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sldIdLst>
    <p:sldId id="273" r:id="rId6"/>
    <p:sldId id="257" r:id="rId7"/>
    <p:sldId id="264" r:id="rId8"/>
    <p:sldId id="258" r:id="rId9"/>
    <p:sldId id="277" r:id="rId10"/>
    <p:sldId id="262" r:id="rId11"/>
    <p:sldId id="263" r:id="rId12"/>
    <p:sldId id="280" r:id="rId13"/>
    <p:sldId id="278" r:id="rId14"/>
    <p:sldId id="265" r:id="rId15"/>
    <p:sldId id="266" r:id="rId16"/>
    <p:sldId id="267" r:id="rId17"/>
    <p:sldId id="281" r:id="rId18"/>
    <p:sldId id="268" r:id="rId19"/>
    <p:sldId id="260" r:id="rId20"/>
    <p:sldId id="269" r:id="rId21"/>
    <p:sldId id="271" r:id="rId22"/>
    <p:sldId id="279" r:id="rId23"/>
    <p:sldId id="272" r:id="rId24"/>
  </p:sldIdLst>
  <p:sldSz cx="18288000" cy="10287000"/>
  <p:notesSz cx="6858000" cy="9144000"/>
  <p:embeddedFontLst>
    <p:embeddedFont>
      <p:font typeface="Arial 1" panose="020B0704020202020204" charset="0"/>
      <p:regular r:id="rId25"/>
    </p:embeddedFont>
    <p:embeddedFont>
      <p:font typeface="Arial 2" panose="020B0604020202020204" charset="0"/>
      <p:regular r:id="rId26"/>
    </p:embeddedFont>
    <p:embeddedFont>
      <p:font typeface="FS Lola" panose="020B0604020202020204" charset="0"/>
      <p:regular r:id="rId27"/>
    </p:embeddedFont>
    <p:embeddedFont>
      <p:font typeface="Helvetica Neue LT Std" panose="020B0604020202020204" charset="0"/>
      <p:regular r:id="rId28"/>
    </p:embeddedFont>
    <p:embeddedFont>
      <p:font typeface="Helvetica Neue LT Std Bold" panose="020B0604020202020204" charset="0"/>
      <p:regular r:id="rId29"/>
    </p:embeddedFont>
    <p:embeddedFont>
      <p:font typeface="Helvetica Neue LT Std Heavy"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EEE259-69F3-42FC-3F2D-13E40C5911C5}" name="Claire WALKER (DBT)" initials="CW" userId="S::Claire.Walker@businessandtrade.gov.uk::f06846c4-a04f-4b55-854a-a72886d5bce6" providerId="AD"/>
  <p188:author id="{B666A55C-51F0-0288-4F3E-CD2F362962A8}" name="Joanna CRELLIN (DBT)" initials="J(" userId="S::joanna.crellin@businessandtrade.gov.uk::701823a7-7b72-4ece-ae7e-063130a90135" providerId="AD"/>
  <p188:author id="{31FC4D7F-F009-FA60-1D1A-887D4A389F75}" name="Claire WALKER (DBT)" initials="C(" userId="S::claire.walker@businessandtrade.gov.uk::f06846c4-a04f-4b55-854a-a72886d5bce6" providerId="AD"/>
  <p188:author id="{E2608BA7-FBF8-820B-A155-212663F69E0D}" name="Daisy MACKAY (DBT)" initials="DM" userId="S::Daisy.Mackay@businessandtrade.gov.uk::0298bfa9-37e3-44da-8740-e36fcd940f77" providerId="AD"/>
  <p188:author id="{2646D3C7-45FD-56F2-B65C-C1F551E1A25D}" name="Daisy MACKAY (DBT)" initials="D(" userId="S::daisy.mackay@businessandtrade.gov.uk::0298bfa9-37e3-44da-8740-e36fcd940f77" providerId="AD"/>
  <p188:author id="{ADC954D8-E805-307F-7A8E-4DDAB1F1347D}" name="Lewis BUCKLEY (DBT)" initials="LB" userId="S::Lewis.Buckley@businessandtrade.gov.uk::308fedf8-0837-4052-9466-eb0eda9c06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454"/>
    <a:srgbClr val="0063BE"/>
    <a:srgbClr val="CF1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7203BD-63F3-FBF5-8E98-62BF20A67763}" v="166" dt="2025-01-29T13:01:28.383"/>
    <p1510:client id="{70FADD26-C1DA-3C16-CA8D-B13FBE05047E}" v="21" dt="2025-01-31T12:45:16.429"/>
    <p1510:client id="{CD50AD56-BDDA-25FC-501C-0C64E5246360}" v="17" dt="2025-01-31T11:37:23.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5/10/relationships/revisionInfo" Target="revisionInfo.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www.applybe.com/haysapply/search/welcome/-all/1/6347692/hm%20trade%20commissioner%20latin%20america%20and%20the%20caribbean%20and%20consul%20general,%20sao%20paulo.html?FeedID=941#Apply" TargetMode="External"/><Relationship Id="rId2" Type="http://schemas.openxmlformats.org/officeDocument/2006/relationships/hyperlink" Target="https://www.civil-service-careers.gov.uk/how-to-write-your-ps/" TargetMode="Externa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40.sv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3.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hyperlink" Target="https://www.civilservicepensionscheme.org.uk/" TargetMode="External"/><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assets.publishing.service.gov.uk/media/6256c55ce90e0729fd14bcbd/civil-service-diversity-inclusion-strategy.pdf" TargetMode="External"/><Relationship Id="rId7" Type="http://schemas.openxmlformats.org/officeDocument/2006/relationships/hyperlink" Target="mailto:Simon.winspear@hays.com" TargetMode="External"/><Relationship Id="rId2" Type="http://schemas.openxmlformats.org/officeDocument/2006/relationships/hyperlink" Target="https://assets.publishing.service.gov.uk/media/65eaf2335b6524cb5ff21aa8/Civil_Service_People_Plan_2024-2027_Web_FV.pdf" TargetMode="External"/><Relationship Id="rId1" Type="http://schemas.openxmlformats.org/officeDocument/2006/relationships/slideLayout" Target="../slideLayouts/slideLayout7.xml"/><Relationship Id="rId6" Type="http://schemas.openxmlformats.org/officeDocument/2006/relationships/hyperlink" Target="mailto:Andrew.timlin@hays.com" TargetMode="External"/><Relationship Id="rId5" Type="http://schemas.openxmlformats.org/officeDocument/2006/relationships/hyperlink" Target="https://www.gov.uk/government/collections/disability-confident-campaign" TargetMode="External"/><Relationship Id="rId10" Type="http://schemas.openxmlformats.org/officeDocument/2006/relationships/image" Target="../media/image8.png"/><Relationship Id="rId4" Type="http://schemas.openxmlformats.org/officeDocument/2006/relationships/hyperlink" Target="https://drive.google.com/file/d/1ZCT68zNV3xktMz0DZ7ruttyzav9c0IJ4/view?usp=sharing" TargetMode="External"/><Relationship Id="rId9" Type="http://schemas.openxmlformats.org/officeDocument/2006/relationships/image" Target="../media/image49.jpeg"/></Relationships>
</file>

<file path=ppt/slides/_rels/slide17.xml.rels><?xml version="1.0" encoding="UTF-8" standalone="yes"?>
<Relationships xmlns="http://schemas.openxmlformats.org/package/2006/relationships"><Relationship Id="rId8" Type="http://schemas.openxmlformats.org/officeDocument/2006/relationships/hyperlink" Target="https://www.gov.uk/government/publications/civil-servants-terms-and-conditions" TargetMode="External"/><Relationship Id="rId3" Type="http://schemas.openxmlformats.org/officeDocument/2006/relationships/image" Target="../media/image51.svg"/><Relationship Id="rId7" Type="http://schemas.openxmlformats.org/officeDocument/2006/relationships/hyperlink" Target="mailto:Simon.winspear@hays.com" TargetMode="Externa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hyperlink" Target="mailto:Andrew.timlin@hays.com" TargetMode="External"/><Relationship Id="rId5" Type="http://schemas.openxmlformats.org/officeDocument/2006/relationships/hyperlink" Target="https://civilservicecommission.independent.gov.uk/contact-us/" TargetMode="External"/><Relationship Id="rId4" Type="http://schemas.openxmlformats.org/officeDocument/2006/relationships/hyperlink" Target="mailto:SCSrecruitment@businessandtrade.gov.u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hyperlink" Target="https://www.gov.uk/guidance/united-kingdom-security-vetting-applicant" TargetMode="External"/><Relationship Id="rId4" Type="http://schemas.openxmlformats.org/officeDocument/2006/relationships/hyperlink" Target="mailto:Vetting@businessandtrade.gov.u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hyperlink" Target="mailto:Owen.quant@hays.com" TargetMode="Externa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hyperlink" Target="mailto:Andrew.timlin@hays.com"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18" Type="http://schemas.openxmlformats.org/officeDocument/2006/relationships/image" Target="../media/image9.jpeg"/><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slide" Target="slide19.xml"/><Relationship Id="rId2" Type="http://schemas.openxmlformats.org/officeDocument/2006/relationships/slide" Target="slide3.xml"/><Relationship Id="rId16"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6.xml"/><Relationship Id="rId15" Type="http://schemas.openxmlformats.org/officeDocument/2006/relationships/slide" Target="slide1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hyperlink" Target="https://www.gov.uk/government/publications/nationality-rules" TargetMode="Externa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https://www.gov.uk/guidance/united-kingdom-security-vetting-applicant" TargetMode="Externa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hyperlink" Target="https://www.youtube.com/watch?v=-g5z7BkTyzY" TargetMode="Externa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idge over a river with cars and buildings in the background">
            <a:extLst>
              <a:ext uri="{FF2B5EF4-FFF2-40B4-BE49-F238E27FC236}">
                <a16:creationId xmlns:a16="http://schemas.microsoft.com/office/drawing/2014/main" id="{193168D5-D573-DECE-1641-CB7548EA6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2" cy="10630338"/>
          </a:xfrm>
          <a:prstGeom prst="rect">
            <a:avLst/>
          </a:prstGeom>
        </p:spPr>
      </p:pic>
      <p:sp>
        <p:nvSpPr>
          <p:cNvPr id="15" name="Freeform 4">
            <a:extLst>
              <a:ext uri="{FF2B5EF4-FFF2-40B4-BE49-F238E27FC236}">
                <a16:creationId xmlns:a16="http://schemas.microsoft.com/office/drawing/2014/main" id="{6B9BD0EC-8BC8-8A84-4902-A41F39BD3825}"/>
              </a:ext>
            </a:extLst>
          </p:cNvPr>
          <p:cNvSpPr/>
          <p:nvPr/>
        </p:nvSpPr>
        <p:spPr>
          <a:xfrm rot="5400000">
            <a:off x="1759153" y="-1843254"/>
            <a:ext cx="10714438" cy="14232746"/>
          </a:xfrm>
          <a:custGeom>
            <a:avLst/>
            <a:gdLst/>
            <a:ahLst/>
            <a:cxnLst/>
            <a:rect l="l" t="t" r="r" b="b"/>
            <a:pathLst>
              <a:path w="10455353" h="12510197">
                <a:moveTo>
                  <a:pt x="0" y="0"/>
                </a:moveTo>
                <a:lnTo>
                  <a:pt x="10455353" y="0"/>
                </a:lnTo>
                <a:lnTo>
                  <a:pt x="10455353" y="12510197"/>
                </a:lnTo>
                <a:lnTo>
                  <a:pt x="0" y="12510197"/>
                </a:lnTo>
                <a:lnTo>
                  <a:pt x="0" y="0"/>
                </a:lnTo>
                <a:close/>
              </a:path>
            </a:pathLst>
          </a:custGeom>
          <a:blipFill>
            <a:blip r:embed="rId3"/>
            <a:stretch>
              <a:fillRect l="-76735" t="-2211" r="-76735"/>
            </a:stretch>
          </a:blipFill>
        </p:spPr>
        <p:txBody>
          <a:bodyPr/>
          <a:lstStyle/>
          <a:p>
            <a:endParaRPr lang="en-GB" sz="1600"/>
          </a:p>
        </p:txBody>
      </p:sp>
      <p:sp>
        <p:nvSpPr>
          <p:cNvPr id="16" name="Freeform 5">
            <a:extLst>
              <a:ext uri="{FF2B5EF4-FFF2-40B4-BE49-F238E27FC236}">
                <a16:creationId xmlns:a16="http://schemas.microsoft.com/office/drawing/2014/main" id="{D76266CA-490C-46B4-8852-6D17ACDB3662}"/>
              </a:ext>
            </a:extLst>
          </p:cNvPr>
          <p:cNvSpPr/>
          <p:nvPr/>
        </p:nvSpPr>
        <p:spPr>
          <a:xfrm>
            <a:off x="285870" y="305289"/>
            <a:ext cx="3940158" cy="2374772"/>
          </a:xfrm>
          <a:custGeom>
            <a:avLst/>
            <a:gdLst/>
            <a:ahLst/>
            <a:cxnLst/>
            <a:rect l="l" t="t" r="r" b="b"/>
            <a:pathLst>
              <a:path w="3940158" h="2374772">
                <a:moveTo>
                  <a:pt x="0" y="0"/>
                </a:moveTo>
                <a:lnTo>
                  <a:pt x="3940158" y="0"/>
                </a:lnTo>
                <a:lnTo>
                  <a:pt x="3940158" y="2374772"/>
                </a:lnTo>
                <a:lnTo>
                  <a:pt x="0" y="2374772"/>
                </a:lnTo>
                <a:lnTo>
                  <a:pt x="0" y="0"/>
                </a:lnTo>
                <a:close/>
              </a:path>
            </a:pathLst>
          </a:custGeom>
          <a:blipFill>
            <a:blip r:embed="rId4"/>
            <a:stretch>
              <a:fillRect l="-17" r="-17"/>
            </a:stretch>
          </a:blipFill>
        </p:spPr>
        <p:txBody>
          <a:bodyPr/>
          <a:lstStyle/>
          <a:p>
            <a:endParaRPr lang="en-GB"/>
          </a:p>
        </p:txBody>
      </p:sp>
      <p:grpSp>
        <p:nvGrpSpPr>
          <p:cNvPr id="17" name="Group 15">
            <a:extLst>
              <a:ext uri="{FF2B5EF4-FFF2-40B4-BE49-F238E27FC236}">
                <a16:creationId xmlns:a16="http://schemas.microsoft.com/office/drawing/2014/main" id="{006DDB84-78A8-8125-09D6-45B7232A8471}"/>
              </a:ext>
            </a:extLst>
          </p:cNvPr>
          <p:cNvGrpSpPr/>
          <p:nvPr/>
        </p:nvGrpSpPr>
        <p:grpSpPr>
          <a:xfrm>
            <a:off x="0" y="8229604"/>
            <a:ext cx="8628354" cy="1028696"/>
            <a:chOff x="0" y="0"/>
            <a:chExt cx="2272488" cy="270932"/>
          </a:xfrm>
        </p:grpSpPr>
        <p:sp>
          <p:nvSpPr>
            <p:cNvPr id="18" name="Freeform 16">
              <a:extLst>
                <a:ext uri="{FF2B5EF4-FFF2-40B4-BE49-F238E27FC236}">
                  <a16:creationId xmlns:a16="http://schemas.microsoft.com/office/drawing/2014/main" id="{F701BCAB-A65F-0DAF-DC95-0D2C4D1C2624}"/>
                </a:ext>
              </a:extLst>
            </p:cNvPr>
            <p:cNvSpPr/>
            <p:nvPr/>
          </p:nvSpPr>
          <p:spPr>
            <a:xfrm>
              <a:off x="0" y="0"/>
              <a:ext cx="2272488" cy="270932"/>
            </a:xfrm>
            <a:custGeom>
              <a:avLst/>
              <a:gdLst/>
              <a:ahLst/>
              <a:cxnLst/>
              <a:rect l="l" t="t" r="r" b="b"/>
              <a:pathLst>
                <a:path w="2272488" h="270932">
                  <a:moveTo>
                    <a:pt x="0" y="0"/>
                  </a:moveTo>
                  <a:lnTo>
                    <a:pt x="2272488" y="0"/>
                  </a:lnTo>
                  <a:lnTo>
                    <a:pt x="2272488" y="270932"/>
                  </a:lnTo>
                  <a:lnTo>
                    <a:pt x="0" y="270932"/>
                  </a:lnTo>
                  <a:close/>
                </a:path>
              </a:pathLst>
            </a:custGeom>
            <a:solidFill>
              <a:srgbClr val="CF102D"/>
            </a:solidFill>
          </p:spPr>
          <p:txBody>
            <a:bodyPr/>
            <a:lstStyle/>
            <a:p>
              <a:endParaRPr lang="en-GB"/>
            </a:p>
          </p:txBody>
        </p:sp>
        <p:sp>
          <p:nvSpPr>
            <p:cNvPr id="19" name="TextBox 17">
              <a:extLst>
                <a:ext uri="{FF2B5EF4-FFF2-40B4-BE49-F238E27FC236}">
                  <a16:creationId xmlns:a16="http://schemas.microsoft.com/office/drawing/2014/main" id="{DA809273-91CB-0087-B33D-7122DCD0C5DC}"/>
                </a:ext>
              </a:extLst>
            </p:cNvPr>
            <p:cNvSpPr txBox="1"/>
            <p:nvPr/>
          </p:nvSpPr>
          <p:spPr>
            <a:xfrm>
              <a:off x="0" y="-38100"/>
              <a:ext cx="2272488" cy="309032"/>
            </a:xfrm>
            <a:prstGeom prst="rect">
              <a:avLst/>
            </a:prstGeom>
          </p:spPr>
          <p:txBody>
            <a:bodyPr lIns="50800" tIns="50800" rIns="50800" bIns="50800" rtlCol="0" anchor="ctr"/>
            <a:lstStyle/>
            <a:p>
              <a:pPr algn="ctr">
                <a:lnSpc>
                  <a:spcPts val="2659"/>
                </a:lnSpc>
              </a:pPr>
              <a:endParaRPr/>
            </a:p>
          </p:txBody>
        </p:sp>
      </p:grpSp>
      <p:sp>
        <p:nvSpPr>
          <p:cNvPr id="20" name="Freeform 18">
            <a:extLst>
              <a:ext uri="{FF2B5EF4-FFF2-40B4-BE49-F238E27FC236}">
                <a16:creationId xmlns:a16="http://schemas.microsoft.com/office/drawing/2014/main" id="{9B010C6B-AF43-70BE-B612-8385DA8552B8}"/>
              </a:ext>
            </a:extLst>
          </p:cNvPr>
          <p:cNvSpPr/>
          <p:nvPr/>
        </p:nvSpPr>
        <p:spPr>
          <a:xfrm>
            <a:off x="819372" y="8376300"/>
            <a:ext cx="735304" cy="735304"/>
          </a:xfrm>
          <a:custGeom>
            <a:avLst/>
            <a:gdLst/>
            <a:ahLst/>
            <a:cxnLst/>
            <a:rect l="l" t="t" r="r" b="b"/>
            <a:pathLst>
              <a:path w="735304" h="735304">
                <a:moveTo>
                  <a:pt x="0" y="0"/>
                </a:moveTo>
                <a:lnTo>
                  <a:pt x="735303" y="0"/>
                </a:lnTo>
                <a:lnTo>
                  <a:pt x="735303" y="735304"/>
                </a:lnTo>
                <a:lnTo>
                  <a:pt x="0" y="7353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1" name="Freeform 19">
            <a:extLst>
              <a:ext uri="{FF2B5EF4-FFF2-40B4-BE49-F238E27FC236}">
                <a16:creationId xmlns:a16="http://schemas.microsoft.com/office/drawing/2014/main" id="{526AC73A-7BD8-C985-097C-2C05410D9FD0}"/>
              </a:ext>
            </a:extLst>
          </p:cNvPr>
          <p:cNvSpPr/>
          <p:nvPr/>
        </p:nvSpPr>
        <p:spPr>
          <a:xfrm>
            <a:off x="1190821" y="6951258"/>
            <a:ext cx="1686355" cy="881166"/>
          </a:xfrm>
          <a:custGeom>
            <a:avLst/>
            <a:gdLst/>
            <a:ahLst/>
            <a:cxnLst/>
            <a:rect l="l" t="t" r="r" b="b"/>
            <a:pathLst>
              <a:path w="1686355" h="881166">
                <a:moveTo>
                  <a:pt x="0" y="0"/>
                </a:moveTo>
                <a:lnTo>
                  <a:pt x="1686355" y="0"/>
                </a:lnTo>
                <a:lnTo>
                  <a:pt x="1686355" y="881166"/>
                </a:lnTo>
                <a:lnTo>
                  <a:pt x="0" y="881166"/>
                </a:lnTo>
                <a:lnTo>
                  <a:pt x="0" y="0"/>
                </a:lnTo>
                <a:close/>
              </a:path>
            </a:pathLst>
          </a:custGeom>
          <a:blipFill>
            <a:blip r:embed="rId7"/>
            <a:stretch>
              <a:fillRect/>
            </a:stretch>
          </a:blipFill>
        </p:spPr>
        <p:txBody>
          <a:bodyPr/>
          <a:lstStyle/>
          <a:p>
            <a:endParaRPr lang="en-GB"/>
          </a:p>
        </p:txBody>
      </p:sp>
      <p:sp>
        <p:nvSpPr>
          <p:cNvPr id="22" name="Freeform 20">
            <a:extLst>
              <a:ext uri="{FF2B5EF4-FFF2-40B4-BE49-F238E27FC236}">
                <a16:creationId xmlns:a16="http://schemas.microsoft.com/office/drawing/2014/main" id="{329E50D3-88B3-CE40-0AD8-342F817758A8}"/>
              </a:ext>
            </a:extLst>
          </p:cNvPr>
          <p:cNvSpPr/>
          <p:nvPr/>
        </p:nvSpPr>
        <p:spPr>
          <a:xfrm>
            <a:off x="3130439" y="7024530"/>
            <a:ext cx="1483758" cy="734622"/>
          </a:xfrm>
          <a:custGeom>
            <a:avLst/>
            <a:gdLst/>
            <a:ahLst/>
            <a:cxnLst/>
            <a:rect l="l" t="t" r="r" b="b"/>
            <a:pathLst>
              <a:path w="1483758" h="734622">
                <a:moveTo>
                  <a:pt x="0" y="0"/>
                </a:moveTo>
                <a:lnTo>
                  <a:pt x="1483759" y="0"/>
                </a:lnTo>
                <a:lnTo>
                  <a:pt x="1483759" y="734622"/>
                </a:lnTo>
                <a:lnTo>
                  <a:pt x="0" y="734622"/>
                </a:lnTo>
                <a:lnTo>
                  <a:pt x="0" y="0"/>
                </a:lnTo>
                <a:close/>
              </a:path>
            </a:pathLst>
          </a:custGeom>
          <a:blipFill>
            <a:blip r:embed="rId8"/>
            <a:stretch>
              <a:fillRect/>
            </a:stretch>
          </a:blipFill>
        </p:spPr>
        <p:txBody>
          <a:bodyPr/>
          <a:lstStyle/>
          <a:p>
            <a:endParaRPr lang="en-GB"/>
          </a:p>
        </p:txBody>
      </p:sp>
      <p:sp>
        <p:nvSpPr>
          <p:cNvPr id="23" name="TextBox 21">
            <a:extLst>
              <a:ext uri="{FF2B5EF4-FFF2-40B4-BE49-F238E27FC236}">
                <a16:creationId xmlns:a16="http://schemas.microsoft.com/office/drawing/2014/main" id="{13206C3C-E50F-E605-3995-FD910FB1D777}"/>
              </a:ext>
            </a:extLst>
          </p:cNvPr>
          <p:cNvSpPr txBox="1"/>
          <p:nvPr/>
        </p:nvSpPr>
        <p:spPr>
          <a:xfrm>
            <a:off x="1268311" y="3215466"/>
            <a:ext cx="12836641" cy="3507948"/>
          </a:xfrm>
          <a:prstGeom prst="rect">
            <a:avLst/>
          </a:prstGeom>
        </p:spPr>
        <p:txBody>
          <a:bodyPr wrap="square" lIns="0" tIns="0" rIns="0" bIns="0" rtlCol="0" anchor="t">
            <a:spAutoFit/>
          </a:bodyPr>
          <a:lstStyle/>
          <a:p>
            <a:pPr>
              <a:lnSpc>
                <a:spcPts val="9508"/>
              </a:lnSpc>
            </a:pPr>
            <a:r>
              <a:rPr lang="en-US" sz="5400">
                <a:solidFill>
                  <a:srgbClr val="00285F"/>
                </a:solidFill>
                <a:latin typeface="Arial 1"/>
              </a:rPr>
              <a:t>His Majesty's Trade Commissioner for Latin America and the Caribbean and Consul General São Paulo</a:t>
            </a:r>
            <a:endParaRPr lang="en-US" sz="5400">
              <a:solidFill>
                <a:srgbClr val="00285F"/>
              </a:solidFill>
              <a:latin typeface="Arial 1"/>
              <a:cs typeface="Arial 1"/>
            </a:endParaRPr>
          </a:p>
        </p:txBody>
      </p:sp>
      <p:sp>
        <p:nvSpPr>
          <p:cNvPr id="24" name="TextBox 22">
            <a:extLst>
              <a:ext uri="{FF2B5EF4-FFF2-40B4-BE49-F238E27FC236}">
                <a16:creationId xmlns:a16="http://schemas.microsoft.com/office/drawing/2014/main" id="{91A873A7-D44A-FF13-D5FD-B6DFC950D639}"/>
              </a:ext>
            </a:extLst>
          </p:cNvPr>
          <p:cNvSpPr txBox="1"/>
          <p:nvPr/>
        </p:nvSpPr>
        <p:spPr>
          <a:xfrm>
            <a:off x="1190821" y="2768529"/>
            <a:ext cx="6713372" cy="436017"/>
          </a:xfrm>
          <a:prstGeom prst="rect">
            <a:avLst/>
          </a:prstGeom>
        </p:spPr>
        <p:txBody>
          <a:bodyPr lIns="0" tIns="0" rIns="0" bIns="0" rtlCol="0" anchor="t">
            <a:spAutoFit/>
          </a:bodyPr>
          <a:lstStyle/>
          <a:p>
            <a:pPr>
              <a:lnSpc>
                <a:spcPts val="3408"/>
              </a:lnSpc>
            </a:pPr>
            <a:r>
              <a:rPr lang="en-US" sz="3400" dirty="0">
                <a:solidFill>
                  <a:srgbClr val="00285F"/>
                </a:solidFill>
                <a:latin typeface="Arial 2"/>
              </a:rPr>
              <a:t>Ref </a:t>
            </a:r>
            <a:r>
              <a:rPr lang="en-US" sz="3400" dirty="0">
                <a:solidFill>
                  <a:srgbClr val="00285F"/>
                </a:solidFill>
                <a:latin typeface="Arial 2"/>
                <a:cs typeface="Arial 2"/>
              </a:rPr>
              <a:t>389538</a:t>
            </a:r>
            <a:r>
              <a:rPr lang="en-US" sz="3400" dirty="0">
                <a:solidFill>
                  <a:srgbClr val="00285F"/>
                </a:solidFill>
                <a:latin typeface="Arial 2"/>
              </a:rPr>
              <a:t>• SCS Pay Band 2</a:t>
            </a:r>
            <a:endParaRPr lang="en-US" sz="3400" dirty="0">
              <a:solidFill>
                <a:srgbClr val="00285F"/>
              </a:solidFill>
              <a:highlight>
                <a:srgbClr val="FFFF00"/>
              </a:highlight>
              <a:latin typeface="Arial 2"/>
            </a:endParaRPr>
          </a:p>
        </p:txBody>
      </p:sp>
      <p:sp>
        <p:nvSpPr>
          <p:cNvPr id="25" name="TextBox 23">
            <a:extLst>
              <a:ext uri="{FF2B5EF4-FFF2-40B4-BE49-F238E27FC236}">
                <a16:creationId xmlns:a16="http://schemas.microsoft.com/office/drawing/2014/main" id="{2A2D0273-5738-E960-54A0-2FD2534AAF32}"/>
              </a:ext>
            </a:extLst>
          </p:cNvPr>
          <p:cNvSpPr txBox="1"/>
          <p:nvPr/>
        </p:nvSpPr>
        <p:spPr>
          <a:xfrm>
            <a:off x="1776626" y="8585128"/>
            <a:ext cx="8117252" cy="346249"/>
          </a:xfrm>
          <a:prstGeom prst="rect">
            <a:avLst/>
          </a:prstGeom>
        </p:spPr>
        <p:txBody>
          <a:bodyPr lIns="0" tIns="0" rIns="0" bIns="0" rtlCol="0" anchor="t">
            <a:spAutoFit/>
          </a:bodyPr>
          <a:lstStyle/>
          <a:p>
            <a:pPr>
              <a:lnSpc>
                <a:spcPts val="2708"/>
              </a:lnSpc>
            </a:pPr>
            <a:r>
              <a:rPr lang="en-US" sz="2700">
                <a:solidFill>
                  <a:srgbClr val="FFFFFF"/>
                </a:solidFill>
                <a:latin typeface="Arial 2"/>
              </a:rPr>
              <a:t>Closing date: 23:55 on 23rd February 2025</a:t>
            </a:r>
            <a:endParaRPr lang="en-US" sz="2700">
              <a:solidFill>
                <a:srgbClr val="FFFFFF"/>
              </a:solidFill>
              <a:latin typeface="Arial 2"/>
              <a:cs typeface="Arial 2"/>
            </a:endParaRPr>
          </a:p>
        </p:txBody>
      </p:sp>
      <p:sp>
        <p:nvSpPr>
          <p:cNvPr id="26" name="Freeform 24">
            <a:extLst>
              <a:ext uri="{FF2B5EF4-FFF2-40B4-BE49-F238E27FC236}">
                <a16:creationId xmlns:a16="http://schemas.microsoft.com/office/drawing/2014/main" id="{1485138B-8A41-3AE8-F382-1D833BCC30AA}"/>
              </a:ext>
            </a:extLst>
          </p:cNvPr>
          <p:cNvSpPr/>
          <p:nvPr/>
        </p:nvSpPr>
        <p:spPr>
          <a:xfrm>
            <a:off x="4780902" y="6951258"/>
            <a:ext cx="1259570" cy="881166"/>
          </a:xfrm>
          <a:custGeom>
            <a:avLst/>
            <a:gdLst/>
            <a:ahLst/>
            <a:cxnLst/>
            <a:rect l="l" t="t" r="r" b="b"/>
            <a:pathLst>
              <a:path w="1259570" h="881166">
                <a:moveTo>
                  <a:pt x="0" y="0"/>
                </a:moveTo>
                <a:lnTo>
                  <a:pt x="1259570" y="0"/>
                </a:lnTo>
                <a:lnTo>
                  <a:pt x="1259570" y="881166"/>
                </a:lnTo>
                <a:lnTo>
                  <a:pt x="0" y="881166"/>
                </a:lnTo>
                <a:lnTo>
                  <a:pt x="0" y="0"/>
                </a:lnTo>
                <a:close/>
              </a:path>
            </a:pathLst>
          </a:custGeom>
          <a:blipFill>
            <a:blip r:embed="rId9"/>
            <a:stretch>
              <a:fillRect/>
            </a:stretch>
          </a:blipFill>
        </p:spPr>
        <p:txBody>
          <a:bodyPr/>
          <a:lstStyle/>
          <a:p>
            <a:endParaRPr lang="en-GB"/>
          </a:p>
        </p:txBody>
      </p:sp>
    </p:spTree>
    <p:extLst>
      <p:ext uri="{BB962C8B-B14F-4D97-AF65-F5344CB8AC3E}">
        <p14:creationId xmlns:p14="http://schemas.microsoft.com/office/powerpoint/2010/main" val="3963129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18288000" cy="8170492"/>
            <a:chOff x="-15347" y="-1249261"/>
            <a:chExt cx="4836656" cy="2169933"/>
          </a:xfrm>
        </p:grpSpPr>
        <p:sp>
          <p:nvSpPr>
            <p:cNvPr id="3" name="Freeform 3"/>
            <p:cNvSpPr/>
            <p:nvPr/>
          </p:nvSpPr>
          <p:spPr>
            <a:xfrm>
              <a:off x="-15347" y="-1249261"/>
              <a:ext cx="4836656" cy="1155238"/>
            </a:xfrm>
            <a:custGeom>
              <a:avLst/>
              <a:gdLst/>
              <a:ahLst/>
              <a:cxnLst/>
              <a:rect l="l" t="t" r="r" b="b"/>
              <a:pathLst>
                <a:path w="4816592" h="920672">
                  <a:moveTo>
                    <a:pt x="0" y="0"/>
                  </a:moveTo>
                  <a:lnTo>
                    <a:pt x="4816592" y="0"/>
                  </a:lnTo>
                  <a:lnTo>
                    <a:pt x="4816592" y="920672"/>
                  </a:lnTo>
                  <a:lnTo>
                    <a:pt x="0" y="920672"/>
                  </a:lnTo>
                  <a:close/>
                </a:path>
              </a:pathLst>
            </a:custGeom>
            <a:solidFill>
              <a:srgbClr val="F0F0EC"/>
            </a:solidFill>
          </p:spPr>
          <p:txBody>
            <a:bodyPr/>
            <a:lstStyle/>
            <a:p>
              <a:endParaRPr lang="en-GB"/>
            </a:p>
          </p:txBody>
        </p:sp>
        <p:sp>
          <p:nvSpPr>
            <p:cNvPr id="4" name="TextBox 4"/>
            <p:cNvSpPr txBox="1"/>
            <p:nvPr/>
          </p:nvSpPr>
          <p:spPr>
            <a:xfrm>
              <a:off x="0" y="-38100"/>
              <a:ext cx="4816593" cy="958772"/>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1556828" y="6500489"/>
            <a:ext cx="15173572" cy="35274"/>
          </a:xfrm>
          <a:prstGeom prst="line">
            <a:avLst/>
          </a:prstGeom>
          <a:ln w="57150" cap="flat">
            <a:solidFill>
              <a:srgbClr val="545454"/>
            </a:solidFill>
            <a:prstDash val="solid"/>
            <a:headEnd type="none" w="sm" len="sm"/>
            <a:tailEnd type="none" w="sm" len="sm"/>
          </a:ln>
        </p:spPr>
        <p:txBody>
          <a:bodyPr/>
          <a:lstStyle/>
          <a:p>
            <a:endParaRPr lang="en-GB"/>
          </a:p>
        </p:txBody>
      </p:sp>
      <p:grpSp>
        <p:nvGrpSpPr>
          <p:cNvPr id="8" name="Group 8"/>
          <p:cNvGrpSpPr/>
          <p:nvPr/>
        </p:nvGrpSpPr>
        <p:grpSpPr>
          <a:xfrm>
            <a:off x="1127875" y="5720321"/>
            <a:ext cx="1382111" cy="138211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BE"/>
            </a:solidFill>
          </p:spPr>
          <p:txBody>
            <a:bodyPr/>
            <a:lstStyle/>
            <a:p>
              <a:endParaRPr lang="en-GB"/>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4499490" y="5751107"/>
            <a:ext cx="1382111" cy="1386967"/>
            <a:chOff x="7723" y="-79056"/>
            <a:chExt cx="812800" cy="815656"/>
          </a:xfrm>
        </p:grpSpPr>
        <p:sp>
          <p:nvSpPr>
            <p:cNvPr id="12" name="Freeform 12"/>
            <p:cNvSpPr/>
            <p:nvPr/>
          </p:nvSpPr>
          <p:spPr>
            <a:xfrm>
              <a:off x="7723" y="-790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0B7B"/>
            </a:solidFill>
          </p:spPr>
          <p:txBody>
            <a:bodyPr/>
            <a:lstStyle/>
            <a:p>
              <a:endParaRPr lang="en-GB"/>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4" name="Group 14"/>
          <p:cNvGrpSpPr/>
          <p:nvPr/>
        </p:nvGrpSpPr>
        <p:grpSpPr>
          <a:xfrm>
            <a:off x="11667211" y="5755690"/>
            <a:ext cx="1382111" cy="1382111"/>
            <a:chOff x="47628" y="9044"/>
            <a:chExt cx="812800" cy="812800"/>
          </a:xfrm>
        </p:grpSpPr>
        <p:sp>
          <p:nvSpPr>
            <p:cNvPr id="15" name="Freeform 15"/>
            <p:cNvSpPr/>
            <p:nvPr/>
          </p:nvSpPr>
          <p:spPr>
            <a:xfrm>
              <a:off x="47628" y="904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85F"/>
            </a:solidFill>
          </p:spPr>
          <p:txBody>
            <a:bodyPr/>
            <a:lstStyle/>
            <a:p>
              <a:endParaRPr lang="en-GB"/>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grpSp>
        <p:nvGrpSpPr>
          <p:cNvPr id="17" name="Group 17"/>
          <p:cNvGrpSpPr/>
          <p:nvPr/>
        </p:nvGrpSpPr>
        <p:grpSpPr>
          <a:xfrm>
            <a:off x="15500164" y="5754927"/>
            <a:ext cx="1382111" cy="138211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102D"/>
            </a:solidFill>
          </p:spPr>
          <p:txBody>
            <a:bodyPr/>
            <a:lstStyle/>
            <a:p>
              <a:endParaRPr lang="en-GB"/>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20" name="Freeform 20"/>
          <p:cNvSpPr/>
          <p:nvPr/>
        </p:nvSpPr>
        <p:spPr>
          <a:xfrm>
            <a:off x="1569627" y="6026260"/>
            <a:ext cx="564866" cy="753155"/>
          </a:xfrm>
          <a:custGeom>
            <a:avLst/>
            <a:gdLst/>
            <a:ahLst/>
            <a:cxnLst/>
            <a:rect l="l" t="t" r="r" b="b"/>
            <a:pathLst>
              <a:path w="564866" h="753155">
                <a:moveTo>
                  <a:pt x="0" y="0"/>
                </a:moveTo>
                <a:lnTo>
                  <a:pt x="564866" y="0"/>
                </a:lnTo>
                <a:lnTo>
                  <a:pt x="564866" y="753156"/>
                </a:lnTo>
                <a:lnTo>
                  <a:pt x="0" y="753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1" name="Freeform 21"/>
          <p:cNvSpPr/>
          <p:nvPr/>
        </p:nvSpPr>
        <p:spPr>
          <a:xfrm>
            <a:off x="11919423" y="6017776"/>
            <a:ext cx="877685" cy="857937"/>
          </a:xfrm>
          <a:custGeom>
            <a:avLst/>
            <a:gdLst/>
            <a:ahLst/>
            <a:cxnLst/>
            <a:rect l="l" t="t" r="r" b="b"/>
            <a:pathLst>
              <a:path w="877685" h="857937">
                <a:moveTo>
                  <a:pt x="0" y="0"/>
                </a:moveTo>
                <a:lnTo>
                  <a:pt x="877685" y="0"/>
                </a:lnTo>
                <a:lnTo>
                  <a:pt x="877685" y="857936"/>
                </a:lnTo>
                <a:lnTo>
                  <a:pt x="0" y="8579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3" name="Freeform 23"/>
          <p:cNvSpPr/>
          <p:nvPr/>
        </p:nvSpPr>
        <p:spPr>
          <a:xfrm>
            <a:off x="15744693" y="6023565"/>
            <a:ext cx="977706" cy="857937"/>
          </a:xfrm>
          <a:custGeom>
            <a:avLst/>
            <a:gdLst/>
            <a:ahLst/>
            <a:cxnLst/>
            <a:rect l="l" t="t" r="r" b="b"/>
            <a:pathLst>
              <a:path w="977706" h="857937">
                <a:moveTo>
                  <a:pt x="0" y="0"/>
                </a:moveTo>
                <a:lnTo>
                  <a:pt x="977706" y="0"/>
                </a:lnTo>
                <a:lnTo>
                  <a:pt x="977706" y="857936"/>
                </a:lnTo>
                <a:lnTo>
                  <a:pt x="0" y="857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24" name="Group 24"/>
          <p:cNvGrpSpPr/>
          <p:nvPr/>
        </p:nvGrpSpPr>
        <p:grpSpPr>
          <a:xfrm>
            <a:off x="3629541" y="8235278"/>
            <a:ext cx="13693927" cy="1257577"/>
            <a:chOff x="0" y="-36548"/>
            <a:chExt cx="3606631" cy="244860"/>
          </a:xfrm>
        </p:grpSpPr>
        <p:sp>
          <p:nvSpPr>
            <p:cNvPr id="25" name="Freeform 25"/>
            <p:cNvSpPr/>
            <p:nvPr/>
          </p:nvSpPr>
          <p:spPr>
            <a:xfrm>
              <a:off x="0" y="0"/>
              <a:ext cx="3606631" cy="208312"/>
            </a:xfrm>
            <a:custGeom>
              <a:avLst/>
              <a:gdLst/>
              <a:ahLst/>
              <a:cxnLst/>
              <a:rect l="l" t="t" r="r" b="b"/>
              <a:pathLst>
                <a:path w="3606631" h="208312">
                  <a:moveTo>
                    <a:pt x="0" y="0"/>
                  </a:moveTo>
                  <a:lnTo>
                    <a:pt x="3606631" y="0"/>
                  </a:lnTo>
                  <a:lnTo>
                    <a:pt x="3606631" y="208312"/>
                  </a:lnTo>
                  <a:lnTo>
                    <a:pt x="0" y="208312"/>
                  </a:lnTo>
                  <a:close/>
                </a:path>
              </a:pathLst>
            </a:custGeom>
            <a:solidFill>
              <a:srgbClr val="000000">
                <a:alpha val="0"/>
              </a:srgbClr>
            </a:solidFill>
            <a:ln w="19050" cap="sq">
              <a:solidFill>
                <a:srgbClr val="000000"/>
              </a:solidFill>
              <a:prstDash val="solid"/>
              <a:miter/>
            </a:ln>
          </p:spPr>
          <p:txBody>
            <a:bodyPr/>
            <a:lstStyle/>
            <a:p>
              <a:endParaRPr lang="en-GB"/>
            </a:p>
          </p:txBody>
        </p:sp>
        <p:sp>
          <p:nvSpPr>
            <p:cNvPr id="26" name="TextBox 26"/>
            <p:cNvSpPr txBox="1"/>
            <p:nvPr/>
          </p:nvSpPr>
          <p:spPr>
            <a:xfrm>
              <a:off x="0" y="-36548"/>
              <a:ext cx="3606631" cy="244860"/>
            </a:xfrm>
            <a:prstGeom prst="rect">
              <a:avLst/>
            </a:prstGeom>
          </p:spPr>
          <p:txBody>
            <a:bodyPr lIns="50800" tIns="50800" rIns="50800" bIns="50800" rtlCol="0" anchor="ctr"/>
            <a:lstStyle/>
            <a:p>
              <a:pPr algn="just">
                <a:lnSpc>
                  <a:spcPts val="1960"/>
                </a:lnSpc>
              </a:pPr>
              <a:r>
                <a:rPr lang="en-US" sz="1600">
                  <a:solidFill>
                    <a:srgbClr val="000000"/>
                  </a:solidFill>
                  <a:latin typeface="Helvetica Neue LT Std Bold"/>
                </a:rPr>
                <a:t>Please note:​</a:t>
              </a:r>
            </a:p>
            <a:p>
              <a:pPr algn="just">
                <a:lnSpc>
                  <a:spcPts val="1680"/>
                </a:lnSpc>
              </a:pPr>
              <a:r>
                <a:rPr lang="en-US" sz="1600">
                  <a:solidFill>
                    <a:srgbClr val="000000"/>
                  </a:solidFill>
                  <a:latin typeface="Helvetica Neue LT Std"/>
                </a:rPr>
                <a:t>Assessments are normally conducted during UK business hours, whereas interviews are likely to take place within the business hours of the role's time zone. If you are currently based in a different time zone to the role you are applying for, we will try to accommodate this but please be aware that you may need to conduct your assessments and/or interview during unsocial hours</a:t>
              </a:r>
              <a:r>
                <a:rPr lang="en-US" sz="1400">
                  <a:solidFill>
                    <a:srgbClr val="000000"/>
                  </a:solidFill>
                  <a:latin typeface="Helvetica Neue LT Std"/>
                </a:rPr>
                <a:t>.​</a:t>
              </a:r>
            </a:p>
          </p:txBody>
        </p:sp>
      </p:grpSp>
      <p:sp>
        <p:nvSpPr>
          <p:cNvPr id="27" name="Freeform 27"/>
          <p:cNvSpPr/>
          <p:nvPr/>
        </p:nvSpPr>
        <p:spPr>
          <a:xfrm>
            <a:off x="996560" y="473649"/>
            <a:ext cx="844759" cy="806361"/>
          </a:xfrm>
          <a:custGeom>
            <a:avLst/>
            <a:gdLst/>
            <a:ahLst/>
            <a:cxnLst/>
            <a:rect l="l" t="t" r="r" b="b"/>
            <a:pathLst>
              <a:path w="844759" h="806361">
                <a:moveTo>
                  <a:pt x="0" y="0"/>
                </a:moveTo>
                <a:lnTo>
                  <a:pt x="844759" y="0"/>
                </a:lnTo>
                <a:lnTo>
                  <a:pt x="844759" y="806361"/>
                </a:lnTo>
                <a:lnTo>
                  <a:pt x="0" y="8063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8" name="TextBox 28"/>
          <p:cNvSpPr txBox="1"/>
          <p:nvPr/>
        </p:nvSpPr>
        <p:spPr>
          <a:xfrm>
            <a:off x="2111430" y="572978"/>
            <a:ext cx="9170763" cy="818459"/>
          </a:xfrm>
          <a:prstGeom prst="rect">
            <a:avLst/>
          </a:prstGeom>
        </p:spPr>
        <p:txBody>
          <a:bodyPr lIns="0" tIns="0" rIns="0" bIns="0" rtlCol="0" anchor="t">
            <a:spAutoFit/>
          </a:bodyPr>
          <a:lstStyle/>
          <a:p>
            <a:pPr algn="l">
              <a:lnSpc>
                <a:spcPts val="5600"/>
              </a:lnSpc>
            </a:pPr>
            <a:r>
              <a:rPr lang="en-US" sz="5600">
                <a:solidFill>
                  <a:srgbClr val="CF102D"/>
                </a:solidFill>
                <a:latin typeface="FS Lola"/>
              </a:rPr>
              <a:t>Indicative Timeline​</a:t>
            </a:r>
          </a:p>
        </p:txBody>
      </p:sp>
      <p:sp>
        <p:nvSpPr>
          <p:cNvPr id="29" name="TextBox 29"/>
          <p:cNvSpPr txBox="1"/>
          <p:nvPr/>
        </p:nvSpPr>
        <p:spPr>
          <a:xfrm>
            <a:off x="840371" y="4769237"/>
            <a:ext cx="2042322" cy="759439"/>
          </a:xfrm>
          <a:prstGeom prst="rect">
            <a:avLst/>
          </a:prstGeom>
        </p:spPr>
        <p:txBody>
          <a:bodyPr lIns="0" tIns="0" rIns="0" bIns="0" rtlCol="0" anchor="t">
            <a:spAutoFit/>
          </a:bodyPr>
          <a:lstStyle/>
          <a:p>
            <a:pPr algn="ctr">
              <a:lnSpc>
                <a:spcPts val="3120"/>
              </a:lnSpc>
            </a:pPr>
            <a:r>
              <a:rPr lang="en-US" sz="2200">
                <a:solidFill>
                  <a:srgbClr val="545454"/>
                </a:solidFill>
                <a:latin typeface="Helvetica Neue LT Std"/>
              </a:rPr>
              <a:t>23:55 on 23rd February 2025 </a:t>
            </a:r>
          </a:p>
        </p:txBody>
      </p:sp>
      <p:sp>
        <p:nvSpPr>
          <p:cNvPr id="30" name="TextBox 30"/>
          <p:cNvSpPr txBox="1"/>
          <p:nvPr/>
        </p:nvSpPr>
        <p:spPr>
          <a:xfrm>
            <a:off x="3878671" y="5169775"/>
            <a:ext cx="2621699" cy="370358"/>
          </a:xfrm>
          <a:prstGeom prst="rect">
            <a:avLst/>
          </a:prstGeom>
        </p:spPr>
        <p:txBody>
          <a:bodyPr wrap="square" lIns="0" tIns="0" rIns="0" bIns="0" rtlCol="0" anchor="t">
            <a:spAutoFit/>
          </a:bodyPr>
          <a:lstStyle/>
          <a:p>
            <a:pPr algn="ctr">
              <a:lnSpc>
                <a:spcPts val="3120"/>
              </a:lnSpc>
            </a:pPr>
            <a:r>
              <a:rPr lang="en-US" sz="2200">
                <a:solidFill>
                  <a:srgbClr val="545454"/>
                </a:solidFill>
                <a:latin typeface="Helvetica Neue LT Std"/>
              </a:rPr>
              <a:t>w/c 3rd March 2025</a:t>
            </a:r>
            <a:endParaRPr lang="en-US">
              <a:ea typeface="Calibri"/>
              <a:cs typeface="Calibri"/>
            </a:endParaRPr>
          </a:p>
        </p:txBody>
      </p:sp>
      <p:sp>
        <p:nvSpPr>
          <p:cNvPr id="31" name="TextBox 31"/>
          <p:cNvSpPr txBox="1"/>
          <p:nvPr/>
        </p:nvSpPr>
        <p:spPr>
          <a:xfrm>
            <a:off x="11335495" y="4785863"/>
            <a:ext cx="2042322" cy="759439"/>
          </a:xfrm>
          <a:prstGeom prst="rect">
            <a:avLst/>
          </a:prstGeom>
        </p:spPr>
        <p:txBody>
          <a:bodyPr lIns="0" tIns="0" rIns="0" bIns="0" rtlCol="0" anchor="t">
            <a:spAutoFit/>
          </a:bodyPr>
          <a:lstStyle/>
          <a:p>
            <a:pPr algn="ctr">
              <a:lnSpc>
                <a:spcPts val="3120"/>
              </a:lnSpc>
            </a:pPr>
            <a:r>
              <a:rPr lang="en-US" sz="2200">
                <a:solidFill>
                  <a:srgbClr val="545454"/>
                </a:solidFill>
                <a:latin typeface="Helvetica Neue LT Std"/>
              </a:rPr>
              <a:t>w/c 31st March &amp; w/c 7th April</a:t>
            </a:r>
          </a:p>
        </p:txBody>
      </p:sp>
      <p:sp>
        <p:nvSpPr>
          <p:cNvPr id="32" name="TextBox 32"/>
          <p:cNvSpPr txBox="1"/>
          <p:nvPr/>
        </p:nvSpPr>
        <p:spPr>
          <a:xfrm>
            <a:off x="15357725" y="4800876"/>
            <a:ext cx="1751262" cy="767903"/>
          </a:xfrm>
          <a:prstGeom prst="rect">
            <a:avLst/>
          </a:prstGeom>
        </p:spPr>
        <p:txBody>
          <a:bodyPr wrap="square" lIns="0" tIns="0" rIns="0" bIns="0" rtlCol="0" anchor="t">
            <a:spAutoFit/>
          </a:bodyPr>
          <a:lstStyle/>
          <a:p>
            <a:pPr algn="ctr">
              <a:lnSpc>
                <a:spcPts val="3120"/>
              </a:lnSpc>
            </a:pPr>
            <a:r>
              <a:rPr lang="en-US" sz="2200">
                <a:solidFill>
                  <a:srgbClr val="545454"/>
                </a:solidFill>
                <a:latin typeface="Helvetica Neue LT Std"/>
              </a:rPr>
              <a:t> 25th April &amp; 1st May</a:t>
            </a:r>
            <a:endParaRPr lang="en-US">
              <a:ea typeface="Calibri"/>
              <a:cs typeface="Calibri"/>
            </a:endParaRPr>
          </a:p>
        </p:txBody>
      </p:sp>
      <p:sp>
        <p:nvSpPr>
          <p:cNvPr id="33" name="TextBox 33"/>
          <p:cNvSpPr txBox="1"/>
          <p:nvPr/>
        </p:nvSpPr>
        <p:spPr>
          <a:xfrm>
            <a:off x="996560" y="1772973"/>
            <a:ext cx="6995175" cy="2437462"/>
          </a:xfrm>
          <a:prstGeom prst="rect">
            <a:avLst/>
          </a:prstGeom>
        </p:spPr>
        <p:txBody>
          <a:bodyPr wrap="square" lIns="0" tIns="0" rIns="0" bIns="0" rtlCol="0" anchor="t">
            <a:spAutoFit/>
          </a:bodyPr>
          <a:lstStyle/>
          <a:p>
            <a:pPr algn="just">
              <a:lnSpc>
                <a:spcPts val="2379"/>
              </a:lnSpc>
            </a:pPr>
            <a:r>
              <a:rPr lang="en-US">
                <a:solidFill>
                  <a:srgbClr val="545454"/>
                </a:solidFill>
                <a:latin typeface="Helvetica Neue LT Std"/>
              </a:rPr>
              <a:t>We will try and offer flexibility, if necessary, but it may not be possible to offer alternative dates for assessments or interviews. You are therefore expected to note the below timetable, exercising flexibility through the recruitment and selection process, in order to meet the dates given. Please note that these dates may be subject to change.​</a:t>
            </a:r>
          </a:p>
          <a:p>
            <a:pPr algn="l">
              <a:lnSpc>
                <a:spcPts val="2379"/>
              </a:lnSpc>
            </a:pPr>
            <a:endParaRPr lang="en-US">
              <a:solidFill>
                <a:srgbClr val="545454"/>
              </a:solidFill>
              <a:latin typeface="Helvetica Neue LT Std"/>
            </a:endParaRPr>
          </a:p>
          <a:p>
            <a:pPr algn="l">
              <a:lnSpc>
                <a:spcPts val="2379"/>
              </a:lnSpc>
            </a:pPr>
            <a:r>
              <a:rPr lang="en-US">
                <a:solidFill>
                  <a:srgbClr val="545454"/>
                </a:solidFill>
                <a:latin typeface="Helvetica Neue LT Std"/>
              </a:rPr>
              <a:t>The anticipated timetable is as follows:</a:t>
            </a:r>
          </a:p>
        </p:txBody>
      </p:sp>
      <p:sp>
        <p:nvSpPr>
          <p:cNvPr id="34" name="TextBox 34"/>
          <p:cNvSpPr txBox="1"/>
          <p:nvPr/>
        </p:nvSpPr>
        <p:spPr>
          <a:xfrm>
            <a:off x="1025627" y="7371757"/>
            <a:ext cx="1633157" cy="661912"/>
          </a:xfrm>
          <a:prstGeom prst="rect">
            <a:avLst/>
          </a:prstGeom>
        </p:spPr>
        <p:txBody>
          <a:bodyPr lIns="0" tIns="0" rIns="0" bIns="0" rtlCol="0" anchor="t">
            <a:spAutoFit/>
          </a:bodyPr>
          <a:lstStyle/>
          <a:p>
            <a:pPr algn="ctr">
              <a:lnSpc>
                <a:spcPts val="2704"/>
              </a:lnSpc>
            </a:pPr>
            <a:r>
              <a:rPr lang="en-US" sz="1931">
                <a:solidFill>
                  <a:srgbClr val="2254C5"/>
                </a:solidFill>
                <a:latin typeface="Helvetica Neue LT Std Bold"/>
              </a:rPr>
              <a:t>Deadline for applications​</a:t>
            </a:r>
          </a:p>
        </p:txBody>
      </p:sp>
      <p:sp>
        <p:nvSpPr>
          <p:cNvPr id="35" name="TextBox 35"/>
          <p:cNvSpPr txBox="1"/>
          <p:nvPr/>
        </p:nvSpPr>
        <p:spPr>
          <a:xfrm>
            <a:off x="4319155" y="7384741"/>
            <a:ext cx="1971314" cy="1006494"/>
          </a:xfrm>
          <a:prstGeom prst="rect">
            <a:avLst/>
          </a:prstGeom>
        </p:spPr>
        <p:txBody>
          <a:bodyPr lIns="0" tIns="0" rIns="0" bIns="0" rtlCol="0" anchor="t">
            <a:spAutoFit/>
          </a:bodyPr>
          <a:lstStyle/>
          <a:p>
            <a:pPr algn="ctr">
              <a:lnSpc>
                <a:spcPts val="2704"/>
              </a:lnSpc>
            </a:pPr>
            <a:r>
              <a:rPr lang="en-US" sz="1931">
                <a:solidFill>
                  <a:srgbClr val="4F0B7B"/>
                </a:solidFill>
                <a:latin typeface="Helvetica Neue LT Std Bold"/>
              </a:rPr>
              <a:t>Longlist results expected by​</a:t>
            </a:r>
          </a:p>
          <a:p>
            <a:pPr algn="ctr">
              <a:lnSpc>
                <a:spcPts val="2704"/>
              </a:lnSpc>
            </a:pPr>
            <a:endParaRPr lang="en-US" sz="1931">
              <a:solidFill>
                <a:srgbClr val="4F0B7B"/>
              </a:solidFill>
              <a:latin typeface="Helvetica Neue LT Std Bold"/>
            </a:endParaRPr>
          </a:p>
        </p:txBody>
      </p:sp>
      <p:sp>
        <p:nvSpPr>
          <p:cNvPr id="36" name="TextBox 36"/>
          <p:cNvSpPr txBox="1"/>
          <p:nvPr/>
        </p:nvSpPr>
        <p:spPr>
          <a:xfrm>
            <a:off x="11125100" y="7379954"/>
            <a:ext cx="2496244" cy="1006494"/>
          </a:xfrm>
          <a:prstGeom prst="rect">
            <a:avLst/>
          </a:prstGeom>
        </p:spPr>
        <p:txBody>
          <a:bodyPr wrap="square" lIns="0" tIns="0" rIns="0" bIns="0" rtlCol="0" anchor="t">
            <a:spAutoFit/>
          </a:bodyPr>
          <a:lstStyle/>
          <a:p>
            <a:pPr algn="ctr">
              <a:lnSpc>
                <a:spcPts val="2704"/>
              </a:lnSpc>
            </a:pPr>
            <a:r>
              <a:rPr lang="en-US" sz="1931">
                <a:solidFill>
                  <a:srgbClr val="00285F"/>
                </a:solidFill>
                <a:latin typeface="Helvetica Neue LT Std Bold"/>
              </a:rPr>
              <a:t>Assessments &amp; stakeholder conversations</a:t>
            </a:r>
          </a:p>
        </p:txBody>
      </p:sp>
      <p:sp>
        <p:nvSpPr>
          <p:cNvPr id="37" name="TextBox 37"/>
          <p:cNvSpPr txBox="1"/>
          <p:nvPr/>
        </p:nvSpPr>
        <p:spPr>
          <a:xfrm>
            <a:off x="15416967" y="7380390"/>
            <a:ext cx="1633157" cy="379523"/>
          </a:xfrm>
          <a:prstGeom prst="rect">
            <a:avLst/>
          </a:prstGeom>
        </p:spPr>
        <p:txBody>
          <a:bodyPr lIns="0" tIns="0" rIns="0" bIns="0" rtlCol="0" anchor="t">
            <a:spAutoFit/>
          </a:bodyPr>
          <a:lstStyle/>
          <a:p>
            <a:pPr algn="ctr">
              <a:lnSpc>
                <a:spcPts val="2704"/>
              </a:lnSpc>
            </a:pPr>
            <a:r>
              <a:rPr lang="en-US" sz="1931">
                <a:solidFill>
                  <a:srgbClr val="CF102D"/>
                </a:solidFill>
                <a:latin typeface="Helvetica Neue LT Std Bold"/>
              </a:rPr>
              <a:t>Interviews</a:t>
            </a:r>
          </a:p>
        </p:txBody>
      </p:sp>
      <p:sp>
        <p:nvSpPr>
          <p:cNvPr id="38" name="TextBox 38"/>
          <p:cNvSpPr txBox="1"/>
          <p:nvPr/>
        </p:nvSpPr>
        <p:spPr>
          <a:xfrm>
            <a:off x="9622596" y="649090"/>
            <a:ext cx="7993306" cy="3665619"/>
          </a:xfrm>
          <a:prstGeom prst="rect">
            <a:avLst/>
          </a:prstGeom>
        </p:spPr>
        <p:txBody>
          <a:bodyPr wrap="square" lIns="0" tIns="0" rIns="0" bIns="0" rtlCol="0" anchor="t">
            <a:spAutoFit/>
          </a:bodyPr>
          <a:lstStyle/>
          <a:p>
            <a:pPr>
              <a:lnSpc>
                <a:spcPts val="2379"/>
              </a:lnSpc>
            </a:pPr>
            <a:r>
              <a:rPr lang="en-US">
                <a:solidFill>
                  <a:srgbClr val="545454"/>
                </a:solidFill>
                <a:latin typeface="Helvetica Neue LT Std"/>
              </a:rPr>
              <a:t>(In exceptional circumstances it may be necessary to alter the membership of the panel, if this happens you will be informed at the earliest opportunity)</a:t>
            </a:r>
            <a:endParaRPr lang="en-US" u="sng">
              <a:solidFill>
                <a:srgbClr val="0063BE"/>
              </a:solidFill>
              <a:latin typeface="Helvetica Neue LT Std Bold"/>
            </a:endParaRPr>
          </a:p>
          <a:p>
            <a:pPr algn="l">
              <a:lnSpc>
                <a:spcPts val="2379"/>
              </a:lnSpc>
            </a:pPr>
            <a:endParaRPr lang="en-US" u="sng">
              <a:solidFill>
                <a:srgbClr val="0063BE"/>
              </a:solidFill>
              <a:latin typeface="Helvetica Neue LT Std Bold"/>
            </a:endParaRPr>
          </a:p>
          <a:p>
            <a:pPr algn="l">
              <a:lnSpc>
                <a:spcPts val="2379"/>
              </a:lnSpc>
            </a:pPr>
            <a:r>
              <a:rPr lang="en-US" u="sng">
                <a:solidFill>
                  <a:srgbClr val="0063BE"/>
                </a:solidFill>
                <a:latin typeface="Helvetica Neue LT Std Bold"/>
              </a:rPr>
              <a:t>Selection Panel</a:t>
            </a:r>
          </a:p>
          <a:p>
            <a:pPr algn="l">
              <a:lnSpc>
                <a:spcPts val="2379"/>
              </a:lnSpc>
            </a:pPr>
            <a:r>
              <a:rPr lang="en-US">
                <a:solidFill>
                  <a:srgbClr val="545454"/>
                </a:solidFill>
                <a:latin typeface="Helvetica Neue LT Std"/>
              </a:rPr>
              <a:t>The panel will be chaired by </a:t>
            </a:r>
            <a:r>
              <a:rPr lang="en-US" b="1">
                <a:solidFill>
                  <a:srgbClr val="545454"/>
                </a:solidFill>
                <a:latin typeface="Helvetica Neue LT Std"/>
              </a:rPr>
              <a:t>Martin Spencer, Civil Service Commissioner </a:t>
            </a:r>
            <a:r>
              <a:rPr lang="en-US">
                <a:solidFill>
                  <a:srgbClr val="545454"/>
                </a:solidFill>
                <a:latin typeface="Helvetica Neue LT Std"/>
              </a:rPr>
              <a:t>and will include:</a:t>
            </a:r>
          </a:p>
          <a:p>
            <a:pPr marL="285750" indent="-285750" algn="just">
              <a:lnSpc>
                <a:spcPts val="2379"/>
              </a:lnSpc>
              <a:buFont typeface="Arial"/>
              <a:buChar char="•"/>
            </a:pPr>
            <a:r>
              <a:rPr lang="en-US">
                <a:solidFill>
                  <a:srgbClr val="545454"/>
                </a:solidFill>
                <a:latin typeface="Helvetica Neue LT Std Bold"/>
              </a:rPr>
              <a:t>Jo Crellin, Director General, Domestic and International Markets and Exports</a:t>
            </a:r>
          </a:p>
          <a:p>
            <a:pPr marL="285750" indent="-285750" algn="just">
              <a:lnSpc>
                <a:spcPts val="2379"/>
              </a:lnSpc>
              <a:buFont typeface="Arial"/>
              <a:buChar char="•"/>
            </a:pPr>
            <a:r>
              <a:rPr lang="en-US">
                <a:solidFill>
                  <a:srgbClr val="545454"/>
                </a:solidFill>
                <a:latin typeface="Helvetica Neue LT Std Bold"/>
              </a:rPr>
              <a:t>Stephanie Al-</a:t>
            </a:r>
            <a:r>
              <a:rPr lang="en-US" err="1">
                <a:solidFill>
                  <a:srgbClr val="545454"/>
                </a:solidFill>
                <a:latin typeface="Helvetica Neue LT Std Bold"/>
              </a:rPr>
              <a:t>Qaq</a:t>
            </a:r>
            <a:r>
              <a:rPr lang="en-US">
                <a:solidFill>
                  <a:srgbClr val="545454"/>
                </a:solidFill>
                <a:latin typeface="Helvetica Neue LT Std Bold"/>
              </a:rPr>
              <a:t>, Ambassador to Brazil</a:t>
            </a:r>
          </a:p>
          <a:p>
            <a:pPr marL="285750" indent="-285750" algn="just">
              <a:lnSpc>
                <a:spcPts val="2379"/>
              </a:lnSpc>
              <a:buFont typeface="Arial"/>
              <a:buChar char="•"/>
            </a:pPr>
            <a:r>
              <a:rPr lang="en-US">
                <a:solidFill>
                  <a:srgbClr val="545454"/>
                </a:solidFill>
                <a:latin typeface="Helvetica Neue LT Std Bold"/>
              </a:rPr>
              <a:t>Ceri Smith, Director General, Office for Investment</a:t>
            </a:r>
          </a:p>
          <a:p>
            <a:pPr marL="285750" indent="-285750" algn="just">
              <a:lnSpc>
                <a:spcPts val="2379"/>
              </a:lnSpc>
              <a:buFont typeface="Arial"/>
              <a:buChar char="•"/>
            </a:pPr>
            <a:r>
              <a:rPr lang="en-US">
                <a:solidFill>
                  <a:srgbClr val="545454"/>
                </a:solidFill>
                <a:latin typeface="Helvetica Neue LT Std Bold"/>
              </a:rPr>
              <a:t>Jackie Hart, HR Deputy Director</a:t>
            </a:r>
          </a:p>
          <a:p>
            <a:pPr marL="285750" indent="-285750" algn="just">
              <a:lnSpc>
                <a:spcPts val="2379"/>
              </a:lnSpc>
              <a:buFont typeface="Arial"/>
              <a:buChar char="•"/>
            </a:pPr>
            <a:endParaRPr lang="en-US" sz="1699">
              <a:solidFill>
                <a:srgbClr val="545454"/>
              </a:solidFill>
              <a:latin typeface="Helvetica Neue LT Std"/>
            </a:endParaRPr>
          </a:p>
        </p:txBody>
      </p:sp>
      <p:sp>
        <p:nvSpPr>
          <p:cNvPr id="43" name="Freeform 22">
            <a:extLst>
              <a:ext uri="{FF2B5EF4-FFF2-40B4-BE49-F238E27FC236}">
                <a16:creationId xmlns:a16="http://schemas.microsoft.com/office/drawing/2014/main" id="{78424E30-2F89-FB0D-9D47-A1E5749041F8}"/>
              </a:ext>
            </a:extLst>
          </p:cNvPr>
          <p:cNvSpPr/>
          <p:nvPr/>
        </p:nvSpPr>
        <p:spPr>
          <a:xfrm>
            <a:off x="4793841" y="6109459"/>
            <a:ext cx="793408" cy="590097"/>
          </a:xfrm>
          <a:custGeom>
            <a:avLst/>
            <a:gdLst/>
            <a:ahLst/>
            <a:cxnLst/>
            <a:rect l="l" t="t" r="r" b="b"/>
            <a:pathLst>
              <a:path w="793408" h="590097">
                <a:moveTo>
                  <a:pt x="0" y="0"/>
                </a:moveTo>
                <a:lnTo>
                  <a:pt x="793408" y="0"/>
                </a:lnTo>
                <a:lnTo>
                  <a:pt x="793408" y="590097"/>
                </a:lnTo>
                <a:lnTo>
                  <a:pt x="0" y="590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39" name="Group 11">
            <a:extLst>
              <a:ext uri="{FF2B5EF4-FFF2-40B4-BE49-F238E27FC236}">
                <a16:creationId xmlns:a16="http://schemas.microsoft.com/office/drawing/2014/main" id="{8228D25B-9AEB-BD39-24BF-5EEDF30BEAF4}"/>
              </a:ext>
            </a:extLst>
          </p:cNvPr>
          <p:cNvGrpSpPr/>
          <p:nvPr/>
        </p:nvGrpSpPr>
        <p:grpSpPr>
          <a:xfrm>
            <a:off x="7140215" y="5728318"/>
            <a:ext cx="2431240" cy="2487842"/>
            <a:chOff x="76200" y="-726465"/>
            <a:chExt cx="1429778" cy="1463065"/>
          </a:xfrm>
        </p:grpSpPr>
        <p:sp>
          <p:nvSpPr>
            <p:cNvPr id="40" name="Freeform 12">
              <a:extLst>
                <a:ext uri="{FF2B5EF4-FFF2-40B4-BE49-F238E27FC236}">
                  <a16:creationId xmlns:a16="http://schemas.microsoft.com/office/drawing/2014/main" id="{96BCD232-FA63-13F8-877A-97B3F549C544}"/>
                </a:ext>
              </a:extLst>
            </p:cNvPr>
            <p:cNvSpPr/>
            <p:nvPr/>
          </p:nvSpPr>
          <p:spPr>
            <a:xfrm>
              <a:off x="693178" y="-726465"/>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0B7B"/>
            </a:solidFill>
          </p:spPr>
          <p:txBody>
            <a:bodyPr/>
            <a:lstStyle/>
            <a:p>
              <a:endParaRPr lang="en-GB"/>
            </a:p>
          </p:txBody>
        </p:sp>
        <p:sp>
          <p:nvSpPr>
            <p:cNvPr id="41" name="TextBox 13">
              <a:extLst>
                <a:ext uri="{FF2B5EF4-FFF2-40B4-BE49-F238E27FC236}">
                  <a16:creationId xmlns:a16="http://schemas.microsoft.com/office/drawing/2014/main" id="{483AF548-EE25-3D94-57E3-E7ED64F7D379}"/>
                </a:ext>
              </a:extLst>
            </p:cNvPr>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22" name="Freeform 22"/>
          <p:cNvSpPr/>
          <p:nvPr/>
        </p:nvSpPr>
        <p:spPr>
          <a:xfrm>
            <a:off x="8550171" y="6101137"/>
            <a:ext cx="793408" cy="590097"/>
          </a:xfrm>
          <a:custGeom>
            <a:avLst/>
            <a:gdLst/>
            <a:ahLst/>
            <a:cxnLst/>
            <a:rect l="l" t="t" r="r" b="b"/>
            <a:pathLst>
              <a:path w="793408" h="590097">
                <a:moveTo>
                  <a:pt x="0" y="0"/>
                </a:moveTo>
                <a:lnTo>
                  <a:pt x="793408" y="0"/>
                </a:lnTo>
                <a:lnTo>
                  <a:pt x="793408" y="590097"/>
                </a:lnTo>
                <a:lnTo>
                  <a:pt x="0" y="590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4" name="TextBox 35">
            <a:extLst>
              <a:ext uri="{FF2B5EF4-FFF2-40B4-BE49-F238E27FC236}">
                <a16:creationId xmlns:a16="http://schemas.microsoft.com/office/drawing/2014/main" id="{87FA5951-C4EA-05F4-F369-547D1A9BE54C}"/>
              </a:ext>
            </a:extLst>
          </p:cNvPr>
          <p:cNvSpPr txBox="1"/>
          <p:nvPr/>
        </p:nvSpPr>
        <p:spPr>
          <a:xfrm>
            <a:off x="7980156" y="7378178"/>
            <a:ext cx="1971314" cy="1006494"/>
          </a:xfrm>
          <a:prstGeom prst="rect">
            <a:avLst/>
          </a:prstGeom>
        </p:spPr>
        <p:txBody>
          <a:bodyPr lIns="0" tIns="0" rIns="0" bIns="0" rtlCol="0" anchor="t">
            <a:spAutoFit/>
          </a:bodyPr>
          <a:lstStyle/>
          <a:p>
            <a:pPr algn="ctr">
              <a:lnSpc>
                <a:spcPts val="2704"/>
              </a:lnSpc>
            </a:pPr>
            <a:r>
              <a:rPr lang="en-US" sz="1931">
                <a:solidFill>
                  <a:srgbClr val="4F0B7B"/>
                </a:solidFill>
                <a:latin typeface="Helvetica Neue LT Std Bold"/>
              </a:rPr>
              <a:t>Shortlist results expected by​</a:t>
            </a:r>
          </a:p>
          <a:p>
            <a:pPr algn="ctr">
              <a:lnSpc>
                <a:spcPts val="2704"/>
              </a:lnSpc>
            </a:pPr>
            <a:endParaRPr lang="en-US" sz="1931">
              <a:solidFill>
                <a:srgbClr val="4F0B7B"/>
              </a:solidFill>
              <a:latin typeface="Helvetica Neue LT Std Bold"/>
            </a:endParaRPr>
          </a:p>
        </p:txBody>
      </p:sp>
      <p:sp>
        <p:nvSpPr>
          <p:cNvPr id="45" name="TextBox 30">
            <a:extLst>
              <a:ext uri="{FF2B5EF4-FFF2-40B4-BE49-F238E27FC236}">
                <a16:creationId xmlns:a16="http://schemas.microsoft.com/office/drawing/2014/main" id="{6F9B44CB-5DBA-233C-C5A1-52B58781274B}"/>
              </a:ext>
            </a:extLst>
          </p:cNvPr>
          <p:cNvSpPr txBox="1"/>
          <p:nvPr/>
        </p:nvSpPr>
        <p:spPr>
          <a:xfrm>
            <a:off x="7457251" y="5163482"/>
            <a:ext cx="2967426" cy="361894"/>
          </a:xfrm>
          <a:prstGeom prst="rect">
            <a:avLst/>
          </a:prstGeom>
        </p:spPr>
        <p:txBody>
          <a:bodyPr wrap="square" lIns="0" tIns="0" rIns="0" bIns="0" rtlCol="0" anchor="t">
            <a:spAutoFit/>
          </a:bodyPr>
          <a:lstStyle/>
          <a:p>
            <a:pPr algn="ctr">
              <a:lnSpc>
                <a:spcPts val="3120"/>
              </a:lnSpc>
            </a:pPr>
            <a:r>
              <a:rPr lang="en-US" sz="2200">
                <a:solidFill>
                  <a:srgbClr val="545454"/>
                </a:solidFill>
                <a:latin typeface="Helvetica Neue LT Std"/>
              </a:rPr>
              <a:t>w/c 24th March 2025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719123" y="1872613"/>
            <a:ext cx="8034699" cy="6201057"/>
          </a:xfrm>
          <a:prstGeom prst="rect">
            <a:avLst/>
          </a:prstGeom>
        </p:spPr>
        <p:txBody>
          <a:bodyPr wrap="square" lIns="0" tIns="0" rIns="0" bIns="0" rtlCol="0" anchor="t">
            <a:spAutoFit/>
          </a:bodyPr>
          <a:lstStyle/>
          <a:p>
            <a:pPr algn="l">
              <a:lnSpc>
                <a:spcPts val="2664"/>
              </a:lnSpc>
            </a:pPr>
            <a:r>
              <a:rPr lang="en-US" sz="2000">
                <a:solidFill>
                  <a:srgbClr val="2254C5"/>
                </a:solidFill>
                <a:latin typeface="Helvetica Neue LT Std Bold"/>
              </a:rPr>
              <a:t>Your Supporting Statement</a:t>
            </a:r>
          </a:p>
          <a:p>
            <a:pPr algn="just">
              <a:lnSpc>
                <a:spcPts val="2664"/>
              </a:lnSpc>
            </a:pPr>
            <a:r>
              <a:rPr lang="en-US" sz="1903">
                <a:solidFill>
                  <a:srgbClr val="545454"/>
                </a:solidFill>
                <a:latin typeface="Helvetica Neue LT Std"/>
              </a:rPr>
              <a:t>This is your opportunity to give examples and show how your skills and experience fit the job requirements.</a:t>
            </a:r>
          </a:p>
          <a:p>
            <a:pPr algn="just">
              <a:lnSpc>
                <a:spcPts val="2664"/>
              </a:lnSpc>
            </a:pPr>
            <a:endParaRPr lang="en-US" sz="1903">
              <a:solidFill>
                <a:srgbClr val="545454"/>
              </a:solidFill>
              <a:latin typeface="Helvetica Neue LT Std"/>
            </a:endParaRPr>
          </a:p>
          <a:p>
            <a:pPr algn="just">
              <a:lnSpc>
                <a:spcPts val="2664"/>
              </a:lnSpc>
            </a:pPr>
            <a:r>
              <a:rPr lang="en-US" sz="1903">
                <a:solidFill>
                  <a:srgbClr val="545454"/>
                </a:solidFill>
                <a:latin typeface="Helvetica Neue LT Std"/>
              </a:rPr>
              <a:t>When writing a supporting statement, it is important that you:</a:t>
            </a:r>
          </a:p>
          <a:p>
            <a:pPr algn="just">
              <a:lnSpc>
                <a:spcPts val="2664"/>
              </a:lnSpc>
            </a:pPr>
            <a:endParaRPr lang="en-US" sz="1903">
              <a:solidFill>
                <a:srgbClr val="545454"/>
              </a:solidFill>
              <a:latin typeface="Helvetica Neue LT Std"/>
            </a:endParaRPr>
          </a:p>
          <a:p>
            <a:pPr marL="410958" lvl="1" indent="-205479" algn="just">
              <a:lnSpc>
                <a:spcPts val="2664"/>
              </a:lnSpc>
              <a:buFont typeface="Arial"/>
              <a:buChar char="•"/>
            </a:pPr>
            <a:r>
              <a:rPr lang="en-US" sz="1903">
                <a:solidFill>
                  <a:srgbClr val="545454"/>
                </a:solidFill>
                <a:latin typeface="Helvetica Neue LT Std"/>
              </a:rPr>
              <a:t>Read the job specification so you are clear about the job requirements. Structure your personal statement to reflect the essential criteria listed in the advert.</a:t>
            </a:r>
          </a:p>
          <a:p>
            <a:pPr marL="410958" lvl="1" indent="-205479" algn="just">
              <a:lnSpc>
                <a:spcPts val="2664"/>
              </a:lnSpc>
              <a:buFont typeface="Arial"/>
              <a:buChar char="•"/>
            </a:pPr>
            <a:r>
              <a:rPr lang="en-US" sz="1903">
                <a:solidFill>
                  <a:srgbClr val="545454"/>
                </a:solidFill>
                <a:latin typeface="Helvetica Neue LT Std"/>
              </a:rPr>
              <a:t>Make sure you provide evidence against each of the listed criteria - i.e. ‘experienced in leading high performing and diverse teams and promoting inclusivity.’ When have you led a team, how large, what did you do to promote inclusivity, how did you handle diversity?</a:t>
            </a:r>
          </a:p>
          <a:p>
            <a:pPr marL="410958" lvl="1" indent="-205479" algn="just">
              <a:lnSpc>
                <a:spcPts val="2664"/>
              </a:lnSpc>
              <a:buFont typeface="Arial"/>
              <a:buChar char="•"/>
            </a:pPr>
            <a:r>
              <a:rPr lang="en-US" sz="1903">
                <a:solidFill>
                  <a:srgbClr val="545454"/>
                </a:solidFill>
                <a:latin typeface="Helvetica Neue LT Std"/>
              </a:rPr>
              <a:t>Ensure any evidence you provide demonstrates the impact and result of your actions in that situation, provide statistical evidence where relevant. </a:t>
            </a:r>
          </a:p>
          <a:p>
            <a:pPr algn="l">
              <a:lnSpc>
                <a:spcPts val="2664"/>
              </a:lnSpc>
            </a:pPr>
            <a:endParaRPr lang="en-US" sz="1903">
              <a:solidFill>
                <a:srgbClr val="545454"/>
              </a:solidFill>
              <a:latin typeface="Helvetica Neue LT Std"/>
            </a:endParaRPr>
          </a:p>
          <a:p>
            <a:pPr algn="l">
              <a:lnSpc>
                <a:spcPts val="2664"/>
              </a:lnSpc>
            </a:pPr>
            <a:r>
              <a:rPr lang="en-US" sz="1903">
                <a:solidFill>
                  <a:srgbClr val="545454"/>
                </a:solidFill>
                <a:latin typeface="Helvetica Neue LT Std"/>
              </a:rPr>
              <a:t>For more information click </a:t>
            </a:r>
            <a:r>
              <a:rPr lang="en-US" sz="1903" u="sng">
                <a:solidFill>
                  <a:srgbClr val="545454"/>
                </a:solidFill>
                <a:latin typeface="Helvetica Neue LT Std"/>
                <a:hlinkClick r:id="rId2" tooltip="https://www.civil-service-careers.gov.uk/how-to-write-your-ps/"/>
              </a:rPr>
              <a:t>here</a:t>
            </a:r>
            <a:r>
              <a:rPr lang="en-US" sz="1903">
                <a:solidFill>
                  <a:srgbClr val="545454"/>
                </a:solidFill>
                <a:latin typeface="Helvetica Neue LT Std"/>
              </a:rPr>
              <a:t> </a:t>
            </a:r>
          </a:p>
        </p:txBody>
      </p:sp>
      <p:sp>
        <p:nvSpPr>
          <p:cNvPr id="3" name="Freeform 3"/>
          <p:cNvSpPr/>
          <p:nvPr/>
        </p:nvSpPr>
        <p:spPr>
          <a:xfrm>
            <a:off x="11304636" y="7278718"/>
            <a:ext cx="10111872" cy="6016564"/>
          </a:xfrm>
          <a:custGeom>
            <a:avLst/>
            <a:gdLst/>
            <a:ahLst/>
            <a:cxnLst/>
            <a:rect l="l" t="t" r="r" b="b"/>
            <a:pathLst>
              <a:path w="10111872" h="6016564">
                <a:moveTo>
                  <a:pt x="0" y="0"/>
                </a:moveTo>
                <a:lnTo>
                  <a:pt x="10111872" y="0"/>
                </a:lnTo>
                <a:lnTo>
                  <a:pt x="10111872" y="6016564"/>
                </a:lnTo>
                <a:lnTo>
                  <a:pt x="0" y="6016564"/>
                </a:lnTo>
                <a:lnTo>
                  <a:pt x="0" y="0"/>
                </a:lnTo>
                <a:close/>
              </a:path>
            </a:pathLst>
          </a:custGeom>
          <a:blipFill>
            <a:blip r:embed="rId3">
              <a:alphaModFix amt="48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a:off x="0" y="9728445"/>
            <a:ext cx="18395101" cy="0"/>
          </a:xfrm>
          <a:prstGeom prst="line">
            <a:avLst/>
          </a:prstGeom>
          <a:ln w="38100" cap="flat">
            <a:solidFill>
              <a:srgbClr val="0063BE"/>
            </a:solidFill>
            <a:prstDash val="solid"/>
            <a:headEnd type="none" w="sm" len="sm"/>
            <a:tailEnd type="none" w="sm" len="sm"/>
          </a:ln>
        </p:spPr>
        <p:txBody>
          <a:bodyPr/>
          <a:lstStyle/>
          <a:p>
            <a:endParaRPr lang="en-GB"/>
          </a:p>
        </p:txBody>
      </p:sp>
      <p:sp>
        <p:nvSpPr>
          <p:cNvPr id="5" name="Freeform 5"/>
          <p:cNvSpPr/>
          <p:nvPr/>
        </p:nvSpPr>
        <p:spPr>
          <a:xfrm>
            <a:off x="1028700" y="297035"/>
            <a:ext cx="1046228" cy="1230254"/>
          </a:xfrm>
          <a:custGeom>
            <a:avLst/>
            <a:gdLst/>
            <a:ahLst/>
            <a:cxnLst/>
            <a:rect l="l" t="t" r="r" b="b"/>
            <a:pathLst>
              <a:path w="1046228" h="1230254">
                <a:moveTo>
                  <a:pt x="0" y="0"/>
                </a:moveTo>
                <a:lnTo>
                  <a:pt x="1046228" y="0"/>
                </a:lnTo>
                <a:lnTo>
                  <a:pt x="1046228" y="1230254"/>
                </a:lnTo>
                <a:lnTo>
                  <a:pt x="0" y="12302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811269" y="1872613"/>
            <a:ext cx="8332731" cy="8047716"/>
          </a:xfrm>
          <a:prstGeom prst="rect">
            <a:avLst/>
          </a:prstGeom>
        </p:spPr>
        <p:txBody>
          <a:bodyPr lIns="0" tIns="0" rIns="0" bIns="0" rtlCol="0" anchor="t">
            <a:spAutoFit/>
          </a:bodyPr>
          <a:lstStyle/>
          <a:p>
            <a:pPr algn="l">
              <a:lnSpc>
                <a:spcPts val="2664"/>
              </a:lnSpc>
            </a:pPr>
            <a:r>
              <a:rPr lang="en-US" sz="2000" dirty="0">
                <a:solidFill>
                  <a:srgbClr val="2254C5"/>
                </a:solidFill>
                <a:latin typeface="Helvetica Neue LT Std Bold"/>
              </a:rPr>
              <a:t>How to apply​​</a:t>
            </a:r>
            <a:endParaRPr lang="en-US" sz="2000" dirty="0">
              <a:solidFill>
                <a:srgbClr val="545454"/>
              </a:solidFill>
              <a:latin typeface="Helvetica Neue LT Std"/>
            </a:endParaRPr>
          </a:p>
          <a:p>
            <a:pPr algn="just" fontAlgn="base"/>
            <a:r>
              <a:rPr lang="en-GB" sz="1800" b="0" i="0" u="none" strike="noStrike" dirty="0">
                <a:solidFill>
                  <a:srgbClr val="545454"/>
                </a:solidFill>
                <a:effectLst/>
                <a:latin typeface="Helvetica Neue LT Std"/>
              </a:rPr>
              <a:t>Hays, an Executive Search firm, have been appointed to assist with this recruitment campaign. To apply for this post, you will need to submit documentation below via the following link, </a:t>
            </a:r>
            <a:r>
              <a:rPr lang="en-GB" sz="1800" b="0" i="0" u="sng" strike="noStrike" dirty="0">
                <a:solidFill>
                  <a:srgbClr val="545454"/>
                </a:solidFill>
                <a:effectLst/>
                <a:latin typeface="Helvetica Neue LT Std"/>
              </a:rPr>
              <a:t>by no later than 23:55pm on </a:t>
            </a:r>
            <a:r>
              <a:rPr lang="en-GB" u="sng" dirty="0">
                <a:solidFill>
                  <a:srgbClr val="545454"/>
                </a:solidFill>
                <a:latin typeface="Helvetica Neue LT Std"/>
              </a:rPr>
              <a:t>23rd</a:t>
            </a:r>
            <a:r>
              <a:rPr lang="en-GB" sz="1800" b="0" i="0" u="sng" strike="noStrike" dirty="0">
                <a:solidFill>
                  <a:srgbClr val="545454"/>
                </a:solidFill>
                <a:effectLst/>
                <a:latin typeface="Helvetica Neue LT Std"/>
              </a:rPr>
              <a:t> </a:t>
            </a:r>
            <a:r>
              <a:rPr lang="en-GB" u="sng" dirty="0">
                <a:solidFill>
                  <a:srgbClr val="545454"/>
                </a:solidFill>
                <a:latin typeface="Helvetica Neue LT Std"/>
              </a:rPr>
              <a:t>February </a:t>
            </a:r>
            <a:r>
              <a:rPr lang="en-GB" sz="1800" b="0" i="0" u="sng" strike="noStrike" dirty="0">
                <a:solidFill>
                  <a:srgbClr val="545454"/>
                </a:solidFill>
                <a:effectLst/>
                <a:latin typeface="Helvetica Neue LT Std"/>
              </a:rPr>
              <a:t>2025</a:t>
            </a:r>
            <a:r>
              <a:rPr lang="en-GB" sz="1800" b="0" i="0" u="none" strike="noStrike" dirty="0">
                <a:solidFill>
                  <a:srgbClr val="545454"/>
                </a:solidFill>
                <a:effectLst/>
                <a:latin typeface="Helvetica Neue LT Std"/>
              </a:rPr>
              <a:t>:</a:t>
            </a:r>
            <a:endParaRPr lang="en-GB" sz="1800" b="0" i="0" dirty="0">
              <a:solidFill>
                <a:srgbClr val="545454"/>
              </a:solidFill>
              <a:effectLst/>
              <a:latin typeface="Helvetica Neue LT Std"/>
            </a:endParaRPr>
          </a:p>
          <a:p>
            <a:pPr algn="just" rtl="0" fontAlgn="base"/>
            <a:endParaRPr lang="en-GB" sz="2000" b="0" i="0">
              <a:solidFill>
                <a:srgbClr val="545454"/>
              </a:solidFill>
              <a:effectLst/>
              <a:latin typeface="Helvetica Neue LT Std" panose="020B0604020202020204" charset="0"/>
            </a:endParaRPr>
          </a:p>
          <a:p>
            <a:pPr algn="just"/>
            <a:r>
              <a:rPr lang="en-GB" b="1" dirty="0">
                <a:solidFill>
                  <a:srgbClr val="545454"/>
                </a:solidFill>
                <a:ea typeface="+mn-lt"/>
                <a:cs typeface="+mn-lt"/>
                <a:hlinkClick r:id="rId7"/>
              </a:rPr>
              <a:t>Follow this link to apply </a:t>
            </a:r>
            <a:endParaRPr lang="en-GB" b="1"/>
          </a:p>
          <a:p>
            <a:pPr algn="just" rtl="0" fontAlgn="base"/>
            <a:endParaRPr lang="en-GB" sz="2000" b="0" i="0">
              <a:solidFill>
                <a:srgbClr val="545454"/>
              </a:solidFill>
              <a:effectLst/>
              <a:highlight>
                <a:srgbClr val="FFFF00"/>
              </a:highlight>
              <a:latin typeface="Helvetica Neue LT Std" panose="020B0604020202020204" charset="0"/>
            </a:endParaRPr>
          </a:p>
          <a:p>
            <a:pPr algn="just" rtl="0" fontAlgn="base"/>
            <a:r>
              <a:rPr lang="en-GB" sz="1800" b="0" i="0" u="none" strike="noStrike" dirty="0">
                <a:solidFill>
                  <a:srgbClr val="545454"/>
                </a:solidFill>
                <a:effectLst/>
                <a:latin typeface="Helvetica Neue LT Std"/>
              </a:rPr>
              <a:t>If you have any issues accessing the link or questions regarding the documentation, please contact:</a:t>
            </a:r>
            <a:r>
              <a:rPr lang="en-US" sz="1800" b="0" i="0" dirty="0">
                <a:solidFill>
                  <a:srgbClr val="545454"/>
                </a:solidFill>
                <a:effectLst/>
                <a:latin typeface="Helvetica Neue LT Std"/>
              </a:rPr>
              <a:t>​</a:t>
            </a:r>
          </a:p>
          <a:p>
            <a:pPr algn="just" rtl="0" fontAlgn="base"/>
            <a:endParaRPr lang="en-US" sz="2000" b="0" i="0">
              <a:solidFill>
                <a:srgbClr val="545454"/>
              </a:solidFill>
              <a:effectLst/>
              <a:latin typeface="Helvetica Neue LT Std" panose="020B0604020202020204" charset="0"/>
            </a:endParaRPr>
          </a:p>
          <a:p>
            <a:pPr marL="285750" indent="-285750" algn="l" rtl="0" fontAlgn="base">
              <a:buFont typeface="Arial" panose="020B0604020202020204" pitchFamily="34" charset="0"/>
              <a:buChar char="•"/>
            </a:pPr>
            <a:r>
              <a:rPr lang="en-GB" sz="1800" b="0" i="0" u="none" strike="noStrike" dirty="0">
                <a:solidFill>
                  <a:srgbClr val="545454"/>
                </a:solidFill>
                <a:effectLst/>
                <a:latin typeface="Helvetica Neue LT Std"/>
              </a:rPr>
              <a:t>Andrew Timlin: 07887777735 Andrew.timlin@hays.com </a:t>
            </a:r>
            <a:r>
              <a:rPr lang="en-US" sz="1800" b="0" i="0" dirty="0">
                <a:solidFill>
                  <a:srgbClr val="545454"/>
                </a:solidFill>
                <a:effectLst/>
                <a:latin typeface="Helvetica Neue LT Std"/>
              </a:rPr>
              <a:t>​</a:t>
            </a:r>
            <a:endParaRPr lang="en-US" sz="2000" b="0" i="0" dirty="0">
              <a:solidFill>
                <a:srgbClr val="545454"/>
              </a:solidFill>
              <a:effectLst/>
              <a:latin typeface="Helvetica Neue LT Std"/>
            </a:endParaRPr>
          </a:p>
          <a:p>
            <a:pPr marL="285750" indent="-285750" algn="l" rtl="0" fontAlgn="base">
              <a:buFont typeface="Arial" panose="020B0604020202020204" pitchFamily="34" charset="0"/>
              <a:buChar char="•"/>
            </a:pPr>
            <a:r>
              <a:rPr lang="en-GB" dirty="0">
                <a:solidFill>
                  <a:srgbClr val="545454"/>
                </a:solidFill>
                <a:latin typeface="Helvetica Neue LT Std"/>
              </a:rPr>
              <a:t>Simon Winspear</a:t>
            </a:r>
            <a:r>
              <a:rPr lang="en-GB" sz="1800" b="0" i="0" u="none" strike="noStrike" dirty="0">
                <a:solidFill>
                  <a:srgbClr val="545454"/>
                </a:solidFill>
                <a:effectLst/>
                <a:latin typeface="Helvetica Neue LT Std"/>
              </a:rPr>
              <a:t> : </a:t>
            </a:r>
            <a:r>
              <a:rPr lang="en-GB" b="0" i="0" u="none" strike="noStrike" dirty="0">
                <a:solidFill>
                  <a:srgbClr val="545454"/>
                </a:solidFill>
                <a:effectLst/>
                <a:latin typeface="Helvetica Neue LT Std"/>
              </a:rPr>
              <a:t>07525466357</a:t>
            </a:r>
            <a:r>
              <a:rPr lang="en-GB" sz="1800" b="0" i="0" u="none" strike="noStrike" dirty="0">
                <a:solidFill>
                  <a:srgbClr val="545454"/>
                </a:solidFill>
                <a:effectLst/>
                <a:latin typeface="Helvetica Neue LT Std"/>
              </a:rPr>
              <a:t> </a:t>
            </a:r>
            <a:r>
              <a:rPr lang="en-GB" dirty="0">
                <a:solidFill>
                  <a:srgbClr val="545454"/>
                </a:solidFill>
                <a:latin typeface="Helvetica Neue LT Std"/>
              </a:rPr>
              <a:t>Simon</a:t>
            </a:r>
            <a:r>
              <a:rPr lang="en-GB" sz="1800" b="0" i="0" u="none" strike="noStrike" dirty="0">
                <a:solidFill>
                  <a:srgbClr val="545454"/>
                </a:solidFill>
                <a:effectLst/>
                <a:latin typeface="Helvetica Neue LT Std"/>
              </a:rPr>
              <a:t>.winspear@hays.com</a:t>
            </a:r>
            <a:r>
              <a:rPr lang="en-US" sz="1800" b="0" i="0" dirty="0">
                <a:solidFill>
                  <a:srgbClr val="545454"/>
                </a:solidFill>
                <a:effectLst/>
                <a:latin typeface="Helvetica Neue LT Std"/>
              </a:rPr>
              <a:t>​</a:t>
            </a:r>
          </a:p>
          <a:p>
            <a:pPr algn="l" rtl="0" fontAlgn="base">
              <a:buFont typeface="Arial" panose="020B0604020202020204" pitchFamily="34" charset="0"/>
              <a:buChar char="•"/>
            </a:pPr>
            <a:endParaRPr lang="en-US" sz="2000" b="0" i="0">
              <a:solidFill>
                <a:srgbClr val="545454"/>
              </a:solidFill>
              <a:effectLst/>
              <a:latin typeface="Helvetica Neue LT Std" panose="020B0604020202020204" charset="0"/>
            </a:endParaRPr>
          </a:p>
          <a:p>
            <a:pPr algn="l" rtl="0" fontAlgn="base"/>
            <a:r>
              <a:rPr lang="en-GB" sz="1800" b="1" i="0" u="none" strike="noStrike" dirty="0">
                <a:solidFill>
                  <a:srgbClr val="545454"/>
                </a:solidFill>
                <a:effectLst/>
                <a:latin typeface="Helvetica Neue LT Std"/>
              </a:rPr>
              <a:t>Documentation</a:t>
            </a:r>
            <a:r>
              <a:rPr lang="en-GB" sz="1800" b="0" i="0" u="none" strike="noStrike" dirty="0">
                <a:solidFill>
                  <a:srgbClr val="545454"/>
                </a:solidFill>
                <a:effectLst/>
                <a:latin typeface="Helvetica Neue LT Std"/>
              </a:rPr>
              <a:t>:</a:t>
            </a:r>
            <a:r>
              <a:rPr lang="en-GB" sz="1800" b="0" i="0" dirty="0">
                <a:solidFill>
                  <a:srgbClr val="545454"/>
                </a:solidFill>
                <a:effectLst/>
                <a:latin typeface="Helvetica Neue LT Std"/>
              </a:rPr>
              <a:t>​</a:t>
            </a:r>
          </a:p>
          <a:p>
            <a:pPr algn="l" rtl="0" fontAlgn="base"/>
            <a:endParaRPr lang="en-GB" sz="2000" b="0" i="0">
              <a:solidFill>
                <a:srgbClr val="545454"/>
              </a:solidFill>
              <a:effectLst/>
              <a:latin typeface="Helvetica Neue LT Std" panose="020B0604020202020204" charset="0"/>
            </a:endParaRPr>
          </a:p>
          <a:p>
            <a:pPr marL="342900" indent="-342900" algn="just" rtl="0" fontAlgn="base">
              <a:buAutoNum type="arabicPeriod"/>
            </a:pPr>
            <a:r>
              <a:rPr lang="en-GB" sz="1800" b="0" i="0" u="none" strike="noStrike" dirty="0">
                <a:solidFill>
                  <a:srgbClr val="545454"/>
                </a:solidFill>
                <a:effectLst/>
                <a:latin typeface="Helvetica Neue LT Std"/>
              </a:rPr>
              <a:t>A </a:t>
            </a:r>
            <a:r>
              <a:rPr lang="en-GB" sz="1800" b="1" i="0" u="none" strike="noStrike" dirty="0">
                <a:solidFill>
                  <a:srgbClr val="545454"/>
                </a:solidFill>
                <a:effectLst/>
                <a:latin typeface="Helvetica Neue LT Std"/>
              </a:rPr>
              <a:t>CV</a:t>
            </a:r>
            <a:r>
              <a:rPr lang="en-GB" sz="1800" b="0" i="0" u="none" strike="noStrike" dirty="0">
                <a:solidFill>
                  <a:srgbClr val="545454"/>
                </a:solidFill>
                <a:effectLst/>
                <a:latin typeface="Helvetica Neue LT Std"/>
              </a:rPr>
              <a:t> setting out your career history, with key responsibilities and achievements. Please ensure you have provided reasons for any gaps within the last two years.</a:t>
            </a:r>
            <a:r>
              <a:rPr lang="en-US" sz="1800" b="0" i="0" dirty="0">
                <a:solidFill>
                  <a:srgbClr val="545454"/>
                </a:solidFill>
                <a:effectLst/>
                <a:latin typeface="Helvetica Neue LT Std"/>
              </a:rPr>
              <a:t>​</a:t>
            </a:r>
          </a:p>
          <a:p>
            <a:pPr algn="just" rtl="0" fontAlgn="base"/>
            <a:endParaRPr lang="en-US" sz="2000" b="0" i="0">
              <a:solidFill>
                <a:srgbClr val="545454"/>
              </a:solidFill>
              <a:effectLst/>
              <a:latin typeface="Helvetica Neue LT Std" panose="020B0604020202020204" charset="0"/>
            </a:endParaRPr>
          </a:p>
          <a:p>
            <a:pPr algn="just" rtl="0" fontAlgn="base"/>
            <a:r>
              <a:rPr lang="en-GB" sz="1800" b="0" i="0" u="none" strike="noStrike" dirty="0">
                <a:solidFill>
                  <a:srgbClr val="545454"/>
                </a:solidFill>
                <a:effectLst/>
                <a:latin typeface="Helvetica Neue LT Std"/>
              </a:rPr>
              <a:t>2. A </a:t>
            </a:r>
            <a:r>
              <a:rPr lang="en-GB" sz="1800" b="1" i="0" u="none" strike="noStrike" dirty="0">
                <a:solidFill>
                  <a:srgbClr val="545454"/>
                </a:solidFill>
                <a:effectLst/>
                <a:latin typeface="Helvetica Neue LT Std"/>
              </a:rPr>
              <a:t>Supporting Statement </a:t>
            </a:r>
            <a:r>
              <a:rPr lang="en-GB" sz="1800" b="0" i="0" u="none" strike="noStrike" dirty="0">
                <a:solidFill>
                  <a:srgbClr val="545454"/>
                </a:solidFill>
                <a:effectLst/>
                <a:latin typeface="Helvetica Neue LT Std"/>
              </a:rPr>
              <a:t>of around two pages of A4 explaining how you meet the requirements of the person specification as far as you are able to</a:t>
            </a:r>
            <a:r>
              <a:rPr lang="en-GB" dirty="0">
                <a:solidFill>
                  <a:srgbClr val="545454"/>
                </a:solidFill>
                <a:latin typeface="Helvetica Neue LT Std"/>
              </a:rPr>
              <a:t>, including your language ability for the role.</a:t>
            </a:r>
            <a:endParaRPr lang="en-US" sz="2000" b="0" i="0" dirty="0">
              <a:solidFill>
                <a:srgbClr val="545454"/>
              </a:solidFill>
              <a:effectLst/>
              <a:latin typeface="Helvetica Neue LT Std"/>
            </a:endParaRPr>
          </a:p>
          <a:p>
            <a:pPr algn="just" rtl="0" fontAlgn="base"/>
            <a:r>
              <a:rPr lang="en-GB" sz="1800" b="0" i="0" u="none" strike="noStrike" dirty="0">
                <a:solidFill>
                  <a:srgbClr val="545454"/>
                </a:solidFill>
                <a:effectLst/>
                <a:latin typeface="Helvetica Neue LT Std"/>
              </a:rPr>
              <a:t>Failure to submit both documents will mean the panel only have limited information on which to assess your application against the criteria in the person specification. Please ensure that both documents contain your full name.</a:t>
            </a:r>
            <a:endParaRPr lang="en-US" sz="2000" b="0" i="0" dirty="0">
              <a:solidFill>
                <a:srgbClr val="545454"/>
              </a:solidFill>
              <a:effectLst/>
              <a:latin typeface="Helvetica Neue LT Std"/>
            </a:endParaRPr>
          </a:p>
          <a:p>
            <a:pPr algn="l">
              <a:lnSpc>
                <a:spcPts val="2664"/>
              </a:lnSpc>
            </a:pPr>
            <a:endParaRPr lang="en-US" sz="1903">
              <a:solidFill>
                <a:srgbClr val="545454"/>
              </a:solidFill>
              <a:latin typeface="Helvetica Neue LT Std"/>
            </a:endParaRPr>
          </a:p>
        </p:txBody>
      </p:sp>
      <p:sp>
        <p:nvSpPr>
          <p:cNvPr id="7" name="TextBox 7"/>
          <p:cNvSpPr txBox="1"/>
          <p:nvPr/>
        </p:nvSpPr>
        <p:spPr>
          <a:xfrm>
            <a:off x="2666836" y="497954"/>
            <a:ext cx="10016332" cy="1029335"/>
          </a:xfrm>
          <a:prstGeom prst="rect">
            <a:avLst/>
          </a:prstGeom>
        </p:spPr>
        <p:txBody>
          <a:bodyPr lIns="0" tIns="0" rIns="0" bIns="0" rtlCol="0" anchor="t">
            <a:spAutoFit/>
          </a:bodyPr>
          <a:lstStyle/>
          <a:p>
            <a:pPr algn="l">
              <a:lnSpc>
                <a:spcPts val="7840"/>
              </a:lnSpc>
            </a:pPr>
            <a:r>
              <a:rPr lang="en-US" sz="5600">
                <a:solidFill>
                  <a:srgbClr val="CF102D"/>
                </a:solidFill>
                <a:latin typeface="FS Lola"/>
              </a:rPr>
              <a:t>How to Apply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1599" y="181886"/>
            <a:ext cx="1279089" cy="1084028"/>
          </a:xfrm>
          <a:custGeom>
            <a:avLst/>
            <a:gdLst/>
            <a:ahLst/>
            <a:cxnLst/>
            <a:rect l="l" t="t" r="r" b="b"/>
            <a:pathLst>
              <a:path w="1279089" h="1084028">
                <a:moveTo>
                  <a:pt x="0" y="0"/>
                </a:moveTo>
                <a:lnTo>
                  <a:pt x="1279089" y="0"/>
                </a:lnTo>
                <a:lnTo>
                  <a:pt x="1279089" y="1084028"/>
                </a:lnTo>
                <a:lnTo>
                  <a:pt x="0" y="1084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2438943" y="236579"/>
            <a:ext cx="10016332" cy="1029335"/>
          </a:xfrm>
          <a:prstGeom prst="rect">
            <a:avLst/>
          </a:prstGeom>
        </p:spPr>
        <p:txBody>
          <a:bodyPr lIns="0" tIns="0" rIns="0" bIns="0" rtlCol="0" anchor="t">
            <a:spAutoFit/>
          </a:bodyPr>
          <a:lstStyle/>
          <a:p>
            <a:pPr algn="l">
              <a:lnSpc>
                <a:spcPts val="7840"/>
              </a:lnSpc>
            </a:pPr>
            <a:r>
              <a:rPr lang="en-US" sz="5600">
                <a:solidFill>
                  <a:srgbClr val="CF102D"/>
                </a:solidFill>
                <a:latin typeface="FS Lola"/>
              </a:rPr>
              <a:t>Recruitment Process</a:t>
            </a:r>
          </a:p>
        </p:txBody>
      </p:sp>
      <p:sp>
        <p:nvSpPr>
          <p:cNvPr id="4" name="TextBox 4"/>
          <p:cNvSpPr txBox="1"/>
          <p:nvPr/>
        </p:nvSpPr>
        <p:spPr>
          <a:xfrm>
            <a:off x="9403328" y="1474818"/>
            <a:ext cx="8416359" cy="7031925"/>
          </a:xfrm>
          <a:prstGeom prst="rect">
            <a:avLst/>
          </a:prstGeom>
        </p:spPr>
        <p:txBody>
          <a:bodyPr lIns="0" tIns="0" rIns="0" bIns="0" rtlCol="0" anchor="t">
            <a:spAutoFit/>
          </a:bodyPr>
          <a:lstStyle/>
          <a:p>
            <a:pPr algn="l">
              <a:lnSpc>
                <a:spcPts val="2240"/>
              </a:lnSpc>
              <a:spcBef>
                <a:spcPct val="0"/>
              </a:spcBef>
            </a:pPr>
            <a:r>
              <a:rPr lang="en-US">
                <a:solidFill>
                  <a:srgbClr val="2254C5"/>
                </a:solidFill>
                <a:latin typeface="Helvetica Neue LT Std Bold"/>
              </a:rPr>
              <a:t>Interview​​</a:t>
            </a:r>
            <a:endParaRPr lang="en-US" sz="1700">
              <a:solidFill>
                <a:srgbClr val="545454"/>
              </a:solidFill>
              <a:latin typeface="Helvetica Neue LT Std"/>
            </a:endParaRPr>
          </a:p>
          <a:p>
            <a:pPr algn="just">
              <a:lnSpc>
                <a:spcPts val="2240"/>
              </a:lnSpc>
              <a:spcBef>
                <a:spcPct val="0"/>
              </a:spcBef>
            </a:pPr>
            <a:r>
              <a:rPr lang="en-US" sz="1700">
                <a:solidFill>
                  <a:srgbClr val="545454"/>
                </a:solidFill>
                <a:latin typeface="Helvetica Neue LT Std"/>
              </a:rPr>
              <a:t>Shortlisted candidates will be asked to attend a panel interview in order to have a more in-depth discussion of your previous experience and professional competence in relation to the criteria set out in the essential criteria.​​</a:t>
            </a:r>
          </a:p>
          <a:p>
            <a:pPr algn="just">
              <a:lnSpc>
                <a:spcPts val="2240"/>
              </a:lnSpc>
              <a:spcBef>
                <a:spcPct val="0"/>
              </a:spcBef>
            </a:pPr>
            <a:r>
              <a:rPr lang="en-US" sz="1700">
                <a:solidFill>
                  <a:srgbClr val="545454"/>
                </a:solidFill>
                <a:latin typeface="Helvetica Neue LT Std"/>
              </a:rPr>
              <a:t>As part of the interview, you will be asked to prepare and present a short presentation, you will be advised of the presentation question in the interview invitation.</a:t>
            </a:r>
          </a:p>
          <a:p>
            <a:pPr algn="l">
              <a:lnSpc>
                <a:spcPts val="2240"/>
              </a:lnSpc>
              <a:spcBef>
                <a:spcPct val="0"/>
              </a:spcBef>
            </a:pPr>
            <a:endParaRPr lang="en-US" sz="1700">
              <a:solidFill>
                <a:srgbClr val="545454"/>
              </a:solidFill>
              <a:latin typeface="Helvetica Neue LT Std"/>
            </a:endParaRPr>
          </a:p>
          <a:p>
            <a:pPr algn="l">
              <a:lnSpc>
                <a:spcPts val="2240"/>
              </a:lnSpc>
              <a:spcBef>
                <a:spcPct val="0"/>
              </a:spcBef>
            </a:pPr>
            <a:r>
              <a:rPr lang="en-US">
                <a:solidFill>
                  <a:srgbClr val="2254C5"/>
                </a:solidFill>
                <a:latin typeface="Helvetica Neue LT Std Bold"/>
              </a:rPr>
              <a:t>Selection and Feedback​​</a:t>
            </a:r>
          </a:p>
          <a:p>
            <a:pPr algn="just">
              <a:lnSpc>
                <a:spcPts val="2240"/>
              </a:lnSpc>
              <a:spcBef>
                <a:spcPct val="0"/>
              </a:spcBef>
            </a:pPr>
            <a:r>
              <a:rPr lang="en-US" sz="1700">
                <a:solidFill>
                  <a:srgbClr val="545454"/>
                </a:solidFill>
                <a:latin typeface="Helvetica Neue LT Std"/>
              </a:rPr>
              <a:t>Regardless of the outcome, Hays will notify all candidates as soon as possible. You will be sent a copy of any report for any assessment that you may have undergone as part of the recruitment process.​​</a:t>
            </a:r>
          </a:p>
          <a:p>
            <a:pPr algn="l">
              <a:lnSpc>
                <a:spcPts val="2240"/>
              </a:lnSpc>
              <a:spcBef>
                <a:spcPct val="0"/>
              </a:spcBef>
            </a:pPr>
            <a:r>
              <a:rPr lang="en-US" sz="1700">
                <a:solidFill>
                  <a:srgbClr val="545454"/>
                </a:solidFill>
                <a:latin typeface="Helvetica Neue LT Std"/>
              </a:rPr>
              <a:t>Feedback will only be provided to candidates who reached ​interview.​​</a:t>
            </a:r>
          </a:p>
          <a:p>
            <a:pPr algn="l">
              <a:lnSpc>
                <a:spcPts val="2240"/>
              </a:lnSpc>
              <a:spcBef>
                <a:spcPct val="0"/>
              </a:spcBef>
            </a:pPr>
            <a:endParaRPr lang="en-US" sz="1700">
              <a:solidFill>
                <a:srgbClr val="545454"/>
              </a:solidFill>
              <a:latin typeface="Helvetica Neue LT Std"/>
            </a:endParaRPr>
          </a:p>
          <a:p>
            <a:pPr algn="l">
              <a:lnSpc>
                <a:spcPts val="2240"/>
              </a:lnSpc>
              <a:spcBef>
                <a:spcPct val="0"/>
              </a:spcBef>
            </a:pPr>
            <a:r>
              <a:rPr lang="en-US">
                <a:solidFill>
                  <a:srgbClr val="2254C5"/>
                </a:solidFill>
                <a:latin typeface="Helvetica Neue LT Std Bold"/>
              </a:rPr>
              <a:t>Reserve List​​</a:t>
            </a:r>
          </a:p>
          <a:p>
            <a:pPr algn="just">
              <a:lnSpc>
                <a:spcPts val="2240"/>
              </a:lnSpc>
              <a:spcBef>
                <a:spcPct val="0"/>
              </a:spcBef>
            </a:pPr>
            <a:r>
              <a:rPr lang="en-US" sz="1700">
                <a:solidFill>
                  <a:srgbClr val="000000"/>
                </a:solidFill>
                <a:latin typeface="Helvetica Neue LT Std"/>
              </a:rPr>
              <a:t>I</a:t>
            </a:r>
            <a:r>
              <a:rPr lang="en-US" sz="1700">
                <a:solidFill>
                  <a:srgbClr val="545454"/>
                </a:solidFill>
                <a:latin typeface="Helvetica Neue LT Std"/>
              </a:rPr>
              <a:t>f we receive more applications from suitable candidates than we have vacancies at this time, we may hold suitable applicants on a reserve list for 12 months, and future vacancies requiring the same skills and experience could be offered to candidates on the reserve list without a new competition. You will be told if your application is to be held on a reserve list.</a:t>
            </a:r>
          </a:p>
          <a:p>
            <a:pPr algn="l">
              <a:lnSpc>
                <a:spcPts val="2240"/>
              </a:lnSpc>
              <a:spcBef>
                <a:spcPct val="0"/>
              </a:spcBef>
            </a:pPr>
            <a:endParaRPr lang="en-US" sz="1700">
              <a:solidFill>
                <a:srgbClr val="545454"/>
              </a:solidFill>
              <a:latin typeface="Helvetica Neue LT Std"/>
            </a:endParaRPr>
          </a:p>
          <a:p>
            <a:pPr algn="l">
              <a:lnSpc>
                <a:spcPts val="2240"/>
              </a:lnSpc>
              <a:spcBef>
                <a:spcPct val="0"/>
              </a:spcBef>
            </a:pPr>
            <a:r>
              <a:rPr lang="en-US">
                <a:solidFill>
                  <a:srgbClr val="2254C5"/>
                </a:solidFill>
                <a:latin typeface="Helvetica Neue LT Std Bold"/>
              </a:rPr>
              <a:t>Diversity Monitoring</a:t>
            </a:r>
            <a:r>
              <a:rPr lang="en-US">
                <a:solidFill>
                  <a:srgbClr val="000000"/>
                </a:solidFill>
                <a:latin typeface="Helvetica Neue LT Std Bold"/>
              </a:rPr>
              <a:t>​</a:t>
            </a:r>
          </a:p>
          <a:p>
            <a:pPr algn="just">
              <a:lnSpc>
                <a:spcPts val="2240"/>
              </a:lnSpc>
              <a:spcBef>
                <a:spcPct val="0"/>
              </a:spcBef>
            </a:pPr>
            <a:r>
              <a:rPr lang="en-US" sz="1700">
                <a:solidFill>
                  <a:srgbClr val="545454"/>
                </a:solidFill>
                <a:latin typeface="Helvetica Neue LT Std"/>
              </a:rPr>
              <a:t>As part of the online application process, you will be asked a number of diversity-related questions. If you do not wish to provide a declaration on any of the particular characteristics, you will have the option to select 'prefer not to say'. </a:t>
            </a:r>
            <a:endParaRPr lang="en-US" sz="1600">
              <a:solidFill>
                <a:srgbClr val="545454"/>
              </a:solidFill>
              <a:latin typeface="Helvetica Neue LT Std"/>
            </a:endParaRPr>
          </a:p>
        </p:txBody>
      </p:sp>
      <p:sp>
        <p:nvSpPr>
          <p:cNvPr id="5" name="TextBox 5"/>
          <p:cNvSpPr txBox="1"/>
          <p:nvPr/>
        </p:nvSpPr>
        <p:spPr>
          <a:xfrm>
            <a:off x="468314" y="1474818"/>
            <a:ext cx="8194424" cy="8054962"/>
          </a:xfrm>
          <a:prstGeom prst="rect">
            <a:avLst/>
          </a:prstGeom>
        </p:spPr>
        <p:txBody>
          <a:bodyPr wrap="square" lIns="0" tIns="0" rIns="0" bIns="0" rtlCol="0" anchor="t">
            <a:spAutoFit/>
          </a:bodyPr>
          <a:lstStyle/>
          <a:p>
            <a:pPr>
              <a:lnSpc>
                <a:spcPts val="2240"/>
              </a:lnSpc>
              <a:spcBef>
                <a:spcPct val="0"/>
              </a:spcBef>
            </a:pPr>
            <a:r>
              <a:rPr lang="en-US">
                <a:solidFill>
                  <a:srgbClr val="2254C5"/>
                </a:solidFill>
                <a:latin typeface="Helvetica Neue LT Std Bold"/>
              </a:rPr>
              <a:t>Longlist</a:t>
            </a:r>
            <a:endParaRPr lang="en-US">
              <a:solidFill>
                <a:srgbClr val="2254C5"/>
              </a:solidFill>
              <a:latin typeface="Helvetica Neue LT Std Bold"/>
              <a:ea typeface="Calibri"/>
              <a:cs typeface="Calibri"/>
            </a:endParaRPr>
          </a:p>
          <a:p>
            <a:pPr algn="just"/>
            <a:r>
              <a:rPr lang="en-US" sz="1700">
                <a:solidFill>
                  <a:srgbClr val="545454"/>
                </a:solidFill>
                <a:latin typeface="Helvetica Neue LT Std"/>
              </a:rPr>
              <a:t>Longlisting is made on the basis of merit, following the closure of the advert, the panel will assess the evidence presented by all applicants against the advertised essential criteria. The highest rated applicants will be invited to a pre-liminary interview with Hays and former Deputy Trade Commissioner LATAC, Spencer Mahoney.</a:t>
            </a:r>
          </a:p>
          <a:p>
            <a:pPr>
              <a:lnSpc>
                <a:spcPts val="2240"/>
              </a:lnSpc>
              <a:spcBef>
                <a:spcPct val="0"/>
              </a:spcBef>
            </a:pPr>
            <a:endParaRPr lang="en-US" sz="1700">
              <a:solidFill>
                <a:srgbClr val="2254C5"/>
              </a:solidFill>
              <a:latin typeface="Helvetica Neue LT Std Bold"/>
            </a:endParaRPr>
          </a:p>
          <a:p>
            <a:pPr algn="l">
              <a:lnSpc>
                <a:spcPts val="2240"/>
              </a:lnSpc>
              <a:spcBef>
                <a:spcPct val="0"/>
              </a:spcBef>
            </a:pPr>
            <a:r>
              <a:rPr lang="en-US">
                <a:solidFill>
                  <a:srgbClr val="2254C5"/>
                </a:solidFill>
                <a:latin typeface="Helvetica Neue LT Std Bold"/>
              </a:rPr>
              <a:t>Shortlist</a:t>
            </a:r>
          </a:p>
          <a:p>
            <a:pPr algn="just">
              <a:lnSpc>
                <a:spcPts val="2240"/>
              </a:lnSpc>
              <a:spcBef>
                <a:spcPct val="0"/>
              </a:spcBef>
            </a:pPr>
            <a:r>
              <a:rPr lang="en-US" sz="1700">
                <a:solidFill>
                  <a:srgbClr val="545454"/>
                </a:solidFill>
                <a:latin typeface="Helvetica Neue LT Std"/>
              </a:rPr>
              <a:t>Shortlisting for interview is made on the basis of merit. The selection panel will assess the evidence presented following longlist stage and the highest rated applicants will be progressed to interview.</a:t>
            </a:r>
          </a:p>
          <a:p>
            <a:pPr algn="l">
              <a:lnSpc>
                <a:spcPts val="2240"/>
              </a:lnSpc>
              <a:spcBef>
                <a:spcPct val="0"/>
              </a:spcBef>
            </a:pPr>
            <a:endParaRPr lang="en-US" sz="1700">
              <a:solidFill>
                <a:srgbClr val="2254C5"/>
              </a:solidFill>
              <a:latin typeface="Helvetica Neue LT Std Bold"/>
            </a:endParaRPr>
          </a:p>
          <a:p>
            <a:pPr algn="l">
              <a:lnSpc>
                <a:spcPts val="2240"/>
              </a:lnSpc>
              <a:spcBef>
                <a:spcPct val="0"/>
              </a:spcBef>
            </a:pPr>
            <a:r>
              <a:rPr lang="en-US">
                <a:solidFill>
                  <a:srgbClr val="2254C5"/>
                </a:solidFill>
                <a:latin typeface="Helvetica Neue LT Std Bold"/>
              </a:rPr>
              <a:t>Assessments​​ including Language Aptitude Test</a:t>
            </a:r>
            <a:endParaRPr lang="en-US">
              <a:ea typeface="Calibri"/>
              <a:cs typeface="Calibri"/>
            </a:endParaRPr>
          </a:p>
          <a:p>
            <a:pPr algn="just">
              <a:lnSpc>
                <a:spcPts val="2240"/>
              </a:lnSpc>
              <a:spcBef>
                <a:spcPct val="0"/>
              </a:spcBef>
            </a:pPr>
            <a:r>
              <a:rPr lang="en-US" sz="1700">
                <a:solidFill>
                  <a:srgbClr val="000000"/>
                </a:solidFill>
                <a:latin typeface="Helvetica Neue LT Std"/>
              </a:rPr>
              <a:t>I</a:t>
            </a:r>
            <a:r>
              <a:rPr lang="en-US" sz="1700">
                <a:solidFill>
                  <a:srgbClr val="545454"/>
                </a:solidFill>
                <a:latin typeface="Helvetica Neue LT Std"/>
              </a:rPr>
              <a:t>f you are shortlisted, you will be asked to take part in a series of assessments which will include a staff engagement exercise. </a:t>
            </a:r>
          </a:p>
          <a:p>
            <a:pPr algn="just">
              <a:lnSpc>
                <a:spcPts val="2240"/>
              </a:lnSpc>
              <a:spcBef>
                <a:spcPct val="0"/>
              </a:spcBef>
            </a:pPr>
            <a:endParaRPr lang="en-US" sz="1700">
              <a:solidFill>
                <a:srgbClr val="545454"/>
              </a:solidFill>
              <a:latin typeface="Helvetica Neue LT Std"/>
            </a:endParaRPr>
          </a:p>
          <a:p>
            <a:pPr algn="just">
              <a:lnSpc>
                <a:spcPts val="2240"/>
              </a:lnSpc>
              <a:spcBef>
                <a:spcPct val="0"/>
              </a:spcBef>
            </a:pPr>
            <a:r>
              <a:rPr lang="en-US" sz="1700">
                <a:solidFill>
                  <a:srgbClr val="545454"/>
                </a:solidFill>
                <a:latin typeface="Helvetica Neue LT Std"/>
              </a:rPr>
              <a:t>You will undertake a language aptitude test (MLAT) prior to interview which will determine your current language ability. </a:t>
            </a:r>
          </a:p>
          <a:p>
            <a:pPr algn="just">
              <a:lnSpc>
                <a:spcPts val="2240"/>
              </a:lnSpc>
              <a:spcBef>
                <a:spcPct val="0"/>
              </a:spcBef>
            </a:pPr>
            <a:endParaRPr lang="en-US" sz="1700">
              <a:solidFill>
                <a:srgbClr val="545454"/>
              </a:solidFill>
              <a:highlight>
                <a:srgbClr val="FFFF00"/>
              </a:highlight>
              <a:latin typeface="Helvetica Neue LT Std"/>
            </a:endParaRPr>
          </a:p>
          <a:p>
            <a:pPr algn="just">
              <a:lnSpc>
                <a:spcPts val="2240"/>
              </a:lnSpc>
              <a:spcBef>
                <a:spcPct val="0"/>
              </a:spcBef>
            </a:pPr>
            <a:r>
              <a:rPr lang="en-US" sz="1700">
                <a:solidFill>
                  <a:srgbClr val="545454"/>
                </a:solidFill>
                <a:latin typeface="Helvetica Neue LT Std"/>
              </a:rPr>
              <a:t>You will also be invited to speak with the current HMTC, Jonathan Knott, the Ambassador Stephanie Al-</a:t>
            </a:r>
            <a:r>
              <a:rPr lang="en-US" sz="1700" err="1">
                <a:solidFill>
                  <a:srgbClr val="545454"/>
                </a:solidFill>
                <a:latin typeface="Helvetica Neue LT Std"/>
              </a:rPr>
              <a:t>Qaq</a:t>
            </a:r>
            <a:r>
              <a:rPr lang="en-US" sz="1700">
                <a:solidFill>
                  <a:srgbClr val="545454"/>
                </a:solidFill>
                <a:latin typeface="Helvetica Neue LT Std"/>
              </a:rPr>
              <a:t> and/or Director General, Jo Crellin. As this is an optional part of the process, this will not be used as part of your assessment for the position</a:t>
            </a:r>
            <a:endParaRPr lang="en-US" sz="1700">
              <a:solidFill>
                <a:srgbClr val="545454"/>
              </a:solidFill>
              <a:highlight>
                <a:srgbClr val="FFFF00"/>
              </a:highlight>
              <a:latin typeface="Helvetica Neue LT Std"/>
            </a:endParaRPr>
          </a:p>
          <a:p>
            <a:pPr algn="l">
              <a:lnSpc>
                <a:spcPts val="2240"/>
              </a:lnSpc>
              <a:spcBef>
                <a:spcPct val="0"/>
              </a:spcBef>
            </a:pPr>
            <a:endParaRPr lang="en-US" sz="1700">
              <a:solidFill>
                <a:srgbClr val="545454"/>
              </a:solidFill>
              <a:latin typeface="Helvetica Neue LT Std"/>
            </a:endParaRPr>
          </a:p>
          <a:p>
            <a:pPr>
              <a:lnSpc>
                <a:spcPts val="2240"/>
              </a:lnSpc>
              <a:spcBef>
                <a:spcPct val="0"/>
              </a:spcBef>
            </a:pPr>
            <a:r>
              <a:rPr lang="en-US" sz="1700">
                <a:solidFill>
                  <a:srgbClr val="545454"/>
                </a:solidFill>
                <a:latin typeface="Helvetica Neue LT Std"/>
              </a:rPr>
              <a:t>Full details of the assessment process will be provided to shortlisted candidates at the earliest opportunity. These assessments will not result in a pass or fail decision. Rather, they are designed to support the panel’s decision making and highlight areas for the panel to explore further at interview. </a:t>
            </a:r>
            <a:endParaRPr lang="en-US"/>
          </a:p>
          <a:p>
            <a:pPr algn="l">
              <a:lnSpc>
                <a:spcPts val="2240"/>
              </a:lnSpc>
              <a:spcBef>
                <a:spcPct val="0"/>
              </a:spcBef>
            </a:pPr>
            <a:endParaRPr lang="en-US" sz="1600">
              <a:solidFill>
                <a:srgbClr val="545454"/>
              </a:solidFill>
              <a:latin typeface="Helvetica Neue LT St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6655" y="95061"/>
            <a:ext cx="6284580" cy="10191939"/>
            <a:chOff x="-11032" y="-135914"/>
            <a:chExt cx="1655198" cy="2845247"/>
          </a:xfrm>
        </p:grpSpPr>
        <p:sp>
          <p:nvSpPr>
            <p:cNvPr id="3" name="Freeform 3"/>
            <p:cNvSpPr/>
            <p:nvPr/>
          </p:nvSpPr>
          <p:spPr>
            <a:xfrm>
              <a:off x="-11032" y="-135914"/>
              <a:ext cx="1644166" cy="2709333"/>
            </a:xfrm>
            <a:custGeom>
              <a:avLst/>
              <a:gdLst/>
              <a:ahLst/>
              <a:cxnLst/>
              <a:rect l="l" t="t" r="r" b="b"/>
              <a:pathLst>
                <a:path w="1644166" h="2709333">
                  <a:moveTo>
                    <a:pt x="0" y="0"/>
                  </a:moveTo>
                  <a:lnTo>
                    <a:pt x="1644166" y="0"/>
                  </a:lnTo>
                  <a:lnTo>
                    <a:pt x="1644166" y="2709333"/>
                  </a:lnTo>
                  <a:lnTo>
                    <a:pt x="0" y="2709333"/>
                  </a:lnTo>
                  <a:close/>
                </a:path>
              </a:pathLst>
            </a:custGeom>
            <a:solidFill>
              <a:srgbClr val="F0F0EC"/>
            </a:solidFill>
          </p:spPr>
          <p:txBody>
            <a:bodyPr/>
            <a:lstStyle/>
            <a:p>
              <a:endParaRPr lang="en-GB"/>
            </a:p>
          </p:txBody>
        </p:sp>
        <p:sp>
          <p:nvSpPr>
            <p:cNvPr id="4" name="TextBox 4"/>
            <p:cNvSpPr txBox="1"/>
            <p:nvPr/>
          </p:nvSpPr>
          <p:spPr>
            <a:xfrm>
              <a:off x="0" y="-38100"/>
              <a:ext cx="1644166" cy="2747433"/>
            </a:xfrm>
            <a:prstGeom prst="rect">
              <a:avLst/>
            </a:prstGeom>
          </p:spPr>
          <p:txBody>
            <a:bodyPr lIns="50801" tIns="50801" rIns="50801" bIns="50801" rtlCol="0" anchor="ctr"/>
            <a:lstStyle/>
            <a:p>
              <a:pPr algn="ctr">
                <a:lnSpc>
                  <a:spcPts val="2660"/>
                </a:lnSpc>
              </a:pPr>
              <a:endParaRPr/>
            </a:p>
          </p:txBody>
        </p:sp>
      </p:grpSp>
      <p:sp>
        <p:nvSpPr>
          <p:cNvPr id="5" name="TextBox 5"/>
          <p:cNvSpPr txBox="1"/>
          <p:nvPr/>
        </p:nvSpPr>
        <p:spPr>
          <a:xfrm>
            <a:off x="2359544" y="5892920"/>
            <a:ext cx="3782204" cy="3562514"/>
          </a:xfrm>
          <a:prstGeom prst="rect">
            <a:avLst/>
          </a:prstGeom>
        </p:spPr>
        <p:txBody>
          <a:bodyPr lIns="0" tIns="0" rIns="0" bIns="0" rtlCol="0" anchor="t">
            <a:spAutoFit/>
          </a:bodyPr>
          <a:lstStyle/>
          <a:p>
            <a:pPr algn="ctr">
              <a:lnSpc>
                <a:spcPts val="3509"/>
              </a:lnSpc>
              <a:spcBef>
                <a:spcPct val="0"/>
              </a:spcBef>
            </a:pPr>
            <a:r>
              <a:rPr lang="en-GB" sz="2700">
                <a:solidFill>
                  <a:srgbClr val="000000"/>
                </a:solidFill>
                <a:latin typeface="Aptos"/>
                <a:ea typeface="Times New Roman" panose="02020603050405020304" pitchFamily="18" charset="0"/>
                <a:cs typeface="Aptos" panose="020B0004020202020204" pitchFamily="34" charset="0"/>
              </a:rPr>
              <a:t>It’s a joy to work with the enthusiastic, gifted DBT team which I’ve had around me.  We’ve achieved so much together – and there’s so much still to do.</a:t>
            </a:r>
            <a:endParaRPr lang="en-GB" sz="2700">
              <a:latin typeface="FS Lola"/>
              <a:ea typeface="Aptos" panose="020B0004020202020204" pitchFamily="34" charset="0"/>
              <a:cs typeface="Aptos" panose="020B0004020202020204" pitchFamily="34" charset="0"/>
            </a:endParaRPr>
          </a:p>
          <a:p>
            <a:pPr algn="ctr">
              <a:lnSpc>
                <a:spcPts val="3509"/>
              </a:lnSpc>
              <a:spcBef>
                <a:spcPct val="0"/>
              </a:spcBef>
            </a:pPr>
            <a:r>
              <a:rPr lang="en-US" sz="2507">
                <a:solidFill>
                  <a:srgbClr val="000000"/>
                </a:solidFill>
                <a:latin typeface="FS Lola"/>
              </a:rPr>
              <a:t>​</a:t>
            </a:r>
          </a:p>
        </p:txBody>
      </p:sp>
      <p:sp>
        <p:nvSpPr>
          <p:cNvPr id="6" name="AutoShape 6"/>
          <p:cNvSpPr/>
          <p:nvPr/>
        </p:nvSpPr>
        <p:spPr>
          <a:xfrm>
            <a:off x="0" y="9800143"/>
            <a:ext cx="18288000" cy="0"/>
          </a:xfrm>
          <a:prstGeom prst="line">
            <a:avLst/>
          </a:prstGeom>
          <a:ln w="38100" cap="flat">
            <a:solidFill>
              <a:srgbClr val="0063BE"/>
            </a:solidFill>
            <a:prstDash val="solid"/>
            <a:headEnd type="none" w="sm" len="sm"/>
            <a:tailEnd type="none" w="sm" len="sm"/>
          </a:ln>
        </p:spPr>
        <p:txBody>
          <a:bodyPr/>
          <a:lstStyle/>
          <a:p>
            <a:endParaRPr lang="en-GB"/>
          </a:p>
        </p:txBody>
      </p:sp>
      <p:sp>
        <p:nvSpPr>
          <p:cNvPr id="7" name="TextBox 7"/>
          <p:cNvSpPr txBox="1"/>
          <p:nvPr/>
        </p:nvSpPr>
        <p:spPr>
          <a:xfrm>
            <a:off x="8186888" y="1443723"/>
            <a:ext cx="9623631" cy="9317359"/>
          </a:xfrm>
          <a:prstGeom prst="rect">
            <a:avLst/>
          </a:prstGeom>
        </p:spPr>
        <p:txBody>
          <a:bodyPr wrap="square" lIns="0" tIns="0" rIns="0" bIns="0" rtlCol="0" anchor="t">
            <a:spAutoFit/>
          </a:bodyPr>
          <a:lstStyle/>
          <a:p>
            <a:pPr algn="just">
              <a:lnSpc>
                <a:spcPts val="2664"/>
              </a:lnSpc>
            </a:pPr>
            <a:r>
              <a:rPr lang="en-GB" sz="2400" b="1">
                <a:solidFill>
                  <a:srgbClr val="000000"/>
                </a:solidFill>
                <a:latin typeface="Helvetica Neue LT Std" panose="020B0604020202020204" charset="0"/>
                <a:ea typeface="Times New Roman" panose="02020603050405020304" pitchFamily="18" charset="0"/>
                <a:cs typeface="Aptos" panose="020B0004020202020204" pitchFamily="34" charset="0"/>
              </a:rPr>
              <a:t>I am His Majesty's Trade Commissioner for Latin America and the Caribbean, based in our Consulate in São Paulo, Brazil. </a:t>
            </a:r>
          </a:p>
          <a:p>
            <a:pPr algn="just">
              <a:lnSpc>
                <a:spcPts val="2664"/>
              </a:lnSpc>
            </a:pPr>
            <a:endParaRPr lang="en-US" sz="3075">
              <a:solidFill>
                <a:srgbClr val="545454"/>
              </a:solidFill>
              <a:latin typeface="Aptos"/>
            </a:endParaRPr>
          </a:p>
          <a:p>
            <a:pPr algn="just">
              <a:lnSpc>
                <a:spcPts val="2664"/>
              </a:lnSpc>
            </a:pPr>
            <a:r>
              <a:rPr lang="en-GB" sz="1700">
                <a:solidFill>
                  <a:srgbClr val="000000"/>
                </a:solidFill>
                <a:latin typeface="Helvetica Neue LT Std" panose="020B0604020202020204" charset="0"/>
                <a:ea typeface="Times New Roman" panose="02020603050405020304" pitchFamily="18" charset="0"/>
                <a:cs typeface="Aptos" panose="020B0004020202020204" pitchFamily="34" charset="0"/>
              </a:rPr>
              <a:t>Having trained as a lawyer and later a management accountant I joined the Civil Service in my twenties and enjoyed a varied career in the Foreign Commonwealth and Development Office, starting in Latin America and culminating in posts as Ambassador in Hungary and Poland.  The themes running through my career being leading complex teams and supporting UK business.  After those roles I was keen to find a fresh challenge and one which gave me the chance to make a real, personal contribution to the UK - and found exactly that in this Trade Commissioner job.  One of the most challenging and rewarding roles I’ve had.</a:t>
            </a:r>
          </a:p>
          <a:p>
            <a:pPr algn="just">
              <a:lnSpc>
                <a:spcPts val="2664"/>
              </a:lnSpc>
            </a:pPr>
            <a:endParaRPr lang="en-GB" sz="1700">
              <a:solidFill>
                <a:srgbClr val="000000"/>
              </a:solidFill>
              <a:latin typeface="Helvetica Neue LT Std" panose="020B0604020202020204" charset="0"/>
              <a:ea typeface="Times New Roman" panose="02020603050405020304" pitchFamily="18" charset="0"/>
              <a:cs typeface="Aptos" panose="020B0004020202020204" pitchFamily="34" charset="0"/>
            </a:endParaRPr>
          </a:p>
          <a:p>
            <a:pPr algn="just">
              <a:lnSpc>
                <a:spcPts val="2664"/>
              </a:lnSpc>
            </a:pPr>
            <a:r>
              <a:rPr lang="en-GB" sz="1700">
                <a:solidFill>
                  <a:srgbClr val="000000"/>
                </a:solidFill>
                <a:latin typeface="Helvetica Neue LT Std" panose="020B0604020202020204" charset="0"/>
                <a:ea typeface="Times New Roman" panose="02020603050405020304" pitchFamily="18" charset="0"/>
                <a:cs typeface="Aptos" panose="020B0004020202020204" pitchFamily="34" charset="0"/>
              </a:rPr>
              <a:t> I love the range and combination of disciplines the role requires.  Leading a big team across 18 countries, engaging with senior business people and government representatives, working in and with the media, developing policy and finding solutions to barriers to business.  All this while the team grows our commercial relationships at a really impressive rate: they’ve doubled their delivery of exports and inward investment is just three years.  And there’s so much more to come.</a:t>
            </a:r>
          </a:p>
          <a:p>
            <a:pPr algn="just">
              <a:lnSpc>
                <a:spcPts val="2664"/>
              </a:lnSpc>
            </a:pPr>
            <a:endParaRPr lang="en-GB" sz="1700">
              <a:solidFill>
                <a:srgbClr val="000000"/>
              </a:solidFill>
              <a:latin typeface="Helvetica Neue LT Std" panose="020B0604020202020204" charset="0"/>
              <a:ea typeface="Times New Roman" panose="02020603050405020304" pitchFamily="18" charset="0"/>
              <a:cs typeface="Aptos" panose="020B0004020202020204" pitchFamily="34" charset="0"/>
            </a:endParaRPr>
          </a:p>
          <a:p>
            <a:pPr algn="just">
              <a:lnSpc>
                <a:spcPts val="2664"/>
              </a:lnSpc>
            </a:pPr>
            <a:r>
              <a:rPr lang="en-GB" sz="1700">
                <a:solidFill>
                  <a:srgbClr val="000000"/>
                </a:solidFill>
                <a:latin typeface="Helvetica Neue LT Std" panose="020B0604020202020204" charset="0"/>
                <a:ea typeface="Times New Roman" panose="02020603050405020304" pitchFamily="18" charset="0"/>
                <a:cs typeface="Aptos" panose="020B0004020202020204" pitchFamily="34" charset="0"/>
              </a:rPr>
              <a:t>Every day is different and stimulating .  The job needs a fair bit of travel and distances are pretty big.  But for me that’s been part of the charm of the job – meeting ministers and business leaders in their own countries, communicating in their languages.  Returning regularly to the UK to dock in with ministers and colleagues in government and to reach out to UK business and LATAC investors.  Not an easy job, but a brilliant one.  I thoroughly recommend it to you.</a:t>
            </a:r>
            <a:endParaRPr lang="en-GB" sz="1700">
              <a:latin typeface="Helvetica Neue LT Std" panose="020B0604020202020204" charset="0"/>
              <a:ea typeface="Aptos" panose="020B0004020202020204" pitchFamily="34" charset="0"/>
              <a:cs typeface="Aptos" panose="020B0004020202020204" pitchFamily="34" charset="0"/>
            </a:endParaRPr>
          </a:p>
          <a:p>
            <a:pPr algn="just">
              <a:lnSpc>
                <a:spcPts val="2664"/>
              </a:lnSpc>
            </a:pPr>
            <a:endParaRPr lang="en-GB" sz="1905">
              <a:latin typeface="Aptos" panose="020B0004020202020204" pitchFamily="34" charset="0"/>
              <a:ea typeface="Aptos" panose="020B0004020202020204" pitchFamily="34" charset="0"/>
              <a:cs typeface="Aptos" panose="020B0004020202020204" pitchFamily="34" charset="0"/>
            </a:endParaRPr>
          </a:p>
          <a:p>
            <a:pPr algn="just">
              <a:lnSpc>
                <a:spcPts val="2664"/>
              </a:lnSpc>
            </a:pPr>
            <a:endParaRPr lang="en-GB" sz="1905">
              <a:latin typeface="Helvetica Neue LT Std"/>
              <a:ea typeface="Aptos" panose="020B0004020202020204" pitchFamily="34" charset="0"/>
              <a:cs typeface="Aptos" panose="020B0004020202020204" pitchFamily="34" charset="0"/>
            </a:endParaRPr>
          </a:p>
          <a:p>
            <a:pPr algn="just">
              <a:lnSpc>
                <a:spcPts val="2664"/>
              </a:lnSpc>
            </a:pPr>
            <a:endParaRPr lang="en-US" sz="1904">
              <a:solidFill>
                <a:srgbClr val="545454"/>
              </a:solidFill>
              <a:latin typeface="Helvetica Neue LT Std"/>
            </a:endParaRPr>
          </a:p>
        </p:txBody>
      </p:sp>
      <p:sp>
        <p:nvSpPr>
          <p:cNvPr id="9" name="Freeform 9"/>
          <p:cNvSpPr/>
          <p:nvPr/>
        </p:nvSpPr>
        <p:spPr>
          <a:xfrm>
            <a:off x="1496479" y="5635733"/>
            <a:ext cx="888686" cy="694790"/>
          </a:xfrm>
          <a:custGeom>
            <a:avLst/>
            <a:gdLst/>
            <a:ahLst/>
            <a:cxnLst/>
            <a:rect l="l" t="t" r="r" b="b"/>
            <a:pathLst>
              <a:path w="888685" h="694790">
                <a:moveTo>
                  <a:pt x="0" y="0"/>
                </a:moveTo>
                <a:lnTo>
                  <a:pt x="888686" y="0"/>
                </a:lnTo>
                <a:lnTo>
                  <a:pt x="888686" y="694790"/>
                </a:lnTo>
                <a:lnTo>
                  <a:pt x="0" y="69479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rot="-10800000">
            <a:off x="6141748" y="8667186"/>
            <a:ext cx="493550" cy="385866"/>
          </a:xfrm>
          <a:custGeom>
            <a:avLst/>
            <a:gdLst/>
            <a:ahLst/>
            <a:cxnLst/>
            <a:rect l="l" t="t" r="r" b="b"/>
            <a:pathLst>
              <a:path w="493550" h="385866">
                <a:moveTo>
                  <a:pt x="0" y="0"/>
                </a:moveTo>
                <a:lnTo>
                  <a:pt x="493549" y="0"/>
                </a:lnTo>
                <a:lnTo>
                  <a:pt x="493549" y="385866"/>
                </a:lnTo>
                <a:lnTo>
                  <a:pt x="0" y="3858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8188838" y="467433"/>
            <a:ext cx="694205" cy="694205"/>
          </a:xfrm>
          <a:custGeom>
            <a:avLst/>
            <a:gdLst/>
            <a:ahLst/>
            <a:cxnLst/>
            <a:rect l="l" t="t" r="r" b="b"/>
            <a:pathLst>
              <a:path w="694205" h="694205">
                <a:moveTo>
                  <a:pt x="0" y="0"/>
                </a:moveTo>
                <a:lnTo>
                  <a:pt x="694205" y="0"/>
                </a:lnTo>
                <a:lnTo>
                  <a:pt x="694205" y="694205"/>
                </a:lnTo>
                <a:lnTo>
                  <a:pt x="0" y="694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TextBox 12"/>
          <p:cNvSpPr txBox="1"/>
          <p:nvPr/>
        </p:nvSpPr>
        <p:spPr>
          <a:xfrm>
            <a:off x="8807992" y="372949"/>
            <a:ext cx="8115300" cy="732188"/>
          </a:xfrm>
          <a:prstGeom prst="rect">
            <a:avLst/>
          </a:prstGeom>
        </p:spPr>
        <p:txBody>
          <a:bodyPr lIns="0" tIns="0" rIns="0" bIns="0" rtlCol="0" anchor="t">
            <a:spAutoFit/>
          </a:bodyPr>
          <a:lstStyle/>
          <a:p>
            <a:pPr algn="r">
              <a:lnSpc>
                <a:spcPts val="6353"/>
              </a:lnSpc>
            </a:pPr>
            <a:r>
              <a:rPr lang="en-US" sz="4000">
                <a:solidFill>
                  <a:srgbClr val="0063BE"/>
                </a:solidFill>
                <a:latin typeface="Helvetica Neue LT Std" panose="020B0604020202020204" charset="0"/>
              </a:rPr>
              <a:t>Career and role as HMTC LATAC​</a:t>
            </a:r>
          </a:p>
        </p:txBody>
      </p:sp>
      <p:sp>
        <p:nvSpPr>
          <p:cNvPr id="13" name="TextBox 13"/>
          <p:cNvSpPr txBox="1"/>
          <p:nvPr/>
        </p:nvSpPr>
        <p:spPr>
          <a:xfrm>
            <a:off x="1679646" y="3561958"/>
            <a:ext cx="4007490" cy="880947"/>
          </a:xfrm>
          <a:prstGeom prst="rect">
            <a:avLst/>
          </a:prstGeom>
        </p:spPr>
        <p:txBody>
          <a:bodyPr wrap="square" lIns="0" tIns="0" rIns="0" bIns="0" rtlCol="0" anchor="t">
            <a:spAutoFit/>
          </a:bodyPr>
          <a:lstStyle/>
          <a:p>
            <a:pPr algn="r">
              <a:lnSpc>
                <a:spcPts val="3681"/>
              </a:lnSpc>
            </a:pPr>
            <a:r>
              <a:rPr lang="en-US" sz="1600" b="1">
                <a:solidFill>
                  <a:srgbClr val="000000"/>
                </a:solidFill>
                <a:latin typeface="Helvetica Neue LT Std" panose="020B0604020202020204" charset="0"/>
              </a:rPr>
              <a:t>Jonathan Knott</a:t>
            </a:r>
          </a:p>
          <a:p>
            <a:pPr algn="r">
              <a:lnSpc>
                <a:spcPts val="3681"/>
              </a:lnSpc>
            </a:pPr>
            <a:r>
              <a:rPr lang="en-US" sz="1600">
                <a:solidFill>
                  <a:srgbClr val="000000"/>
                </a:solidFill>
                <a:latin typeface="Helvetica Neue LT Std" panose="020B0604020202020204" charset="0"/>
              </a:rPr>
              <a:t>HM Trade Commissioner for LATAC</a:t>
            </a:r>
            <a:endParaRPr lang="en-US" sz="1600">
              <a:latin typeface="Helvetica Neue LT Std" panose="020B0604020202020204" charset="0"/>
            </a:endParaRPr>
          </a:p>
        </p:txBody>
      </p:sp>
      <p:pic>
        <p:nvPicPr>
          <p:cNvPr id="8" name="Picture 7" descr="A person in a suit&#10;&#10;Description automatically generated">
            <a:extLst>
              <a:ext uri="{FF2B5EF4-FFF2-40B4-BE49-F238E27FC236}">
                <a16:creationId xmlns:a16="http://schemas.microsoft.com/office/drawing/2014/main" id="{8ED8A824-3E9B-6B5A-36BC-390720A594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5299" y="492353"/>
            <a:ext cx="3075631" cy="3075631"/>
          </a:xfrm>
          <a:prstGeom prst="rect">
            <a:avLst/>
          </a:prstGeom>
          <a:ln>
            <a:solidFill>
              <a:schemeClr val="tx1"/>
            </a:solidFill>
          </a:ln>
        </p:spPr>
      </p:pic>
    </p:spTree>
    <p:extLst>
      <p:ext uri="{BB962C8B-B14F-4D97-AF65-F5344CB8AC3E}">
        <p14:creationId xmlns:p14="http://schemas.microsoft.com/office/powerpoint/2010/main" val="1022256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728445"/>
            <a:ext cx="18395101" cy="0"/>
          </a:xfrm>
          <a:prstGeom prst="line">
            <a:avLst/>
          </a:prstGeom>
          <a:ln w="38100" cap="flat">
            <a:solidFill>
              <a:srgbClr val="0063BE"/>
            </a:solidFill>
            <a:prstDash val="solid"/>
            <a:headEnd type="none" w="sm" len="sm"/>
            <a:tailEnd type="none" w="sm" len="sm"/>
          </a:ln>
        </p:spPr>
        <p:txBody>
          <a:bodyPr/>
          <a:lstStyle/>
          <a:p>
            <a:endParaRPr lang="en-GB"/>
          </a:p>
        </p:txBody>
      </p:sp>
      <p:sp>
        <p:nvSpPr>
          <p:cNvPr id="3" name="Freeform 3"/>
          <p:cNvSpPr/>
          <p:nvPr/>
        </p:nvSpPr>
        <p:spPr>
          <a:xfrm>
            <a:off x="11304636" y="7278718"/>
            <a:ext cx="10111872" cy="6016564"/>
          </a:xfrm>
          <a:custGeom>
            <a:avLst/>
            <a:gdLst/>
            <a:ahLst/>
            <a:cxnLst/>
            <a:rect l="l" t="t" r="r" b="b"/>
            <a:pathLst>
              <a:path w="10111872" h="6016564">
                <a:moveTo>
                  <a:pt x="0" y="0"/>
                </a:moveTo>
                <a:lnTo>
                  <a:pt x="10111872" y="0"/>
                </a:lnTo>
                <a:lnTo>
                  <a:pt x="10111872" y="6016564"/>
                </a:lnTo>
                <a:lnTo>
                  <a:pt x="0" y="6016564"/>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028700" y="1028700"/>
            <a:ext cx="997417" cy="997417"/>
          </a:xfrm>
          <a:custGeom>
            <a:avLst/>
            <a:gdLst/>
            <a:ahLst/>
            <a:cxnLst/>
            <a:rect l="l" t="t" r="r" b="b"/>
            <a:pathLst>
              <a:path w="997417" h="997417">
                <a:moveTo>
                  <a:pt x="0" y="0"/>
                </a:moveTo>
                <a:lnTo>
                  <a:pt x="997417" y="0"/>
                </a:lnTo>
                <a:lnTo>
                  <a:pt x="997417" y="997417"/>
                </a:lnTo>
                <a:lnTo>
                  <a:pt x="0" y="9974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TextBox 5"/>
          <p:cNvSpPr txBox="1"/>
          <p:nvPr/>
        </p:nvSpPr>
        <p:spPr>
          <a:xfrm>
            <a:off x="1700861" y="3144209"/>
            <a:ext cx="4810184" cy="5373917"/>
          </a:xfrm>
          <a:prstGeom prst="rect">
            <a:avLst/>
          </a:prstGeom>
        </p:spPr>
        <p:txBody>
          <a:bodyPr lIns="0" tIns="0" rIns="0" bIns="0" rtlCol="0" anchor="t">
            <a:spAutoFit/>
          </a:bodyPr>
          <a:lstStyle/>
          <a:p>
            <a:pPr algn="l">
              <a:lnSpc>
                <a:spcPts val="2524"/>
              </a:lnSpc>
            </a:pPr>
            <a:r>
              <a:rPr lang="en-US" sz="1803">
                <a:solidFill>
                  <a:srgbClr val="545454"/>
                </a:solidFill>
                <a:latin typeface="Helvetica Neue LT Std"/>
              </a:rPr>
              <a:t>Job satisfaction: an almost unparalleled opportunity to make a significant contribution to UK and economic growth. An opportunity to meet and form relationships with the most senior stakeholders in a thriving and dynamic region of the world​.</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Unique and exciting roles within government​.</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Competitive salaries and benefits packages: including prestigious accommodation, support staff, personal and family travel and education support​.</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Learning and development opportunities​.</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Flexible working options​.</a:t>
            </a:r>
          </a:p>
        </p:txBody>
      </p:sp>
      <p:sp>
        <p:nvSpPr>
          <p:cNvPr id="6" name="TextBox 6"/>
          <p:cNvSpPr txBox="1"/>
          <p:nvPr/>
        </p:nvSpPr>
        <p:spPr>
          <a:xfrm>
            <a:off x="7528853" y="3144209"/>
            <a:ext cx="4815353" cy="5373917"/>
          </a:xfrm>
          <a:prstGeom prst="rect">
            <a:avLst/>
          </a:prstGeom>
        </p:spPr>
        <p:txBody>
          <a:bodyPr lIns="0" tIns="0" rIns="0" bIns="0" rtlCol="0" anchor="t">
            <a:spAutoFit/>
          </a:bodyPr>
          <a:lstStyle/>
          <a:p>
            <a:pPr algn="l">
              <a:lnSpc>
                <a:spcPts val="2524"/>
              </a:lnSpc>
            </a:pPr>
            <a:r>
              <a:rPr lang="en-US" sz="1803">
                <a:solidFill>
                  <a:srgbClr val="545454"/>
                </a:solidFill>
                <a:latin typeface="Helvetica Neue LT Std"/>
              </a:rPr>
              <a:t>Generous annual leave and bank holiday allowance​.</a:t>
            </a:r>
          </a:p>
          <a:p>
            <a:pPr algn="l">
              <a:lnSpc>
                <a:spcPts val="2524"/>
              </a:lnSpc>
            </a:pPr>
            <a:endParaRPr lang="en-US" sz="1803">
              <a:solidFill>
                <a:srgbClr val="545454"/>
              </a:solidFill>
              <a:latin typeface="Helvetica Neue LT Std"/>
            </a:endParaRPr>
          </a:p>
          <a:p>
            <a:pPr algn="l">
              <a:lnSpc>
                <a:spcPts val="2524"/>
              </a:lnSpc>
            </a:pPr>
            <a:r>
              <a:rPr lang="en-US" sz="1803" u="sng">
                <a:solidFill>
                  <a:srgbClr val="545454"/>
                </a:solidFill>
                <a:latin typeface="Helvetica Neue LT Std"/>
                <a:hlinkClick r:id="rId6" tooltip="https://www.civilservicepensionscheme.org.uk/"/>
              </a:rPr>
              <a:t>Civil Service Pension Scheme</a:t>
            </a:r>
            <a:r>
              <a:rPr lang="en-US" sz="1803">
                <a:solidFill>
                  <a:srgbClr val="545454"/>
                </a:solidFill>
                <a:latin typeface="Helvetica Neue LT Std"/>
              </a:rPr>
              <a:t>. Your pension is a valuable part of our reward package, with contribution rates currently up to 27.9%.</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Family friendly policies including maternity, adoption or shared parental leave, available with up to 26 weeks full pay, followed by 13 weeks statutory pay and a further 13 weeks unpaid​.</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2 weeks full pay available for paternity leave​.</a:t>
            </a:r>
          </a:p>
          <a:p>
            <a:pPr algn="l">
              <a:lnSpc>
                <a:spcPts val="2524"/>
              </a:lnSpc>
            </a:pPr>
            <a:endParaRPr lang="en-US" sz="1803">
              <a:solidFill>
                <a:srgbClr val="545454"/>
              </a:solidFill>
              <a:latin typeface="Helvetica Neue LT Std"/>
            </a:endParaRPr>
          </a:p>
          <a:p>
            <a:pPr algn="l">
              <a:lnSpc>
                <a:spcPts val="2524"/>
              </a:lnSpc>
            </a:pPr>
            <a:r>
              <a:rPr lang="en-US" sz="1803">
                <a:solidFill>
                  <a:srgbClr val="545454"/>
                </a:solidFill>
                <a:latin typeface="Helvetica Neue LT Std"/>
              </a:rPr>
              <a:t>An equal and diverse workplace​.</a:t>
            </a:r>
          </a:p>
          <a:p>
            <a:pPr algn="l">
              <a:lnSpc>
                <a:spcPts val="2524"/>
              </a:lnSpc>
            </a:pPr>
            <a:endParaRPr lang="en-US" sz="1803">
              <a:solidFill>
                <a:srgbClr val="545454"/>
              </a:solidFill>
              <a:latin typeface="Helvetica Neue LT Std"/>
            </a:endParaRPr>
          </a:p>
        </p:txBody>
      </p:sp>
      <p:sp>
        <p:nvSpPr>
          <p:cNvPr id="7" name="TextBox 7"/>
          <p:cNvSpPr txBox="1"/>
          <p:nvPr/>
        </p:nvSpPr>
        <p:spPr>
          <a:xfrm>
            <a:off x="1028700" y="2534609"/>
            <a:ext cx="9644960" cy="361227"/>
          </a:xfrm>
          <a:prstGeom prst="rect">
            <a:avLst/>
          </a:prstGeom>
        </p:spPr>
        <p:txBody>
          <a:bodyPr lIns="0" tIns="0" rIns="0" bIns="0" rtlCol="0" anchor="t">
            <a:spAutoFit/>
          </a:bodyPr>
          <a:lstStyle/>
          <a:p>
            <a:pPr algn="l">
              <a:lnSpc>
                <a:spcPts val="2664"/>
              </a:lnSpc>
            </a:pPr>
            <a:r>
              <a:rPr lang="en-US" sz="1903">
                <a:solidFill>
                  <a:srgbClr val="2254C5"/>
                </a:solidFill>
                <a:latin typeface="Helvetica Neue LT Std Bold"/>
              </a:rPr>
              <a:t>DBT is a rewarding place to work, offering:​</a:t>
            </a:r>
          </a:p>
        </p:txBody>
      </p:sp>
      <p:sp>
        <p:nvSpPr>
          <p:cNvPr id="8" name="TextBox 8"/>
          <p:cNvSpPr txBox="1"/>
          <p:nvPr/>
        </p:nvSpPr>
        <p:spPr>
          <a:xfrm>
            <a:off x="2296788" y="996838"/>
            <a:ext cx="10016332" cy="1029279"/>
          </a:xfrm>
          <a:prstGeom prst="rect">
            <a:avLst/>
          </a:prstGeom>
        </p:spPr>
        <p:txBody>
          <a:bodyPr lIns="0" tIns="0" rIns="0" bIns="0" rtlCol="0" anchor="t">
            <a:spAutoFit/>
          </a:bodyPr>
          <a:lstStyle/>
          <a:p>
            <a:pPr algn="l">
              <a:lnSpc>
                <a:spcPts val="7840"/>
              </a:lnSpc>
            </a:pPr>
            <a:r>
              <a:rPr lang="en-US" sz="5600">
                <a:solidFill>
                  <a:srgbClr val="CF102D"/>
                </a:solidFill>
                <a:latin typeface="FS Lola"/>
              </a:rPr>
              <a:t>Benefits of Working for DBT​</a:t>
            </a:r>
          </a:p>
        </p:txBody>
      </p:sp>
      <p:grpSp>
        <p:nvGrpSpPr>
          <p:cNvPr id="9" name="Group 9"/>
          <p:cNvGrpSpPr>
            <a:grpSpLocks noChangeAspect="1"/>
          </p:cNvGrpSpPr>
          <p:nvPr/>
        </p:nvGrpSpPr>
        <p:grpSpPr>
          <a:xfrm>
            <a:off x="1028704" y="3219971"/>
            <a:ext cx="597439" cy="526834"/>
            <a:chOff x="0" y="0"/>
            <a:chExt cx="5763755" cy="5082591"/>
          </a:xfrm>
        </p:grpSpPr>
        <p:sp>
          <p:nvSpPr>
            <p:cNvPr id="10" name="Freeform 10"/>
            <p:cNvSpPr/>
            <p:nvPr/>
          </p:nvSpPr>
          <p:spPr>
            <a:xfrm>
              <a:off x="829818" y="63500"/>
              <a:ext cx="2071878" cy="2071878"/>
            </a:xfrm>
            <a:custGeom>
              <a:avLst/>
              <a:gdLst/>
              <a:ahLst/>
              <a:cxnLst/>
              <a:rect l="l" t="t" r="r" b="b"/>
              <a:pathLst>
                <a:path w="2071878" h="2071878">
                  <a:moveTo>
                    <a:pt x="191008" y="1035939"/>
                  </a:moveTo>
                  <a:cubicBezTo>
                    <a:pt x="191008" y="569976"/>
                    <a:pt x="570103" y="191008"/>
                    <a:pt x="1035939" y="191008"/>
                  </a:cubicBezTo>
                  <a:cubicBezTo>
                    <a:pt x="1501775" y="191008"/>
                    <a:pt x="1880870" y="570103"/>
                    <a:pt x="1880870" y="1035939"/>
                  </a:cubicBezTo>
                  <a:cubicBezTo>
                    <a:pt x="1880870" y="1501775"/>
                    <a:pt x="1501775" y="1880870"/>
                    <a:pt x="1035939" y="1880870"/>
                  </a:cubicBezTo>
                  <a:cubicBezTo>
                    <a:pt x="570103" y="1880870"/>
                    <a:pt x="191008" y="1501775"/>
                    <a:pt x="191008" y="1035939"/>
                  </a:cubicBezTo>
                  <a:moveTo>
                    <a:pt x="1035939" y="2071878"/>
                  </a:moveTo>
                  <a:cubicBezTo>
                    <a:pt x="1607185" y="2071878"/>
                    <a:pt x="2071878" y="1607185"/>
                    <a:pt x="2071878" y="1035939"/>
                  </a:cubicBezTo>
                  <a:cubicBezTo>
                    <a:pt x="2071878" y="464693"/>
                    <a:pt x="1607185" y="0"/>
                    <a:pt x="1035939" y="0"/>
                  </a:cubicBezTo>
                  <a:cubicBezTo>
                    <a:pt x="464693" y="0"/>
                    <a:pt x="0" y="464693"/>
                    <a:pt x="0" y="1035939"/>
                  </a:cubicBezTo>
                  <a:cubicBezTo>
                    <a:pt x="0" y="1607185"/>
                    <a:pt x="464693" y="2071878"/>
                    <a:pt x="1035939" y="2071878"/>
                  </a:cubicBezTo>
                </a:path>
              </a:pathLst>
            </a:custGeom>
            <a:solidFill>
              <a:srgbClr val="CF102D"/>
            </a:solidFill>
          </p:spPr>
          <p:txBody>
            <a:bodyPr/>
            <a:lstStyle/>
            <a:p>
              <a:endParaRPr lang="en-GB"/>
            </a:p>
          </p:txBody>
        </p:sp>
        <p:sp>
          <p:nvSpPr>
            <p:cNvPr id="11" name="Freeform 11"/>
            <p:cNvSpPr/>
            <p:nvPr/>
          </p:nvSpPr>
          <p:spPr>
            <a:xfrm>
              <a:off x="703834" y="3224276"/>
              <a:ext cx="191008" cy="1402969"/>
            </a:xfrm>
            <a:custGeom>
              <a:avLst/>
              <a:gdLst/>
              <a:ahLst/>
              <a:cxnLst/>
              <a:rect l="l" t="t" r="r" b="b"/>
              <a:pathLst>
                <a:path w="191008" h="1402969">
                  <a:moveTo>
                    <a:pt x="95504" y="0"/>
                  </a:moveTo>
                  <a:cubicBezTo>
                    <a:pt x="42799" y="0"/>
                    <a:pt x="0" y="42799"/>
                    <a:pt x="0" y="95504"/>
                  </a:cubicBezTo>
                  <a:lnTo>
                    <a:pt x="0" y="1307465"/>
                  </a:lnTo>
                  <a:cubicBezTo>
                    <a:pt x="0" y="1360170"/>
                    <a:pt x="42799" y="1402969"/>
                    <a:pt x="95504" y="1402969"/>
                  </a:cubicBezTo>
                  <a:cubicBezTo>
                    <a:pt x="148209" y="1402969"/>
                    <a:pt x="191008" y="1360170"/>
                    <a:pt x="191008" y="1307465"/>
                  </a:cubicBezTo>
                  <a:lnTo>
                    <a:pt x="191008" y="95504"/>
                  </a:lnTo>
                  <a:cubicBezTo>
                    <a:pt x="191008" y="42799"/>
                    <a:pt x="148209" y="0"/>
                    <a:pt x="95504" y="0"/>
                  </a:cubicBezTo>
                </a:path>
              </a:pathLst>
            </a:custGeom>
            <a:solidFill>
              <a:srgbClr val="CF102D"/>
            </a:solidFill>
          </p:spPr>
          <p:txBody>
            <a:bodyPr/>
            <a:lstStyle/>
            <a:p>
              <a:endParaRPr lang="en-GB"/>
            </a:p>
          </p:txBody>
        </p:sp>
        <p:sp>
          <p:nvSpPr>
            <p:cNvPr id="12" name="Freeform 12"/>
            <p:cNvSpPr/>
            <p:nvPr/>
          </p:nvSpPr>
          <p:spPr>
            <a:xfrm>
              <a:off x="63500" y="2176526"/>
              <a:ext cx="5647944" cy="2842514"/>
            </a:xfrm>
            <a:custGeom>
              <a:avLst/>
              <a:gdLst/>
              <a:ahLst/>
              <a:cxnLst/>
              <a:rect l="l" t="t" r="r" b="b"/>
              <a:pathLst>
                <a:path w="5647944" h="2842514">
                  <a:moveTo>
                    <a:pt x="1968627" y="191643"/>
                  </a:moveTo>
                  <a:lnTo>
                    <a:pt x="1968627" y="595503"/>
                  </a:lnTo>
                  <a:cubicBezTo>
                    <a:pt x="1968627" y="684530"/>
                    <a:pt x="1896237" y="756920"/>
                    <a:pt x="1807210" y="756920"/>
                  </a:cubicBezTo>
                  <a:cubicBezTo>
                    <a:pt x="1718183" y="756920"/>
                    <a:pt x="1645793" y="684530"/>
                    <a:pt x="1645793" y="595503"/>
                  </a:cubicBezTo>
                  <a:lnTo>
                    <a:pt x="1645793" y="191643"/>
                  </a:lnTo>
                  <a:close/>
                  <a:moveTo>
                    <a:pt x="3407410" y="1695831"/>
                  </a:moveTo>
                  <a:cubicBezTo>
                    <a:pt x="3384550" y="1718056"/>
                    <a:pt x="3374390" y="1750060"/>
                    <a:pt x="3379978" y="1780921"/>
                  </a:cubicBezTo>
                  <a:lnTo>
                    <a:pt x="3383153" y="1799590"/>
                  </a:lnTo>
                  <a:cubicBezTo>
                    <a:pt x="3375660" y="1821561"/>
                    <a:pt x="3371088" y="1843913"/>
                    <a:pt x="3369564" y="1866392"/>
                  </a:cubicBezTo>
                  <a:lnTo>
                    <a:pt x="3306826" y="1833246"/>
                  </a:lnTo>
                  <a:cubicBezTo>
                    <a:pt x="3278886" y="1818513"/>
                    <a:pt x="3245612" y="1818513"/>
                    <a:pt x="3217672" y="1833246"/>
                  </a:cubicBezTo>
                  <a:lnTo>
                    <a:pt x="3127375" y="1880998"/>
                  </a:lnTo>
                  <a:lnTo>
                    <a:pt x="3144647" y="1780541"/>
                  </a:lnTo>
                  <a:cubicBezTo>
                    <a:pt x="3149981" y="1749553"/>
                    <a:pt x="3139694" y="1717930"/>
                    <a:pt x="3117215" y="1695959"/>
                  </a:cubicBezTo>
                  <a:lnTo>
                    <a:pt x="3043428" y="1624077"/>
                  </a:lnTo>
                  <a:lnTo>
                    <a:pt x="3144647" y="1608963"/>
                  </a:lnTo>
                  <a:cubicBezTo>
                    <a:pt x="3175508" y="1604392"/>
                    <a:pt x="3202305" y="1584960"/>
                    <a:pt x="3216148" y="1557021"/>
                  </a:cubicBezTo>
                  <a:lnTo>
                    <a:pt x="3261868" y="1465199"/>
                  </a:lnTo>
                  <a:lnTo>
                    <a:pt x="3306953" y="1556766"/>
                  </a:lnTo>
                  <a:cubicBezTo>
                    <a:pt x="3320796" y="1584833"/>
                    <a:pt x="3347593" y="1604391"/>
                    <a:pt x="3378581" y="1608963"/>
                  </a:cubicBezTo>
                  <a:lnTo>
                    <a:pt x="3480943" y="1624203"/>
                  </a:lnTo>
                  <a:close/>
                  <a:moveTo>
                    <a:pt x="3776599" y="1528445"/>
                  </a:moveTo>
                  <a:cubicBezTo>
                    <a:pt x="3765296" y="1493647"/>
                    <a:pt x="3735832" y="1468755"/>
                    <a:pt x="3699764" y="1463421"/>
                  </a:cubicBezTo>
                  <a:lnTo>
                    <a:pt x="3456178" y="1427353"/>
                  </a:lnTo>
                  <a:lnTo>
                    <a:pt x="3347974" y="1207643"/>
                  </a:lnTo>
                  <a:cubicBezTo>
                    <a:pt x="3331845" y="1174878"/>
                    <a:pt x="3299079" y="1154430"/>
                    <a:pt x="3262249" y="1154303"/>
                  </a:cubicBezTo>
                  <a:cubicBezTo>
                    <a:pt x="3225673" y="1154303"/>
                    <a:pt x="3192907" y="1174623"/>
                    <a:pt x="3176778" y="1207262"/>
                  </a:cubicBezTo>
                  <a:lnTo>
                    <a:pt x="3067304" y="1427353"/>
                  </a:lnTo>
                  <a:lnTo>
                    <a:pt x="2824607" y="1463421"/>
                  </a:lnTo>
                  <a:cubicBezTo>
                    <a:pt x="2788539" y="1468755"/>
                    <a:pt x="2759075" y="1493774"/>
                    <a:pt x="2747772" y="1528572"/>
                  </a:cubicBezTo>
                  <a:cubicBezTo>
                    <a:pt x="2736469" y="1563370"/>
                    <a:pt x="2745867" y="1600835"/>
                    <a:pt x="2772029" y="1626235"/>
                  </a:cubicBezTo>
                  <a:lnTo>
                    <a:pt x="2947797" y="1797431"/>
                  </a:lnTo>
                  <a:lnTo>
                    <a:pt x="2906141" y="2039747"/>
                  </a:lnTo>
                  <a:cubicBezTo>
                    <a:pt x="2899918" y="2075942"/>
                    <a:pt x="2914523" y="2111756"/>
                    <a:pt x="2944241" y="2133346"/>
                  </a:cubicBezTo>
                  <a:cubicBezTo>
                    <a:pt x="2973197" y="2154301"/>
                    <a:pt x="3013075" y="2157222"/>
                    <a:pt x="3044952" y="2140458"/>
                  </a:cubicBezTo>
                  <a:lnTo>
                    <a:pt x="3262249" y="2025650"/>
                  </a:lnTo>
                  <a:lnTo>
                    <a:pt x="3479673" y="2140585"/>
                  </a:lnTo>
                  <a:cubicBezTo>
                    <a:pt x="3502660" y="2152650"/>
                    <a:pt x="3528695" y="2154809"/>
                    <a:pt x="3552571" y="2147316"/>
                  </a:cubicBezTo>
                  <a:lnTo>
                    <a:pt x="3755517" y="2253615"/>
                  </a:lnTo>
                  <a:cubicBezTo>
                    <a:pt x="3617468" y="2367915"/>
                    <a:pt x="3444621" y="2430145"/>
                    <a:pt x="3262249" y="2430145"/>
                  </a:cubicBezTo>
                  <a:cubicBezTo>
                    <a:pt x="2833624" y="2430145"/>
                    <a:pt x="2484882" y="2081403"/>
                    <a:pt x="2484882" y="1652905"/>
                  </a:cubicBezTo>
                  <a:cubicBezTo>
                    <a:pt x="2484882" y="1224406"/>
                    <a:pt x="2833624" y="875665"/>
                    <a:pt x="3262249" y="875665"/>
                  </a:cubicBezTo>
                  <a:lnTo>
                    <a:pt x="3365628" y="883031"/>
                  </a:lnTo>
                  <a:cubicBezTo>
                    <a:pt x="3527299" y="903478"/>
                    <a:pt x="3679191" y="976630"/>
                    <a:pt x="3797555" y="1090168"/>
                  </a:cubicBezTo>
                  <a:lnTo>
                    <a:pt x="3775330" y="1128521"/>
                  </a:lnTo>
                  <a:cubicBezTo>
                    <a:pt x="3749295" y="1185799"/>
                    <a:pt x="3748406" y="1249299"/>
                    <a:pt x="3772789" y="1307083"/>
                  </a:cubicBezTo>
                  <a:lnTo>
                    <a:pt x="3821685" y="1423796"/>
                  </a:lnTo>
                  <a:cubicBezTo>
                    <a:pt x="3874644" y="1550416"/>
                    <a:pt x="3965194" y="1652269"/>
                    <a:pt x="4083813" y="1718182"/>
                  </a:cubicBezTo>
                  <a:cubicBezTo>
                    <a:pt x="4100958" y="1728850"/>
                    <a:pt x="4120516" y="1738756"/>
                    <a:pt x="4145154" y="1749043"/>
                  </a:cubicBezTo>
                  <a:lnTo>
                    <a:pt x="4436238" y="1873630"/>
                  </a:lnTo>
                  <a:cubicBezTo>
                    <a:pt x="4454653" y="1881631"/>
                    <a:pt x="4463416" y="1902459"/>
                    <a:pt x="4456304" y="1920747"/>
                  </a:cubicBezTo>
                  <a:cubicBezTo>
                    <a:pt x="4450843" y="1934717"/>
                    <a:pt x="4436492" y="1944369"/>
                    <a:pt x="4421632" y="1944369"/>
                  </a:cubicBezTo>
                  <a:lnTo>
                    <a:pt x="4410964" y="1943226"/>
                  </a:lnTo>
                  <a:lnTo>
                    <a:pt x="3759962" y="1635505"/>
                  </a:lnTo>
                  <a:cubicBezTo>
                    <a:pt x="3756153" y="1633727"/>
                    <a:pt x="3752216" y="1632076"/>
                    <a:pt x="3748278" y="1630425"/>
                  </a:cubicBezTo>
                  <a:lnTo>
                    <a:pt x="3752469" y="1626361"/>
                  </a:lnTo>
                  <a:cubicBezTo>
                    <a:pt x="3778631" y="1600834"/>
                    <a:pt x="3787902" y="1563496"/>
                    <a:pt x="3776726" y="1528571"/>
                  </a:cubicBezTo>
                  <a:moveTo>
                    <a:pt x="1807210" y="1093343"/>
                  </a:moveTo>
                  <a:cubicBezTo>
                    <a:pt x="1896237" y="1093343"/>
                    <a:pt x="1968627" y="1165733"/>
                    <a:pt x="1968627" y="1254760"/>
                  </a:cubicBezTo>
                  <a:lnTo>
                    <a:pt x="1968627" y="2214626"/>
                  </a:lnTo>
                  <a:cubicBezTo>
                    <a:pt x="1968627" y="2303653"/>
                    <a:pt x="1896237" y="2376043"/>
                    <a:pt x="1807210" y="2376043"/>
                  </a:cubicBezTo>
                  <a:cubicBezTo>
                    <a:pt x="1718183" y="2376043"/>
                    <a:pt x="1645793" y="2303653"/>
                    <a:pt x="1645793" y="2214626"/>
                  </a:cubicBezTo>
                  <a:lnTo>
                    <a:pt x="1645793" y="1254760"/>
                  </a:lnTo>
                  <a:cubicBezTo>
                    <a:pt x="1645793" y="1165733"/>
                    <a:pt x="1718183" y="1093343"/>
                    <a:pt x="1807210" y="1093343"/>
                  </a:cubicBezTo>
                  <a:moveTo>
                    <a:pt x="5604891" y="2017395"/>
                  </a:moveTo>
                  <a:lnTo>
                    <a:pt x="4678299" y="1192530"/>
                  </a:lnTo>
                  <a:cubicBezTo>
                    <a:pt x="4579747" y="1103503"/>
                    <a:pt x="4456557" y="1048639"/>
                    <a:pt x="4322064" y="1034161"/>
                  </a:cubicBezTo>
                  <a:lnTo>
                    <a:pt x="4005199" y="999109"/>
                  </a:lnTo>
                  <a:cubicBezTo>
                    <a:pt x="3994785" y="997712"/>
                    <a:pt x="3984244" y="997205"/>
                    <a:pt x="3973703" y="997331"/>
                  </a:cubicBezTo>
                  <a:cubicBezTo>
                    <a:pt x="3832987" y="843534"/>
                    <a:pt x="3646297" y="739648"/>
                    <a:pt x="3443351" y="702183"/>
                  </a:cubicBezTo>
                  <a:cubicBezTo>
                    <a:pt x="3237738" y="274828"/>
                    <a:pt x="2801620" y="0"/>
                    <a:pt x="2325624" y="0"/>
                  </a:cubicBezTo>
                  <a:lnTo>
                    <a:pt x="1239774" y="0"/>
                  </a:lnTo>
                  <a:cubicBezTo>
                    <a:pt x="556133" y="0"/>
                    <a:pt x="0" y="556133"/>
                    <a:pt x="0" y="1239774"/>
                  </a:cubicBezTo>
                  <a:lnTo>
                    <a:pt x="0" y="2355596"/>
                  </a:lnTo>
                  <a:cubicBezTo>
                    <a:pt x="0" y="2408301"/>
                    <a:pt x="42799" y="2451100"/>
                    <a:pt x="95504" y="2451100"/>
                  </a:cubicBezTo>
                  <a:cubicBezTo>
                    <a:pt x="148209" y="2451100"/>
                    <a:pt x="191008" y="2408301"/>
                    <a:pt x="191008" y="2355596"/>
                  </a:cubicBezTo>
                  <a:lnTo>
                    <a:pt x="191008" y="1239774"/>
                  </a:lnTo>
                  <a:cubicBezTo>
                    <a:pt x="191008" y="661416"/>
                    <a:pt x="661543" y="191008"/>
                    <a:pt x="1239774" y="191008"/>
                  </a:cubicBezTo>
                  <a:lnTo>
                    <a:pt x="1454658" y="191008"/>
                  </a:lnTo>
                  <a:lnTo>
                    <a:pt x="1454658" y="595376"/>
                  </a:lnTo>
                  <a:cubicBezTo>
                    <a:pt x="1454658" y="745871"/>
                    <a:pt x="1549527" y="874649"/>
                    <a:pt x="1682623" y="925068"/>
                  </a:cubicBezTo>
                  <a:cubicBezTo>
                    <a:pt x="1549527" y="975487"/>
                    <a:pt x="1454658" y="1104265"/>
                    <a:pt x="1454658" y="1254760"/>
                  </a:cubicBezTo>
                  <a:lnTo>
                    <a:pt x="1454658" y="2214626"/>
                  </a:lnTo>
                  <a:cubicBezTo>
                    <a:pt x="1454658" y="2408936"/>
                    <a:pt x="1612773" y="2567051"/>
                    <a:pt x="1807083" y="2567051"/>
                  </a:cubicBezTo>
                  <a:cubicBezTo>
                    <a:pt x="2001393" y="2567051"/>
                    <a:pt x="2159508" y="2408936"/>
                    <a:pt x="2159508" y="2214626"/>
                  </a:cubicBezTo>
                  <a:lnTo>
                    <a:pt x="2159508" y="1254760"/>
                  </a:lnTo>
                  <a:cubicBezTo>
                    <a:pt x="2159508" y="1104265"/>
                    <a:pt x="2064639" y="975487"/>
                    <a:pt x="1931543" y="925068"/>
                  </a:cubicBezTo>
                  <a:cubicBezTo>
                    <a:pt x="2064639" y="874649"/>
                    <a:pt x="2159508" y="745998"/>
                    <a:pt x="2159508" y="595376"/>
                  </a:cubicBezTo>
                  <a:lnTo>
                    <a:pt x="2159508" y="191008"/>
                  </a:lnTo>
                  <a:lnTo>
                    <a:pt x="2325624" y="191008"/>
                  </a:lnTo>
                  <a:cubicBezTo>
                    <a:pt x="2691257" y="191008"/>
                    <a:pt x="3026283" y="378714"/>
                    <a:pt x="3216783" y="685673"/>
                  </a:cubicBezTo>
                  <a:cubicBezTo>
                    <a:pt x="2703830" y="709422"/>
                    <a:pt x="2293874" y="1134237"/>
                    <a:pt x="2293874" y="1652905"/>
                  </a:cubicBezTo>
                  <a:cubicBezTo>
                    <a:pt x="2293874" y="2186813"/>
                    <a:pt x="2728214" y="2621153"/>
                    <a:pt x="3262249" y="2621153"/>
                  </a:cubicBezTo>
                  <a:cubicBezTo>
                    <a:pt x="3513582" y="2621153"/>
                    <a:pt x="3757168" y="2521966"/>
                    <a:pt x="3935730" y="2347976"/>
                  </a:cubicBezTo>
                  <a:lnTo>
                    <a:pt x="4402709" y="2592578"/>
                  </a:lnTo>
                  <a:cubicBezTo>
                    <a:pt x="4510786" y="2649474"/>
                    <a:pt x="4627372" y="2689733"/>
                    <a:pt x="4749419" y="2712085"/>
                  </a:cubicBezTo>
                  <a:lnTo>
                    <a:pt x="5468747" y="2840990"/>
                  </a:lnTo>
                  <a:cubicBezTo>
                    <a:pt x="5474335" y="2842006"/>
                    <a:pt x="5480050" y="2842514"/>
                    <a:pt x="5485765" y="2842514"/>
                  </a:cubicBezTo>
                  <a:cubicBezTo>
                    <a:pt x="5532120" y="2842514"/>
                    <a:pt x="5571617" y="2809367"/>
                    <a:pt x="5579745" y="2763901"/>
                  </a:cubicBezTo>
                  <a:cubicBezTo>
                    <a:pt x="5589016" y="2712085"/>
                    <a:pt x="5554472" y="2662301"/>
                    <a:pt x="5502529" y="2653030"/>
                  </a:cubicBezTo>
                  <a:lnTo>
                    <a:pt x="4783455" y="2524125"/>
                  </a:lnTo>
                  <a:cubicBezTo>
                    <a:pt x="4680839" y="2505329"/>
                    <a:pt x="4582668" y="2471546"/>
                    <a:pt x="4491609" y="2423541"/>
                  </a:cubicBezTo>
                  <a:lnTo>
                    <a:pt x="3606165" y="1959737"/>
                  </a:lnTo>
                  <a:cubicBezTo>
                    <a:pt x="3605657" y="1959483"/>
                    <a:pt x="3605149" y="1959229"/>
                    <a:pt x="3604641" y="1958848"/>
                  </a:cubicBezTo>
                  <a:lnTo>
                    <a:pt x="3582416" y="1828038"/>
                  </a:lnTo>
                  <a:cubicBezTo>
                    <a:pt x="3606419" y="1801114"/>
                    <a:pt x="3645789" y="1793113"/>
                    <a:pt x="3678936" y="1808480"/>
                  </a:cubicBezTo>
                  <a:lnTo>
                    <a:pt x="4057650" y="1987804"/>
                  </a:lnTo>
                  <a:cubicBezTo>
                    <a:pt x="4058793" y="1988312"/>
                    <a:pt x="4059936" y="1988820"/>
                    <a:pt x="4061079" y="1989201"/>
                  </a:cubicBezTo>
                  <a:lnTo>
                    <a:pt x="4325874" y="2114423"/>
                  </a:lnTo>
                  <a:cubicBezTo>
                    <a:pt x="4356100" y="2128393"/>
                    <a:pt x="4388231" y="2135377"/>
                    <a:pt x="4421632" y="2135377"/>
                  </a:cubicBezTo>
                  <a:cubicBezTo>
                    <a:pt x="4514596" y="2135377"/>
                    <a:pt x="4599940" y="2077085"/>
                    <a:pt x="4634230" y="1990217"/>
                  </a:cubicBezTo>
                  <a:cubicBezTo>
                    <a:pt x="4678553" y="1875789"/>
                    <a:pt x="4625213" y="1747646"/>
                    <a:pt x="4512183" y="1698244"/>
                  </a:cubicBezTo>
                  <a:lnTo>
                    <a:pt x="4219575" y="1573022"/>
                  </a:lnTo>
                  <a:cubicBezTo>
                    <a:pt x="4203700" y="1566418"/>
                    <a:pt x="4192524" y="1560830"/>
                    <a:pt x="4182237" y="1554353"/>
                  </a:cubicBezTo>
                  <a:lnTo>
                    <a:pt x="4180205" y="1553210"/>
                  </a:lnTo>
                  <a:cubicBezTo>
                    <a:pt x="4097401" y="1507363"/>
                    <a:pt x="4034409" y="1437132"/>
                    <a:pt x="3998087" y="1350137"/>
                  </a:cubicBezTo>
                  <a:lnTo>
                    <a:pt x="3949065" y="1233043"/>
                  </a:lnTo>
                  <a:cubicBezTo>
                    <a:pt x="3945509" y="1224661"/>
                    <a:pt x="3945636" y="1216025"/>
                    <a:pt x="3949446" y="1207770"/>
                  </a:cubicBezTo>
                  <a:cubicBezTo>
                    <a:pt x="3953256" y="1199388"/>
                    <a:pt x="3959987" y="1193546"/>
                    <a:pt x="3969385" y="1190498"/>
                  </a:cubicBezTo>
                  <a:lnTo>
                    <a:pt x="3971544" y="1189736"/>
                  </a:lnTo>
                  <a:lnTo>
                    <a:pt x="3976751" y="1188085"/>
                  </a:lnTo>
                  <a:lnTo>
                    <a:pt x="4301491" y="1224153"/>
                  </a:lnTo>
                  <a:cubicBezTo>
                    <a:pt x="4395851" y="1234313"/>
                    <a:pt x="4481957" y="1272667"/>
                    <a:pt x="4551045" y="1334897"/>
                  </a:cubicBezTo>
                  <a:lnTo>
                    <a:pt x="5478145" y="2160143"/>
                  </a:lnTo>
                  <a:cubicBezTo>
                    <a:pt x="5497195" y="2177161"/>
                    <a:pt x="5521961" y="2185797"/>
                    <a:pt x="5547233" y="2184147"/>
                  </a:cubicBezTo>
                  <a:cubicBezTo>
                    <a:pt x="5572761" y="2182623"/>
                    <a:pt x="5596129" y="2171319"/>
                    <a:pt x="5613019" y="2152269"/>
                  </a:cubicBezTo>
                  <a:cubicBezTo>
                    <a:pt x="5647944" y="2112899"/>
                    <a:pt x="5644516" y="2052448"/>
                    <a:pt x="5605145" y="2017396"/>
                  </a:cubicBezTo>
                </a:path>
              </a:pathLst>
            </a:custGeom>
            <a:solidFill>
              <a:srgbClr val="CF102D"/>
            </a:solidFill>
          </p:spPr>
          <p:txBody>
            <a:bodyPr/>
            <a:lstStyle/>
            <a:p>
              <a:endParaRPr lang="en-GB"/>
            </a:p>
          </p:txBody>
        </p:sp>
      </p:grpSp>
      <p:grpSp>
        <p:nvGrpSpPr>
          <p:cNvPr id="13" name="Group 13"/>
          <p:cNvGrpSpPr>
            <a:grpSpLocks noChangeAspect="1"/>
          </p:cNvGrpSpPr>
          <p:nvPr/>
        </p:nvGrpSpPr>
        <p:grpSpPr>
          <a:xfrm>
            <a:off x="1074732" y="5214078"/>
            <a:ext cx="505383" cy="597453"/>
            <a:chOff x="0" y="0"/>
            <a:chExt cx="4875644" cy="5763895"/>
          </a:xfrm>
        </p:grpSpPr>
        <p:sp>
          <p:nvSpPr>
            <p:cNvPr id="14" name="Freeform 14"/>
            <p:cNvSpPr/>
            <p:nvPr/>
          </p:nvSpPr>
          <p:spPr>
            <a:xfrm>
              <a:off x="58420" y="58040"/>
              <a:ext cx="4727194" cy="4723002"/>
            </a:xfrm>
            <a:custGeom>
              <a:avLst/>
              <a:gdLst/>
              <a:ahLst/>
              <a:cxnLst/>
              <a:rect l="l" t="t" r="r" b="b"/>
              <a:pathLst>
                <a:path w="4727194" h="4723002">
                  <a:moveTo>
                    <a:pt x="1045718" y="3592067"/>
                  </a:moveTo>
                  <a:cubicBezTo>
                    <a:pt x="948436" y="3487673"/>
                    <a:pt x="807593" y="3445763"/>
                    <a:pt x="668909" y="3480053"/>
                  </a:cubicBezTo>
                  <a:cubicBezTo>
                    <a:pt x="559054" y="3507231"/>
                    <a:pt x="481330" y="3443985"/>
                    <a:pt x="448183" y="3381501"/>
                  </a:cubicBezTo>
                  <a:cubicBezTo>
                    <a:pt x="415036" y="3319017"/>
                    <a:pt x="406146" y="3219068"/>
                    <a:pt x="490220" y="3143376"/>
                  </a:cubicBezTo>
                  <a:cubicBezTo>
                    <a:pt x="596265" y="3047745"/>
                    <a:pt x="640461" y="2907664"/>
                    <a:pt x="608457" y="2768472"/>
                  </a:cubicBezTo>
                  <a:cubicBezTo>
                    <a:pt x="576453" y="2629280"/>
                    <a:pt x="475361" y="2522600"/>
                    <a:pt x="338201" y="2483103"/>
                  </a:cubicBezTo>
                  <a:cubicBezTo>
                    <a:pt x="229362" y="2451734"/>
                    <a:pt x="193802" y="2358008"/>
                    <a:pt x="196215" y="2287269"/>
                  </a:cubicBezTo>
                  <a:cubicBezTo>
                    <a:pt x="198628" y="2216530"/>
                    <a:pt x="240919" y="2125598"/>
                    <a:pt x="351663" y="2102103"/>
                  </a:cubicBezTo>
                  <a:cubicBezTo>
                    <a:pt x="491363" y="2072385"/>
                    <a:pt x="599694" y="1973198"/>
                    <a:pt x="641477" y="1836673"/>
                  </a:cubicBezTo>
                  <a:cubicBezTo>
                    <a:pt x="683260" y="1700148"/>
                    <a:pt x="649097" y="1557273"/>
                    <a:pt x="550164" y="1454403"/>
                  </a:cubicBezTo>
                  <a:cubicBezTo>
                    <a:pt x="471678" y="1372869"/>
                    <a:pt x="487553" y="1273809"/>
                    <a:pt x="525145" y="1213865"/>
                  </a:cubicBezTo>
                  <a:cubicBezTo>
                    <a:pt x="562737" y="1153921"/>
                    <a:pt x="644652" y="1096263"/>
                    <a:pt x="752348" y="1131188"/>
                  </a:cubicBezTo>
                  <a:cubicBezTo>
                    <a:pt x="888238" y="1175257"/>
                    <a:pt x="1031621" y="1143507"/>
                    <a:pt x="1136142" y="1046225"/>
                  </a:cubicBezTo>
                  <a:cubicBezTo>
                    <a:pt x="1240663" y="948943"/>
                    <a:pt x="1282573" y="808100"/>
                    <a:pt x="1248156" y="669543"/>
                  </a:cubicBezTo>
                  <a:cubicBezTo>
                    <a:pt x="1220978" y="559688"/>
                    <a:pt x="1284224" y="481964"/>
                    <a:pt x="1346708" y="448817"/>
                  </a:cubicBezTo>
                  <a:cubicBezTo>
                    <a:pt x="1409192" y="415670"/>
                    <a:pt x="1509014" y="406653"/>
                    <a:pt x="1584833" y="490727"/>
                  </a:cubicBezTo>
                  <a:cubicBezTo>
                    <a:pt x="1680337" y="596772"/>
                    <a:pt x="1820418" y="641095"/>
                    <a:pt x="1959610" y="608964"/>
                  </a:cubicBezTo>
                  <a:cubicBezTo>
                    <a:pt x="2098802" y="576833"/>
                    <a:pt x="2205482" y="475868"/>
                    <a:pt x="2244979" y="338708"/>
                  </a:cubicBezTo>
                  <a:cubicBezTo>
                    <a:pt x="2276475" y="229488"/>
                    <a:pt x="2370201" y="194055"/>
                    <a:pt x="2440813" y="196849"/>
                  </a:cubicBezTo>
                  <a:cubicBezTo>
                    <a:pt x="2511552" y="199389"/>
                    <a:pt x="2602484" y="241553"/>
                    <a:pt x="2625979" y="352297"/>
                  </a:cubicBezTo>
                  <a:cubicBezTo>
                    <a:pt x="2655697" y="491870"/>
                    <a:pt x="2754884" y="600201"/>
                    <a:pt x="2891409" y="642111"/>
                  </a:cubicBezTo>
                  <a:cubicBezTo>
                    <a:pt x="3027934" y="684021"/>
                    <a:pt x="3170809" y="649858"/>
                    <a:pt x="3273679" y="550798"/>
                  </a:cubicBezTo>
                  <a:cubicBezTo>
                    <a:pt x="3355213" y="472312"/>
                    <a:pt x="3454146" y="488187"/>
                    <a:pt x="3514217" y="525779"/>
                  </a:cubicBezTo>
                  <a:cubicBezTo>
                    <a:pt x="3574288" y="563371"/>
                    <a:pt x="3631819" y="645413"/>
                    <a:pt x="3596894" y="752982"/>
                  </a:cubicBezTo>
                  <a:cubicBezTo>
                    <a:pt x="3552825" y="888745"/>
                    <a:pt x="3584575" y="1032255"/>
                    <a:pt x="3681857" y="1136776"/>
                  </a:cubicBezTo>
                  <a:cubicBezTo>
                    <a:pt x="3779139" y="1241297"/>
                    <a:pt x="3919982" y="1283080"/>
                    <a:pt x="4058666" y="1248790"/>
                  </a:cubicBezTo>
                  <a:cubicBezTo>
                    <a:pt x="4200144" y="1213611"/>
                    <a:pt x="4267454" y="1324736"/>
                    <a:pt x="4279392" y="1347342"/>
                  </a:cubicBezTo>
                  <a:cubicBezTo>
                    <a:pt x="4312539" y="1409826"/>
                    <a:pt x="4321429" y="1509775"/>
                    <a:pt x="4237355" y="1585467"/>
                  </a:cubicBezTo>
                  <a:cubicBezTo>
                    <a:pt x="4131310" y="1680971"/>
                    <a:pt x="4087115" y="1821179"/>
                    <a:pt x="4119118" y="1960244"/>
                  </a:cubicBezTo>
                  <a:cubicBezTo>
                    <a:pt x="4151122" y="2099309"/>
                    <a:pt x="4252215" y="2206116"/>
                    <a:pt x="4389374" y="2245613"/>
                  </a:cubicBezTo>
                  <a:cubicBezTo>
                    <a:pt x="4498086" y="2276982"/>
                    <a:pt x="4533773" y="2370708"/>
                    <a:pt x="4531234" y="2441447"/>
                  </a:cubicBezTo>
                  <a:cubicBezTo>
                    <a:pt x="4528694" y="2512186"/>
                    <a:pt x="4486530" y="2603118"/>
                    <a:pt x="4375786" y="2626613"/>
                  </a:cubicBezTo>
                  <a:cubicBezTo>
                    <a:pt x="4236213" y="2656331"/>
                    <a:pt x="4127755" y="2755518"/>
                    <a:pt x="4085972" y="2892043"/>
                  </a:cubicBezTo>
                  <a:cubicBezTo>
                    <a:pt x="4044188" y="3028568"/>
                    <a:pt x="4078352" y="3171443"/>
                    <a:pt x="4177285" y="3274313"/>
                  </a:cubicBezTo>
                  <a:cubicBezTo>
                    <a:pt x="4255771" y="3355847"/>
                    <a:pt x="4239896" y="3454907"/>
                    <a:pt x="4202304" y="3514851"/>
                  </a:cubicBezTo>
                  <a:cubicBezTo>
                    <a:pt x="4188715" y="3536568"/>
                    <a:pt x="4113912" y="3642486"/>
                    <a:pt x="3975100" y="3597528"/>
                  </a:cubicBezTo>
                  <a:cubicBezTo>
                    <a:pt x="3839210" y="3553459"/>
                    <a:pt x="3695828" y="3585209"/>
                    <a:pt x="3591306" y="3682491"/>
                  </a:cubicBezTo>
                  <a:cubicBezTo>
                    <a:pt x="3486785" y="3779773"/>
                    <a:pt x="3445003" y="3920616"/>
                    <a:pt x="3479292" y="4059173"/>
                  </a:cubicBezTo>
                  <a:cubicBezTo>
                    <a:pt x="3506471" y="4169155"/>
                    <a:pt x="3443224" y="4246879"/>
                    <a:pt x="3380740" y="4280026"/>
                  </a:cubicBezTo>
                  <a:cubicBezTo>
                    <a:pt x="3318256" y="4313173"/>
                    <a:pt x="3218307" y="4322063"/>
                    <a:pt x="3142615" y="4237989"/>
                  </a:cubicBezTo>
                  <a:cubicBezTo>
                    <a:pt x="3046984" y="4131944"/>
                    <a:pt x="2906903" y="4087748"/>
                    <a:pt x="2767711" y="4119752"/>
                  </a:cubicBezTo>
                  <a:lnTo>
                    <a:pt x="2767711" y="4119752"/>
                  </a:lnTo>
                  <a:cubicBezTo>
                    <a:pt x="2628646" y="4151756"/>
                    <a:pt x="2521966" y="4252848"/>
                    <a:pt x="2482342" y="4390008"/>
                  </a:cubicBezTo>
                  <a:cubicBezTo>
                    <a:pt x="2442083" y="4529581"/>
                    <a:pt x="2312035" y="4532883"/>
                    <a:pt x="2286635" y="4531867"/>
                  </a:cubicBezTo>
                  <a:cubicBezTo>
                    <a:pt x="2215896" y="4529327"/>
                    <a:pt x="2124964" y="4487164"/>
                    <a:pt x="2101469" y="4376420"/>
                  </a:cubicBezTo>
                  <a:cubicBezTo>
                    <a:pt x="2071751" y="4236720"/>
                    <a:pt x="1972437" y="4128389"/>
                    <a:pt x="1835912" y="4086605"/>
                  </a:cubicBezTo>
                  <a:cubicBezTo>
                    <a:pt x="1798193" y="4075048"/>
                    <a:pt x="1759331" y="4069207"/>
                    <a:pt x="1720596" y="4069207"/>
                  </a:cubicBezTo>
                  <a:cubicBezTo>
                    <a:pt x="1621282" y="4069207"/>
                    <a:pt x="1526540" y="4107815"/>
                    <a:pt x="1453642" y="4178046"/>
                  </a:cubicBezTo>
                  <a:cubicBezTo>
                    <a:pt x="1372108" y="4256532"/>
                    <a:pt x="1273175" y="4240657"/>
                    <a:pt x="1213104" y="4203065"/>
                  </a:cubicBezTo>
                  <a:cubicBezTo>
                    <a:pt x="1153033" y="4165473"/>
                    <a:pt x="1095502" y="4083430"/>
                    <a:pt x="1130427" y="3975735"/>
                  </a:cubicBezTo>
                  <a:cubicBezTo>
                    <a:pt x="1174496" y="3839972"/>
                    <a:pt x="1142746" y="3696462"/>
                    <a:pt x="1045337" y="3592068"/>
                  </a:cubicBezTo>
                  <a:moveTo>
                    <a:pt x="3000629" y="4365752"/>
                  </a:moveTo>
                  <a:cubicBezTo>
                    <a:pt x="3140456" y="4521073"/>
                    <a:pt x="3337306" y="4519295"/>
                    <a:pt x="3470275" y="4448683"/>
                  </a:cubicBezTo>
                  <a:cubicBezTo>
                    <a:pt x="3603244" y="4378071"/>
                    <a:pt x="3714877" y="4216019"/>
                    <a:pt x="3664712" y="4013200"/>
                  </a:cubicBezTo>
                  <a:cubicBezTo>
                    <a:pt x="3647313" y="3942969"/>
                    <a:pt x="3668522" y="3871468"/>
                    <a:pt x="3721481" y="3822192"/>
                  </a:cubicBezTo>
                  <a:cubicBezTo>
                    <a:pt x="3774440" y="3772916"/>
                    <a:pt x="3847211" y="3756787"/>
                    <a:pt x="3916045" y="3779139"/>
                  </a:cubicBezTo>
                  <a:cubicBezTo>
                    <a:pt x="4114800" y="3843528"/>
                    <a:pt x="4284345" y="3743705"/>
                    <a:pt x="4364101" y="3616198"/>
                  </a:cubicBezTo>
                  <a:cubicBezTo>
                    <a:pt x="4443857" y="3488690"/>
                    <a:pt x="4459732" y="3292348"/>
                    <a:pt x="4314698" y="3141853"/>
                  </a:cubicBezTo>
                  <a:cubicBezTo>
                    <a:pt x="4264533" y="3089656"/>
                    <a:pt x="4247134" y="3017266"/>
                    <a:pt x="4268343" y="2948051"/>
                  </a:cubicBezTo>
                  <a:cubicBezTo>
                    <a:pt x="4289552" y="2878836"/>
                    <a:pt x="4344543" y="2828417"/>
                    <a:pt x="4415282" y="2813431"/>
                  </a:cubicBezTo>
                  <a:cubicBezTo>
                    <a:pt x="4619625" y="2769870"/>
                    <a:pt x="4716526" y="2598674"/>
                    <a:pt x="4721860" y="2448179"/>
                  </a:cubicBezTo>
                  <a:cubicBezTo>
                    <a:pt x="4727194" y="2297684"/>
                    <a:pt x="4642739" y="2120011"/>
                    <a:pt x="4441952" y="2062099"/>
                  </a:cubicBezTo>
                  <a:cubicBezTo>
                    <a:pt x="4372356" y="2042033"/>
                    <a:pt x="4321175" y="1987931"/>
                    <a:pt x="4304919" y="1917319"/>
                  </a:cubicBezTo>
                  <a:cubicBezTo>
                    <a:pt x="4288663" y="1846707"/>
                    <a:pt x="4311015" y="1775714"/>
                    <a:pt x="4364863" y="1727327"/>
                  </a:cubicBezTo>
                  <a:cubicBezTo>
                    <a:pt x="4520057" y="1587500"/>
                    <a:pt x="4518279" y="1390650"/>
                    <a:pt x="4447667" y="1257681"/>
                  </a:cubicBezTo>
                  <a:cubicBezTo>
                    <a:pt x="4377055" y="1124712"/>
                    <a:pt x="4215130" y="1013079"/>
                    <a:pt x="4012184" y="1063244"/>
                  </a:cubicBezTo>
                  <a:cubicBezTo>
                    <a:pt x="3942080" y="1080770"/>
                    <a:pt x="3870579" y="1059434"/>
                    <a:pt x="3821176" y="1006475"/>
                  </a:cubicBezTo>
                  <a:cubicBezTo>
                    <a:pt x="3771773" y="953516"/>
                    <a:pt x="3755771" y="880745"/>
                    <a:pt x="3778123" y="811911"/>
                  </a:cubicBezTo>
                  <a:cubicBezTo>
                    <a:pt x="3842638" y="613156"/>
                    <a:pt x="3742689" y="443611"/>
                    <a:pt x="3615182" y="363855"/>
                  </a:cubicBezTo>
                  <a:cubicBezTo>
                    <a:pt x="3487674" y="284099"/>
                    <a:pt x="3291459" y="268224"/>
                    <a:pt x="3140837" y="413131"/>
                  </a:cubicBezTo>
                  <a:cubicBezTo>
                    <a:pt x="3088640" y="463423"/>
                    <a:pt x="3016123" y="480695"/>
                    <a:pt x="2947035" y="459486"/>
                  </a:cubicBezTo>
                  <a:cubicBezTo>
                    <a:pt x="2877947" y="438277"/>
                    <a:pt x="2827528" y="383413"/>
                    <a:pt x="2812415" y="312547"/>
                  </a:cubicBezTo>
                  <a:cubicBezTo>
                    <a:pt x="2768854" y="108204"/>
                    <a:pt x="2597531" y="11303"/>
                    <a:pt x="2447290" y="5969"/>
                  </a:cubicBezTo>
                  <a:cubicBezTo>
                    <a:pt x="2296414" y="0"/>
                    <a:pt x="2119122" y="84328"/>
                    <a:pt x="2061083" y="285877"/>
                  </a:cubicBezTo>
                  <a:cubicBezTo>
                    <a:pt x="2041017" y="355473"/>
                    <a:pt x="1986915" y="406654"/>
                    <a:pt x="1916303" y="422910"/>
                  </a:cubicBezTo>
                  <a:cubicBezTo>
                    <a:pt x="1845691" y="439166"/>
                    <a:pt x="1774698" y="416814"/>
                    <a:pt x="1726311" y="362966"/>
                  </a:cubicBezTo>
                  <a:cubicBezTo>
                    <a:pt x="1586484" y="207772"/>
                    <a:pt x="1389634" y="209550"/>
                    <a:pt x="1256665" y="280035"/>
                  </a:cubicBezTo>
                  <a:cubicBezTo>
                    <a:pt x="1123696" y="350520"/>
                    <a:pt x="1012444" y="512571"/>
                    <a:pt x="1062736" y="715263"/>
                  </a:cubicBezTo>
                  <a:cubicBezTo>
                    <a:pt x="1080135" y="785494"/>
                    <a:pt x="1058926" y="856995"/>
                    <a:pt x="1005967" y="906271"/>
                  </a:cubicBezTo>
                  <a:cubicBezTo>
                    <a:pt x="953008" y="955547"/>
                    <a:pt x="880237" y="971803"/>
                    <a:pt x="811403" y="949324"/>
                  </a:cubicBezTo>
                  <a:cubicBezTo>
                    <a:pt x="612648" y="884808"/>
                    <a:pt x="443103" y="984757"/>
                    <a:pt x="363347" y="1112392"/>
                  </a:cubicBezTo>
                  <a:cubicBezTo>
                    <a:pt x="283591" y="1240027"/>
                    <a:pt x="267716" y="1436115"/>
                    <a:pt x="412623" y="1586737"/>
                  </a:cubicBezTo>
                  <a:cubicBezTo>
                    <a:pt x="462915" y="1638934"/>
                    <a:pt x="480187" y="1711324"/>
                    <a:pt x="458978" y="1780539"/>
                  </a:cubicBezTo>
                  <a:cubicBezTo>
                    <a:pt x="437769" y="1849754"/>
                    <a:pt x="382778" y="1900046"/>
                    <a:pt x="312039" y="1915159"/>
                  </a:cubicBezTo>
                  <a:cubicBezTo>
                    <a:pt x="107569" y="1958720"/>
                    <a:pt x="10668" y="2130043"/>
                    <a:pt x="5334" y="2280411"/>
                  </a:cubicBezTo>
                  <a:cubicBezTo>
                    <a:pt x="0" y="2430779"/>
                    <a:pt x="84455" y="2608579"/>
                    <a:pt x="285242" y="2666491"/>
                  </a:cubicBezTo>
                  <a:cubicBezTo>
                    <a:pt x="354838" y="2686557"/>
                    <a:pt x="406019" y="2740659"/>
                    <a:pt x="422275" y="2811144"/>
                  </a:cubicBezTo>
                  <a:cubicBezTo>
                    <a:pt x="438531" y="2881629"/>
                    <a:pt x="416179" y="2952749"/>
                    <a:pt x="362331" y="3001263"/>
                  </a:cubicBezTo>
                  <a:cubicBezTo>
                    <a:pt x="207137" y="3141090"/>
                    <a:pt x="208788" y="3337940"/>
                    <a:pt x="279400" y="3470909"/>
                  </a:cubicBezTo>
                  <a:cubicBezTo>
                    <a:pt x="350012" y="3603878"/>
                    <a:pt x="512064" y="3715638"/>
                    <a:pt x="714883" y="3665346"/>
                  </a:cubicBezTo>
                  <a:cubicBezTo>
                    <a:pt x="785114" y="3647947"/>
                    <a:pt x="856488" y="3669156"/>
                    <a:pt x="905891" y="3722242"/>
                  </a:cubicBezTo>
                  <a:cubicBezTo>
                    <a:pt x="955294" y="3775328"/>
                    <a:pt x="971296" y="3847972"/>
                    <a:pt x="949071" y="3916806"/>
                  </a:cubicBezTo>
                  <a:cubicBezTo>
                    <a:pt x="884555" y="4115561"/>
                    <a:pt x="984504" y="4285106"/>
                    <a:pt x="1112139" y="4364989"/>
                  </a:cubicBezTo>
                  <a:cubicBezTo>
                    <a:pt x="1239774" y="4444872"/>
                    <a:pt x="1435989" y="4460620"/>
                    <a:pt x="1586484" y="4315586"/>
                  </a:cubicBezTo>
                  <a:cubicBezTo>
                    <a:pt x="1638554" y="4265294"/>
                    <a:pt x="1711071" y="4248022"/>
                    <a:pt x="1780286" y="4269231"/>
                  </a:cubicBezTo>
                  <a:cubicBezTo>
                    <a:pt x="1849501" y="4290440"/>
                    <a:pt x="1899920" y="4345431"/>
                    <a:pt x="1914906" y="4416170"/>
                  </a:cubicBezTo>
                  <a:cubicBezTo>
                    <a:pt x="1958340" y="4620513"/>
                    <a:pt x="2129663" y="4717287"/>
                    <a:pt x="2280158" y="4722748"/>
                  </a:cubicBezTo>
                  <a:lnTo>
                    <a:pt x="2289048" y="4723002"/>
                  </a:lnTo>
                  <a:cubicBezTo>
                    <a:pt x="2438781" y="4723002"/>
                    <a:pt x="2610358" y="4636388"/>
                    <a:pt x="2666238" y="4442840"/>
                  </a:cubicBezTo>
                  <a:cubicBezTo>
                    <a:pt x="2686304" y="4373244"/>
                    <a:pt x="2740406" y="4322063"/>
                    <a:pt x="2810891" y="4305807"/>
                  </a:cubicBezTo>
                  <a:cubicBezTo>
                    <a:pt x="2881376" y="4289551"/>
                    <a:pt x="2952369" y="4311903"/>
                    <a:pt x="3000883" y="4365751"/>
                  </a:cubicBezTo>
                </a:path>
              </a:pathLst>
            </a:custGeom>
            <a:solidFill>
              <a:srgbClr val="CF102D"/>
            </a:solidFill>
          </p:spPr>
          <p:txBody>
            <a:bodyPr/>
            <a:lstStyle/>
            <a:p>
              <a:endParaRPr lang="en-GB"/>
            </a:p>
          </p:txBody>
        </p:sp>
        <p:sp>
          <p:nvSpPr>
            <p:cNvPr id="15" name="Freeform 15"/>
            <p:cNvSpPr/>
            <p:nvPr/>
          </p:nvSpPr>
          <p:spPr>
            <a:xfrm>
              <a:off x="827659" y="827659"/>
              <a:ext cx="3189224" cy="3189351"/>
            </a:xfrm>
            <a:custGeom>
              <a:avLst/>
              <a:gdLst/>
              <a:ahLst/>
              <a:cxnLst/>
              <a:rect l="l" t="t" r="r" b="b"/>
              <a:pathLst>
                <a:path w="3189224" h="3189351">
                  <a:moveTo>
                    <a:pt x="191008" y="1594612"/>
                  </a:moveTo>
                  <a:cubicBezTo>
                    <a:pt x="191008" y="820674"/>
                    <a:pt x="820674" y="191008"/>
                    <a:pt x="1594612" y="191008"/>
                  </a:cubicBezTo>
                  <a:cubicBezTo>
                    <a:pt x="2368550" y="191008"/>
                    <a:pt x="2998216" y="820674"/>
                    <a:pt x="2998216" y="1594612"/>
                  </a:cubicBezTo>
                  <a:cubicBezTo>
                    <a:pt x="2998216" y="2368550"/>
                    <a:pt x="2368550" y="2998216"/>
                    <a:pt x="1594612" y="2998216"/>
                  </a:cubicBezTo>
                  <a:cubicBezTo>
                    <a:pt x="820674" y="2998216"/>
                    <a:pt x="191008" y="2368550"/>
                    <a:pt x="191008" y="1594612"/>
                  </a:cubicBezTo>
                  <a:moveTo>
                    <a:pt x="1594612" y="3189351"/>
                  </a:moveTo>
                  <a:cubicBezTo>
                    <a:pt x="2473960" y="3189351"/>
                    <a:pt x="3189224" y="2473960"/>
                    <a:pt x="3189224" y="1594739"/>
                  </a:cubicBezTo>
                  <a:cubicBezTo>
                    <a:pt x="3189224" y="715518"/>
                    <a:pt x="2473833" y="0"/>
                    <a:pt x="1594612" y="0"/>
                  </a:cubicBezTo>
                  <a:cubicBezTo>
                    <a:pt x="715391" y="0"/>
                    <a:pt x="0" y="715391"/>
                    <a:pt x="0" y="1594612"/>
                  </a:cubicBezTo>
                  <a:cubicBezTo>
                    <a:pt x="0" y="2473833"/>
                    <a:pt x="715264" y="3189351"/>
                    <a:pt x="1594612" y="3189351"/>
                  </a:cubicBezTo>
                </a:path>
              </a:pathLst>
            </a:custGeom>
            <a:solidFill>
              <a:srgbClr val="CF102D"/>
            </a:solidFill>
          </p:spPr>
          <p:txBody>
            <a:bodyPr/>
            <a:lstStyle/>
            <a:p>
              <a:endParaRPr lang="en-GB"/>
            </a:p>
          </p:txBody>
        </p:sp>
        <p:sp>
          <p:nvSpPr>
            <p:cNvPr id="16" name="Freeform 16"/>
            <p:cNvSpPr/>
            <p:nvPr/>
          </p:nvSpPr>
          <p:spPr>
            <a:xfrm>
              <a:off x="1839595" y="1895348"/>
              <a:ext cx="1201928" cy="940816"/>
            </a:xfrm>
            <a:custGeom>
              <a:avLst/>
              <a:gdLst/>
              <a:ahLst/>
              <a:cxnLst/>
              <a:rect l="l" t="t" r="r" b="b"/>
              <a:pathLst>
                <a:path w="1201928" h="940816">
                  <a:moveTo>
                    <a:pt x="355600" y="904875"/>
                  </a:moveTo>
                  <a:cubicBezTo>
                    <a:pt x="373126" y="926719"/>
                    <a:pt x="399034" y="939800"/>
                    <a:pt x="426974" y="940689"/>
                  </a:cubicBezTo>
                  <a:lnTo>
                    <a:pt x="429133" y="940816"/>
                  </a:lnTo>
                  <a:cubicBezTo>
                    <a:pt x="457454" y="940816"/>
                    <a:pt x="483489" y="929132"/>
                    <a:pt x="501650" y="908685"/>
                  </a:cubicBezTo>
                  <a:lnTo>
                    <a:pt x="1167003" y="160147"/>
                  </a:lnTo>
                  <a:cubicBezTo>
                    <a:pt x="1201928" y="120777"/>
                    <a:pt x="1198372" y="60325"/>
                    <a:pt x="1159129" y="25400"/>
                  </a:cubicBezTo>
                  <a:cubicBezTo>
                    <a:pt x="1140079" y="8382"/>
                    <a:pt x="1115695" y="0"/>
                    <a:pt x="1090041" y="1397"/>
                  </a:cubicBezTo>
                  <a:cubicBezTo>
                    <a:pt x="1064641" y="2921"/>
                    <a:pt x="1041273" y="14224"/>
                    <a:pt x="1024382" y="33401"/>
                  </a:cubicBezTo>
                  <a:lnTo>
                    <a:pt x="434340" y="697230"/>
                  </a:lnTo>
                  <a:lnTo>
                    <a:pt x="172339" y="369824"/>
                  </a:lnTo>
                  <a:cubicBezTo>
                    <a:pt x="156337" y="349885"/>
                    <a:pt x="133604" y="337312"/>
                    <a:pt x="108204" y="334518"/>
                  </a:cubicBezTo>
                  <a:cubicBezTo>
                    <a:pt x="82804" y="331724"/>
                    <a:pt x="57912" y="338963"/>
                    <a:pt x="38100" y="354838"/>
                  </a:cubicBezTo>
                  <a:cubicBezTo>
                    <a:pt x="18288" y="370713"/>
                    <a:pt x="5588" y="393446"/>
                    <a:pt x="2794" y="418846"/>
                  </a:cubicBezTo>
                  <a:cubicBezTo>
                    <a:pt x="0" y="444246"/>
                    <a:pt x="7239" y="469138"/>
                    <a:pt x="23114" y="489077"/>
                  </a:cubicBezTo>
                  <a:close/>
                </a:path>
              </a:pathLst>
            </a:custGeom>
            <a:solidFill>
              <a:srgbClr val="CF102D"/>
            </a:solidFill>
          </p:spPr>
          <p:txBody>
            <a:bodyPr/>
            <a:lstStyle/>
            <a:p>
              <a:endParaRPr lang="en-GB"/>
            </a:p>
          </p:txBody>
        </p:sp>
        <p:sp>
          <p:nvSpPr>
            <p:cNvPr id="17" name="Freeform 17"/>
            <p:cNvSpPr/>
            <p:nvPr/>
          </p:nvSpPr>
          <p:spPr>
            <a:xfrm>
              <a:off x="126873" y="3920872"/>
              <a:ext cx="1789557" cy="1779524"/>
            </a:xfrm>
            <a:custGeom>
              <a:avLst/>
              <a:gdLst/>
              <a:ahLst/>
              <a:cxnLst/>
              <a:rect l="l" t="t" r="r" b="b"/>
              <a:pathLst>
                <a:path w="1789557" h="1779524">
                  <a:moveTo>
                    <a:pt x="1738376" y="681989"/>
                  </a:moveTo>
                  <a:lnTo>
                    <a:pt x="1738249" y="681989"/>
                  </a:lnTo>
                  <a:cubicBezTo>
                    <a:pt x="1692656" y="655827"/>
                    <a:pt x="1634109" y="671575"/>
                    <a:pt x="1607947" y="717041"/>
                  </a:cubicBezTo>
                  <a:lnTo>
                    <a:pt x="1157859" y="1497456"/>
                  </a:lnTo>
                  <a:lnTo>
                    <a:pt x="877570" y="1041526"/>
                  </a:lnTo>
                  <a:cubicBezTo>
                    <a:pt x="860298" y="1013459"/>
                    <a:pt x="829183" y="996060"/>
                    <a:pt x="796163" y="996060"/>
                  </a:cubicBezTo>
                  <a:lnTo>
                    <a:pt x="260096" y="996060"/>
                  </a:lnTo>
                  <a:lnTo>
                    <a:pt x="714248" y="154432"/>
                  </a:lnTo>
                  <a:cubicBezTo>
                    <a:pt x="739267" y="108077"/>
                    <a:pt x="721868" y="50038"/>
                    <a:pt x="675513" y="25019"/>
                  </a:cubicBezTo>
                  <a:cubicBezTo>
                    <a:pt x="629158" y="0"/>
                    <a:pt x="571119" y="17398"/>
                    <a:pt x="546100" y="63753"/>
                  </a:cubicBezTo>
                  <a:lnTo>
                    <a:pt x="16002" y="1045971"/>
                  </a:lnTo>
                  <a:cubicBezTo>
                    <a:pt x="0" y="1075435"/>
                    <a:pt x="889" y="1111630"/>
                    <a:pt x="18034" y="1140332"/>
                  </a:cubicBezTo>
                  <a:cubicBezTo>
                    <a:pt x="35179" y="1169034"/>
                    <a:pt x="66548" y="1186941"/>
                    <a:pt x="100076" y="1186941"/>
                  </a:cubicBezTo>
                  <a:lnTo>
                    <a:pt x="742823" y="1186941"/>
                  </a:lnTo>
                  <a:lnTo>
                    <a:pt x="1079119" y="1734057"/>
                  </a:lnTo>
                  <a:cubicBezTo>
                    <a:pt x="1096391" y="1762124"/>
                    <a:pt x="1127506" y="1779523"/>
                    <a:pt x="1160526" y="1779523"/>
                  </a:cubicBezTo>
                  <a:lnTo>
                    <a:pt x="1161923" y="1779523"/>
                  </a:lnTo>
                  <a:cubicBezTo>
                    <a:pt x="1195324" y="1779015"/>
                    <a:pt x="1226566" y="1760727"/>
                    <a:pt x="1243203" y="1731771"/>
                  </a:cubicBezTo>
                  <a:lnTo>
                    <a:pt x="1773428" y="812418"/>
                  </a:lnTo>
                  <a:cubicBezTo>
                    <a:pt x="1786128" y="790320"/>
                    <a:pt x="1789557" y="764666"/>
                    <a:pt x="1782953" y="739901"/>
                  </a:cubicBezTo>
                  <a:cubicBezTo>
                    <a:pt x="1776349" y="715136"/>
                    <a:pt x="1760474" y="694689"/>
                    <a:pt x="1738376" y="681862"/>
                  </a:cubicBezTo>
                </a:path>
              </a:pathLst>
            </a:custGeom>
            <a:solidFill>
              <a:srgbClr val="CF102D"/>
            </a:solidFill>
          </p:spPr>
          <p:txBody>
            <a:bodyPr/>
            <a:lstStyle/>
            <a:p>
              <a:endParaRPr lang="en-GB"/>
            </a:p>
          </p:txBody>
        </p:sp>
        <p:sp>
          <p:nvSpPr>
            <p:cNvPr id="18" name="Freeform 18"/>
            <p:cNvSpPr/>
            <p:nvPr/>
          </p:nvSpPr>
          <p:spPr>
            <a:xfrm>
              <a:off x="3026918" y="3920871"/>
              <a:ext cx="1789557" cy="1779650"/>
            </a:xfrm>
            <a:custGeom>
              <a:avLst/>
              <a:gdLst/>
              <a:ahLst/>
              <a:cxnLst/>
              <a:rect l="l" t="t" r="r" b="b"/>
              <a:pathLst>
                <a:path w="1789557" h="1779650">
                  <a:moveTo>
                    <a:pt x="1773809" y="1046099"/>
                  </a:moveTo>
                  <a:lnTo>
                    <a:pt x="1243584" y="63627"/>
                  </a:lnTo>
                  <a:cubicBezTo>
                    <a:pt x="1218565" y="17399"/>
                    <a:pt x="1160526" y="0"/>
                    <a:pt x="1114171" y="25019"/>
                  </a:cubicBezTo>
                  <a:cubicBezTo>
                    <a:pt x="1067816" y="50038"/>
                    <a:pt x="1050417" y="108077"/>
                    <a:pt x="1075436" y="154432"/>
                  </a:cubicBezTo>
                  <a:lnTo>
                    <a:pt x="1529588" y="996061"/>
                  </a:lnTo>
                  <a:lnTo>
                    <a:pt x="993521" y="996061"/>
                  </a:lnTo>
                  <a:cubicBezTo>
                    <a:pt x="960628" y="996061"/>
                    <a:pt x="929386" y="1013460"/>
                    <a:pt x="912114" y="1041526"/>
                  </a:cubicBezTo>
                  <a:lnTo>
                    <a:pt x="631825" y="1497456"/>
                  </a:lnTo>
                  <a:lnTo>
                    <a:pt x="181737" y="717041"/>
                  </a:lnTo>
                  <a:cubicBezTo>
                    <a:pt x="155448" y="671448"/>
                    <a:pt x="97028" y="655700"/>
                    <a:pt x="51308" y="681989"/>
                  </a:cubicBezTo>
                  <a:cubicBezTo>
                    <a:pt x="29210" y="694689"/>
                    <a:pt x="13462" y="715263"/>
                    <a:pt x="6731" y="740028"/>
                  </a:cubicBezTo>
                  <a:cubicBezTo>
                    <a:pt x="0" y="764793"/>
                    <a:pt x="3429" y="790447"/>
                    <a:pt x="16256" y="812545"/>
                  </a:cubicBezTo>
                  <a:lnTo>
                    <a:pt x="546481" y="1731898"/>
                  </a:lnTo>
                  <a:cubicBezTo>
                    <a:pt x="563245" y="1760854"/>
                    <a:pt x="594360" y="1779142"/>
                    <a:pt x="627761" y="1779650"/>
                  </a:cubicBezTo>
                  <a:lnTo>
                    <a:pt x="629158" y="1779650"/>
                  </a:lnTo>
                  <a:cubicBezTo>
                    <a:pt x="662051" y="1779650"/>
                    <a:pt x="693293" y="1762251"/>
                    <a:pt x="710565" y="1734184"/>
                  </a:cubicBezTo>
                  <a:lnTo>
                    <a:pt x="1046861" y="1187068"/>
                  </a:lnTo>
                  <a:lnTo>
                    <a:pt x="1689608" y="1187068"/>
                  </a:lnTo>
                  <a:cubicBezTo>
                    <a:pt x="1723136" y="1187068"/>
                    <a:pt x="1754505" y="1169161"/>
                    <a:pt x="1771650" y="1140586"/>
                  </a:cubicBezTo>
                  <a:cubicBezTo>
                    <a:pt x="1788795" y="1112011"/>
                    <a:pt x="1789557" y="1075690"/>
                    <a:pt x="1773682" y="1046225"/>
                  </a:cubicBezTo>
                </a:path>
              </a:pathLst>
            </a:custGeom>
            <a:solidFill>
              <a:srgbClr val="CF102D"/>
            </a:solidFill>
          </p:spPr>
          <p:txBody>
            <a:bodyPr/>
            <a:lstStyle/>
            <a:p>
              <a:endParaRPr lang="en-GB"/>
            </a:p>
          </p:txBody>
        </p:sp>
      </p:grpSp>
      <p:grpSp>
        <p:nvGrpSpPr>
          <p:cNvPr id="19" name="Group 19"/>
          <p:cNvGrpSpPr>
            <a:grpSpLocks noChangeAspect="1"/>
          </p:cNvGrpSpPr>
          <p:nvPr/>
        </p:nvGrpSpPr>
        <p:grpSpPr>
          <a:xfrm>
            <a:off x="1074732" y="6086598"/>
            <a:ext cx="551414" cy="450600"/>
            <a:chOff x="0" y="0"/>
            <a:chExt cx="5763819" cy="4710024"/>
          </a:xfrm>
        </p:grpSpPr>
        <p:sp>
          <p:nvSpPr>
            <p:cNvPr id="20" name="Freeform 20"/>
            <p:cNvSpPr/>
            <p:nvPr/>
          </p:nvSpPr>
          <p:spPr>
            <a:xfrm>
              <a:off x="63500" y="63500"/>
              <a:ext cx="5636895" cy="4582922"/>
            </a:xfrm>
            <a:custGeom>
              <a:avLst/>
              <a:gdLst/>
              <a:ahLst/>
              <a:cxnLst/>
              <a:rect l="l" t="t" r="r" b="b"/>
              <a:pathLst>
                <a:path w="5636895" h="4582922">
                  <a:moveTo>
                    <a:pt x="5445760" y="3173476"/>
                  </a:moveTo>
                  <a:cubicBezTo>
                    <a:pt x="5445760" y="3845306"/>
                    <a:pt x="4899152" y="4392041"/>
                    <a:pt x="4227195" y="4392041"/>
                  </a:cubicBezTo>
                  <a:cubicBezTo>
                    <a:pt x="3889756" y="4392041"/>
                    <a:pt x="3575685" y="4256659"/>
                    <a:pt x="3343021" y="4011041"/>
                  </a:cubicBezTo>
                  <a:lnTo>
                    <a:pt x="3341624" y="4009517"/>
                  </a:lnTo>
                  <a:cubicBezTo>
                    <a:pt x="3126740" y="3781552"/>
                    <a:pt x="3008757" y="3485007"/>
                    <a:pt x="3008757" y="3173603"/>
                  </a:cubicBezTo>
                  <a:cubicBezTo>
                    <a:pt x="3008757" y="2501646"/>
                    <a:pt x="3555365" y="1955038"/>
                    <a:pt x="4227322" y="1955038"/>
                  </a:cubicBezTo>
                  <a:cubicBezTo>
                    <a:pt x="4899278" y="1955038"/>
                    <a:pt x="5445887" y="2501646"/>
                    <a:pt x="5445887" y="3173603"/>
                  </a:cubicBezTo>
                  <a:moveTo>
                    <a:pt x="4655693" y="1830578"/>
                  </a:moveTo>
                  <a:cubicBezTo>
                    <a:pt x="4517517" y="1786382"/>
                    <a:pt x="4373753" y="1764030"/>
                    <a:pt x="4227322" y="1764030"/>
                  </a:cubicBezTo>
                  <a:cubicBezTo>
                    <a:pt x="3835400" y="1764030"/>
                    <a:pt x="3459607" y="1928876"/>
                    <a:pt x="3192780" y="2217166"/>
                  </a:cubicBezTo>
                  <a:lnTo>
                    <a:pt x="191008" y="2217166"/>
                  </a:lnTo>
                  <a:lnTo>
                    <a:pt x="191008" y="785622"/>
                  </a:lnTo>
                  <a:lnTo>
                    <a:pt x="4655693" y="785622"/>
                  </a:lnTo>
                  <a:close/>
                  <a:moveTo>
                    <a:pt x="3072384" y="3980688"/>
                  </a:moveTo>
                  <a:lnTo>
                    <a:pt x="191008" y="3980688"/>
                  </a:lnTo>
                  <a:lnTo>
                    <a:pt x="191008" y="2408047"/>
                  </a:lnTo>
                  <a:lnTo>
                    <a:pt x="3044190" y="2408047"/>
                  </a:lnTo>
                  <a:cubicBezTo>
                    <a:pt x="2895727" y="2636266"/>
                    <a:pt x="2817749" y="2899029"/>
                    <a:pt x="2817749" y="3173476"/>
                  </a:cubicBezTo>
                  <a:cubicBezTo>
                    <a:pt x="2817749" y="3461639"/>
                    <a:pt x="2907665" y="3744976"/>
                    <a:pt x="3072511" y="3980561"/>
                  </a:cubicBezTo>
                  <a:moveTo>
                    <a:pt x="1803527" y="191008"/>
                  </a:moveTo>
                  <a:lnTo>
                    <a:pt x="3033268" y="191008"/>
                  </a:lnTo>
                  <a:lnTo>
                    <a:pt x="3033268" y="594614"/>
                  </a:lnTo>
                  <a:lnTo>
                    <a:pt x="1803527" y="594614"/>
                  </a:lnTo>
                  <a:close/>
                  <a:moveTo>
                    <a:pt x="4846701" y="1907540"/>
                  </a:moveTo>
                  <a:lnTo>
                    <a:pt x="4846701" y="690118"/>
                  </a:lnTo>
                  <a:cubicBezTo>
                    <a:pt x="4846701" y="637413"/>
                    <a:pt x="4803902" y="594614"/>
                    <a:pt x="4751197" y="594614"/>
                  </a:cubicBezTo>
                  <a:lnTo>
                    <a:pt x="3224276" y="594614"/>
                  </a:lnTo>
                  <a:lnTo>
                    <a:pt x="3224276" y="95504"/>
                  </a:lnTo>
                  <a:cubicBezTo>
                    <a:pt x="3224276" y="42799"/>
                    <a:pt x="3181477" y="0"/>
                    <a:pt x="3128772" y="0"/>
                  </a:cubicBezTo>
                  <a:lnTo>
                    <a:pt x="1708023" y="0"/>
                  </a:lnTo>
                  <a:cubicBezTo>
                    <a:pt x="1655318" y="0"/>
                    <a:pt x="1612519" y="42799"/>
                    <a:pt x="1612519" y="95504"/>
                  </a:cubicBezTo>
                  <a:lnTo>
                    <a:pt x="1612519" y="594614"/>
                  </a:lnTo>
                  <a:lnTo>
                    <a:pt x="95504" y="594614"/>
                  </a:lnTo>
                  <a:cubicBezTo>
                    <a:pt x="42799" y="594614"/>
                    <a:pt x="0" y="637540"/>
                    <a:pt x="0" y="690118"/>
                  </a:cubicBezTo>
                  <a:lnTo>
                    <a:pt x="0" y="4076065"/>
                  </a:lnTo>
                  <a:cubicBezTo>
                    <a:pt x="0" y="4128770"/>
                    <a:pt x="42799" y="4171569"/>
                    <a:pt x="95504" y="4171569"/>
                  </a:cubicBezTo>
                  <a:lnTo>
                    <a:pt x="3233039" y="4171569"/>
                  </a:lnTo>
                  <a:cubicBezTo>
                    <a:pt x="3499358" y="4436999"/>
                    <a:pt x="3851656" y="4582922"/>
                    <a:pt x="4227322" y="4582922"/>
                  </a:cubicBezTo>
                  <a:cubicBezTo>
                    <a:pt x="5004562" y="4582922"/>
                    <a:pt x="5636895" y="3950589"/>
                    <a:pt x="5636895" y="3173349"/>
                  </a:cubicBezTo>
                  <a:cubicBezTo>
                    <a:pt x="5636895" y="2637409"/>
                    <a:pt x="5327650" y="2143633"/>
                    <a:pt x="4846828" y="1907413"/>
                  </a:cubicBezTo>
                </a:path>
              </a:pathLst>
            </a:custGeom>
            <a:solidFill>
              <a:srgbClr val="CF102D"/>
            </a:solidFill>
          </p:spPr>
          <p:txBody>
            <a:bodyPr/>
            <a:lstStyle/>
            <a:p>
              <a:endParaRPr lang="en-GB"/>
            </a:p>
          </p:txBody>
        </p:sp>
        <p:sp>
          <p:nvSpPr>
            <p:cNvPr id="21" name="Freeform 21"/>
            <p:cNvSpPr/>
            <p:nvPr/>
          </p:nvSpPr>
          <p:spPr>
            <a:xfrm>
              <a:off x="3723259" y="2376932"/>
              <a:ext cx="1066926" cy="1583944"/>
            </a:xfrm>
            <a:custGeom>
              <a:avLst/>
              <a:gdLst/>
              <a:ahLst/>
              <a:cxnLst/>
              <a:rect l="l" t="t" r="r" b="b"/>
              <a:pathLst>
                <a:path w="1066926" h="1583944">
                  <a:moveTo>
                    <a:pt x="623189" y="191008"/>
                  </a:moveTo>
                  <a:cubicBezTo>
                    <a:pt x="762508" y="191008"/>
                    <a:pt x="875919" y="304419"/>
                    <a:pt x="875919" y="443738"/>
                  </a:cubicBezTo>
                  <a:cubicBezTo>
                    <a:pt x="875919" y="496443"/>
                    <a:pt x="918718" y="539242"/>
                    <a:pt x="971423" y="539242"/>
                  </a:cubicBezTo>
                  <a:cubicBezTo>
                    <a:pt x="1024128" y="539242"/>
                    <a:pt x="1066927" y="496443"/>
                    <a:pt x="1066927" y="443738"/>
                  </a:cubicBezTo>
                  <a:cubicBezTo>
                    <a:pt x="1066927" y="199009"/>
                    <a:pt x="867917" y="0"/>
                    <a:pt x="623188" y="0"/>
                  </a:cubicBezTo>
                  <a:cubicBezTo>
                    <a:pt x="378460" y="0"/>
                    <a:pt x="179451" y="199009"/>
                    <a:pt x="179451" y="443738"/>
                  </a:cubicBezTo>
                  <a:cubicBezTo>
                    <a:pt x="179451" y="457708"/>
                    <a:pt x="182626" y="471932"/>
                    <a:pt x="188595" y="484632"/>
                  </a:cubicBezTo>
                  <a:cubicBezTo>
                    <a:pt x="188976" y="485394"/>
                    <a:pt x="221742" y="557657"/>
                    <a:pt x="242824" y="696468"/>
                  </a:cubicBezTo>
                  <a:lnTo>
                    <a:pt x="95504" y="696468"/>
                  </a:lnTo>
                  <a:cubicBezTo>
                    <a:pt x="42799" y="696468"/>
                    <a:pt x="0" y="739267"/>
                    <a:pt x="0" y="791972"/>
                  </a:cubicBezTo>
                  <a:cubicBezTo>
                    <a:pt x="0" y="844677"/>
                    <a:pt x="42799" y="887476"/>
                    <a:pt x="95504" y="887476"/>
                  </a:cubicBezTo>
                  <a:lnTo>
                    <a:pt x="259842" y="887476"/>
                  </a:lnTo>
                  <a:cubicBezTo>
                    <a:pt x="260477" y="906145"/>
                    <a:pt x="260731" y="924687"/>
                    <a:pt x="260731" y="943229"/>
                  </a:cubicBezTo>
                  <a:cubicBezTo>
                    <a:pt x="260731" y="1249807"/>
                    <a:pt x="186436" y="1452626"/>
                    <a:pt x="185674" y="1454785"/>
                  </a:cubicBezTo>
                  <a:cubicBezTo>
                    <a:pt x="174625" y="1484122"/>
                    <a:pt x="178689" y="1517015"/>
                    <a:pt x="196596" y="1542796"/>
                  </a:cubicBezTo>
                  <a:cubicBezTo>
                    <a:pt x="214503" y="1568577"/>
                    <a:pt x="243840" y="1583944"/>
                    <a:pt x="275082" y="1583944"/>
                  </a:cubicBezTo>
                  <a:lnTo>
                    <a:pt x="956691" y="1583944"/>
                  </a:lnTo>
                  <a:cubicBezTo>
                    <a:pt x="1009396" y="1583944"/>
                    <a:pt x="1052195" y="1541145"/>
                    <a:pt x="1052195" y="1488440"/>
                  </a:cubicBezTo>
                  <a:cubicBezTo>
                    <a:pt x="1052195" y="1435735"/>
                    <a:pt x="1009396" y="1392936"/>
                    <a:pt x="956691" y="1392936"/>
                  </a:cubicBezTo>
                  <a:lnTo>
                    <a:pt x="401701" y="1392936"/>
                  </a:lnTo>
                  <a:cubicBezTo>
                    <a:pt x="424688" y="1295019"/>
                    <a:pt x="451612" y="1138301"/>
                    <a:pt x="451612" y="943229"/>
                  </a:cubicBezTo>
                  <a:lnTo>
                    <a:pt x="450850" y="887476"/>
                  </a:lnTo>
                  <a:lnTo>
                    <a:pt x="902335" y="887476"/>
                  </a:lnTo>
                  <a:cubicBezTo>
                    <a:pt x="955040" y="887476"/>
                    <a:pt x="997838" y="844677"/>
                    <a:pt x="997838" y="791972"/>
                  </a:cubicBezTo>
                  <a:cubicBezTo>
                    <a:pt x="997838" y="739267"/>
                    <a:pt x="955040" y="696468"/>
                    <a:pt x="902335" y="696468"/>
                  </a:cubicBezTo>
                  <a:lnTo>
                    <a:pt x="436118" y="696468"/>
                  </a:lnTo>
                  <a:cubicBezTo>
                    <a:pt x="417576" y="556641"/>
                    <a:pt x="387223" y="466471"/>
                    <a:pt x="371221" y="425831"/>
                  </a:cubicBezTo>
                  <a:cubicBezTo>
                    <a:pt x="380365" y="293370"/>
                    <a:pt x="489458" y="191008"/>
                    <a:pt x="623316" y="191008"/>
                  </a:cubicBezTo>
                </a:path>
              </a:pathLst>
            </a:custGeom>
            <a:solidFill>
              <a:srgbClr val="CF102D"/>
            </a:solidFill>
          </p:spPr>
          <p:txBody>
            <a:bodyPr/>
            <a:lstStyle/>
            <a:p>
              <a:endParaRPr lang="en-GB"/>
            </a:p>
          </p:txBody>
        </p:sp>
      </p:grpSp>
      <p:grpSp>
        <p:nvGrpSpPr>
          <p:cNvPr id="22" name="Group 22"/>
          <p:cNvGrpSpPr>
            <a:grpSpLocks noChangeAspect="1"/>
          </p:cNvGrpSpPr>
          <p:nvPr/>
        </p:nvGrpSpPr>
        <p:grpSpPr>
          <a:xfrm>
            <a:off x="1098366" y="7428130"/>
            <a:ext cx="458115" cy="514236"/>
            <a:chOff x="0" y="0"/>
            <a:chExt cx="5021707" cy="5636882"/>
          </a:xfrm>
        </p:grpSpPr>
        <p:sp>
          <p:nvSpPr>
            <p:cNvPr id="23" name="Freeform 23"/>
            <p:cNvSpPr/>
            <p:nvPr/>
          </p:nvSpPr>
          <p:spPr>
            <a:xfrm>
              <a:off x="0" y="-1524"/>
              <a:ext cx="5021707" cy="5638419"/>
            </a:xfrm>
            <a:custGeom>
              <a:avLst/>
              <a:gdLst/>
              <a:ahLst/>
              <a:cxnLst/>
              <a:rect l="l" t="t" r="r" b="b"/>
              <a:pathLst>
                <a:path w="5021707" h="5638419">
                  <a:moveTo>
                    <a:pt x="2863469" y="3950716"/>
                  </a:moveTo>
                  <a:lnTo>
                    <a:pt x="2862834" y="3956812"/>
                  </a:lnTo>
                  <a:lnTo>
                    <a:pt x="2863088" y="3965829"/>
                  </a:lnTo>
                  <a:lnTo>
                    <a:pt x="2863469" y="4428363"/>
                  </a:lnTo>
                  <a:cubicBezTo>
                    <a:pt x="2863469" y="4483354"/>
                    <a:pt x="2818765" y="4528058"/>
                    <a:pt x="2763774" y="4528058"/>
                  </a:cubicBezTo>
                  <a:lnTo>
                    <a:pt x="2232787" y="4528058"/>
                  </a:lnTo>
                  <a:cubicBezTo>
                    <a:pt x="2177796" y="4528058"/>
                    <a:pt x="2133092" y="4483354"/>
                    <a:pt x="2133092" y="4428363"/>
                  </a:cubicBezTo>
                  <a:lnTo>
                    <a:pt x="2133092" y="3655187"/>
                  </a:lnTo>
                  <a:cubicBezTo>
                    <a:pt x="2133092" y="3600196"/>
                    <a:pt x="2177796" y="3555492"/>
                    <a:pt x="2232787" y="3555492"/>
                  </a:cubicBezTo>
                  <a:lnTo>
                    <a:pt x="2763774" y="3555492"/>
                  </a:lnTo>
                  <a:cubicBezTo>
                    <a:pt x="2818765" y="3555492"/>
                    <a:pt x="2863469" y="3600196"/>
                    <a:pt x="2863469" y="3655187"/>
                  </a:cubicBezTo>
                  <a:close/>
                  <a:moveTo>
                    <a:pt x="2232787" y="4718939"/>
                  </a:moveTo>
                  <a:lnTo>
                    <a:pt x="2763774" y="4718939"/>
                  </a:lnTo>
                  <a:cubicBezTo>
                    <a:pt x="2924048" y="4718939"/>
                    <a:pt x="3054477" y="4588510"/>
                    <a:pt x="3054477" y="4428236"/>
                  </a:cubicBezTo>
                  <a:lnTo>
                    <a:pt x="3054477" y="4042029"/>
                  </a:lnTo>
                  <a:lnTo>
                    <a:pt x="4830699" y="3583305"/>
                  </a:lnTo>
                  <a:lnTo>
                    <a:pt x="4830699" y="5000625"/>
                  </a:lnTo>
                  <a:cubicBezTo>
                    <a:pt x="4830699" y="5247005"/>
                    <a:pt x="4630928" y="5447411"/>
                    <a:pt x="4385437" y="5447411"/>
                  </a:cubicBezTo>
                  <a:lnTo>
                    <a:pt x="637794" y="5447411"/>
                  </a:lnTo>
                  <a:cubicBezTo>
                    <a:pt x="391414" y="5447411"/>
                    <a:pt x="191008" y="5247005"/>
                    <a:pt x="191008" y="5000625"/>
                  </a:cubicBezTo>
                  <a:lnTo>
                    <a:pt x="191008" y="3583178"/>
                  </a:lnTo>
                  <a:lnTo>
                    <a:pt x="1942084" y="4035044"/>
                  </a:lnTo>
                  <a:lnTo>
                    <a:pt x="1942084" y="4428109"/>
                  </a:lnTo>
                  <a:cubicBezTo>
                    <a:pt x="1942084" y="4588383"/>
                    <a:pt x="2072513" y="4718812"/>
                    <a:pt x="2232787" y="4718812"/>
                  </a:cubicBezTo>
                  <a:moveTo>
                    <a:pt x="2763774" y="3364357"/>
                  </a:moveTo>
                  <a:lnTo>
                    <a:pt x="2232787" y="3364357"/>
                  </a:lnTo>
                  <a:cubicBezTo>
                    <a:pt x="2072513" y="3364357"/>
                    <a:pt x="1942084" y="3494786"/>
                    <a:pt x="1942084" y="3655060"/>
                  </a:cubicBezTo>
                  <a:lnTo>
                    <a:pt x="1942084" y="3837813"/>
                  </a:lnTo>
                  <a:lnTo>
                    <a:pt x="191008" y="3385947"/>
                  </a:lnTo>
                  <a:lnTo>
                    <a:pt x="191008" y="2397252"/>
                  </a:lnTo>
                  <a:cubicBezTo>
                    <a:pt x="191008" y="2151761"/>
                    <a:pt x="391414" y="1951990"/>
                    <a:pt x="637794" y="1951990"/>
                  </a:cubicBezTo>
                  <a:lnTo>
                    <a:pt x="1010158" y="1951990"/>
                  </a:lnTo>
                  <a:lnTo>
                    <a:pt x="1010158" y="2376932"/>
                  </a:lnTo>
                  <a:cubicBezTo>
                    <a:pt x="1010158" y="2429637"/>
                    <a:pt x="1052957" y="2472436"/>
                    <a:pt x="1105662" y="2472436"/>
                  </a:cubicBezTo>
                  <a:lnTo>
                    <a:pt x="3885438" y="2472436"/>
                  </a:lnTo>
                  <a:cubicBezTo>
                    <a:pt x="3938143" y="2472436"/>
                    <a:pt x="3980942" y="2429637"/>
                    <a:pt x="3980942" y="2376932"/>
                  </a:cubicBezTo>
                  <a:lnTo>
                    <a:pt x="3980942" y="1951990"/>
                  </a:lnTo>
                  <a:lnTo>
                    <a:pt x="4385437" y="1951990"/>
                  </a:lnTo>
                  <a:cubicBezTo>
                    <a:pt x="4630928" y="1951990"/>
                    <a:pt x="4830699" y="2151761"/>
                    <a:pt x="4830699" y="2397252"/>
                  </a:cubicBezTo>
                  <a:lnTo>
                    <a:pt x="4830699" y="3385947"/>
                  </a:lnTo>
                  <a:lnTo>
                    <a:pt x="3054477" y="3844671"/>
                  </a:lnTo>
                  <a:lnTo>
                    <a:pt x="3054477" y="3655187"/>
                  </a:lnTo>
                  <a:cubicBezTo>
                    <a:pt x="3054477" y="3494913"/>
                    <a:pt x="2924048" y="3364484"/>
                    <a:pt x="2763774" y="3364484"/>
                  </a:cubicBezTo>
                  <a:moveTo>
                    <a:pt x="1136396" y="990600"/>
                  </a:moveTo>
                  <a:lnTo>
                    <a:pt x="598170" y="807974"/>
                  </a:lnTo>
                  <a:lnTo>
                    <a:pt x="2497709" y="196850"/>
                  </a:lnTo>
                  <a:lnTo>
                    <a:pt x="4393184" y="744220"/>
                  </a:lnTo>
                  <a:lnTo>
                    <a:pt x="2494661" y="1453261"/>
                  </a:lnTo>
                  <a:close/>
                  <a:moveTo>
                    <a:pt x="3789934" y="1173480"/>
                  </a:moveTo>
                  <a:lnTo>
                    <a:pt x="3789934" y="2281301"/>
                  </a:lnTo>
                  <a:lnTo>
                    <a:pt x="1201166" y="2281301"/>
                  </a:lnTo>
                  <a:lnTo>
                    <a:pt x="1201166" y="1214374"/>
                  </a:lnTo>
                  <a:lnTo>
                    <a:pt x="2465451" y="1645158"/>
                  </a:lnTo>
                  <a:cubicBezTo>
                    <a:pt x="2486279" y="1652270"/>
                    <a:pt x="2509012" y="1651889"/>
                    <a:pt x="2529586" y="1644269"/>
                  </a:cubicBezTo>
                  <a:close/>
                  <a:moveTo>
                    <a:pt x="4385437" y="1760982"/>
                  </a:moveTo>
                  <a:lnTo>
                    <a:pt x="3980942" y="1760982"/>
                  </a:lnTo>
                  <a:lnTo>
                    <a:pt x="3980942" y="1102106"/>
                  </a:lnTo>
                  <a:lnTo>
                    <a:pt x="4730750" y="822071"/>
                  </a:lnTo>
                  <a:cubicBezTo>
                    <a:pt x="4769358" y="807593"/>
                    <a:pt x="4794377" y="770255"/>
                    <a:pt x="4792853" y="728980"/>
                  </a:cubicBezTo>
                  <a:cubicBezTo>
                    <a:pt x="4791329" y="687705"/>
                    <a:pt x="4763516" y="652272"/>
                    <a:pt x="4723892" y="640842"/>
                  </a:cubicBezTo>
                  <a:lnTo>
                    <a:pt x="2522855" y="5334"/>
                  </a:lnTo>
                  <a:cubicBezTo>
                    <a:pt x="2504313" y="0"/>
                    <a:pt x="2485009" y="254"/>
                    <a:pt x="2466975" y="6096"/>
                  </a:cubicBezTo>
                  <a:lnTo>
                    <a:pt x="274066" y="711581"/>
                  </a:lnTo>
                  <a:cubicBezTo>
                    <a:pt x="229743" y="720725"/>
                    <a:pt x="197993" y="759460"/>
                    <a:pt x="197993" y="804926"/>
                  </a:cubicBezTo>
                  <a:lnTo>
                    <a:pt x="197993" y="1596263"/>
                  </a:lnTo>
                  <a:cubicBezTo>
                    <a:pt x="197993" y="1648968"/>
                    <a:pt x="240792" y="1691767"/>
                    <a:pt x="293497" y="1691767"/>
                  </a:cubicBezTo>
                  <a:cubicBezTo>
                    <a:pt x="346202" y="1691767"/>
                    <a:pt x="389001" y="1648968"/>
                    <a:pt x="389001" y="1596263"/>
                  </a:cubicBezTo>
                  <a:lnTo>
                    <a:pt x="389001" y="938657"/>
                  </a:lnTo>
                  <a:lnTo>
                    <a:pt x="1010158" y="1149477"/>
                  </a:lnTo>
                  <a:lnTo>
                    <a:pt x="1010158" y="1760982"/>
                  </a:lnTo>
                  <a:lnTo>
                    <a:pt x="637794" y="1760982"/>
                  </a:lnTo>
                  <a:cubicBezTo>
                    <a:pt x="286131" y="1760982"/>
                    <a:pt x="0" y="2046478"/>
                    <a:pt x="0" y="2397252"/>
                  </a:cubicBezTo>
                  <a:lnTo>
                    <a:pt x="0" y="5000625"/>
                  </a:lnTo>
                  <a:cubicBezTo>
                    <a:pt x="0" y="5352288"/>
                    <a:pt x="286131" y="5638419"/>
                    <a:pt x="637794" y="5638419"/>
                  </a:cubicBezTo>
                  <a:lnTo>
                    <a:pt x="4385437" y="5638419"/>
                  </a:lnTo>
                  <a:cubicBezTo>
                    <a:pt x="4736338" y="5638419"/>
                    <a:pt x="5021707" y="5352288"/>
                    <a:pt x="5021707" y="5000625"/>
                  </a:cubicBezTo>
                  <a:lnTo>
                    <a:pt x="5021707" y="2397252"/>
                  </a:lnTo>
                  <a:cubicBezTo>
                    <a:pt x="5021707" y="2046351"/>
                    <a:pt x="4736338" y="1760982"/>
                    <a:pt x="4385437" y="1760982"/>
                  </a:cubicBezTo>
                </a:path>
              </a:pathLst>
            </a:custGeom>
            <a:solidFill>
              <a:srgbClr val="CF102D"/>
            </a:solidFill>
          </p:spPr>
          <p:txBody>
            <a:bodyPr/>
            <a:lstStyle/>
            <a:p>
              <a:endParaRPr lang="en-GB"/>
            </a:p>
          </p:txBody>
        </p:sp>
      </p:grpSp>
      <p:grpSp>
        <p:nvGrpSpPr>
          <p:cNvPr id="24" name="Group 24"/>
          <p:cNvGrpSpPr>
            <a:grpSpLocks noChangeAspect="1"/>
          </p:cNvGrpSpPr>
          <p:nvPr/>
        </p:nvGrpSpPr>
        <p:grpSpPr>
          <a:xfrm>
            <a:off x="1051716" y="8077906"/>
            <a:ext cx="551414" cy="551414"/>
            <a:chOff x="0" y="0"/>
            <a:chExt cx="5763819" cy="5763819"/>
          </a:xfrm>
        </p:grpSpPr>
        <p:sp>
          <p:nvSpPr>
            <p:cNvPr id="25" name="Freeform 25"/>
            <p:cNvSpPr/>
            <p:nvPr/>
          </p:nvSpPr>
          <p:spPr>
            <a:xfrm>
              <a:off x="1208659" y="860933"/>
              <a:ext cx="4491609" cy="4839335"/>
            </a:xfrm>
            <a:custGeom>
              <a:avLst/>
              <a:gdLst/>
              <a:ahLst/>
              <a:cxnLst/>
              <a:rect l="l" t="t" r="r" b="b"/>
              <a:pathLst>
                <a:path w="4491609" h="4839335">
                  <a:moveTo>
                    <a:pt x="3816731" y="191008"/>
                  </a:moveTo>
                  <a:lnTo>
                    <a:pt x="4248404" y="191008"/>
                  </a:lnTo>
                  <a:cubicBezTo>
                    <a:pt x="4301109" y="191008"/>
                    <a:pt x="4343908" y="148209"/>
                    <a:pt x="4343908" y="95504"/>
                  </a:cubicBezTo>
                  <a:cubicBezTo>
                    <a:pt x="4343908" y="42799"/>
                    <a:pt x="4301109" y="0"/>
                    <a:pt x="4248404" y="0"/>
                  </a:cubicBezTo>
                  <a:lnTo>
                    <a:pt x="3598545" y="0"/>
                  </a:lnTo>
                  <a:cubicBezTo>
                    <a:pt x="3559429" y="0"/>
                    <a:pt x="3524631" y="23495"/>
                    <a:pt x="3510026" y="60071"/>
                  </a:cubicBezTo>
                  <a:lnTo>
                    <a:pt x="3509391" y="61849"/>
                  </a:lnTo>
                  <a:lnTo>
                    <a:pt x="3505962" y="72136"/>
                  </a:lnTo>
                  <a:cubicBezTo>
                    <a:pt x="3504311" y="80391"/>
                    <a:pt x="3504057" y="83439"/>
                    <a:pt x="3503803" y="86868"/>
                  </a:cubicBezTo>
                  <a:lnTo>
                    <a:pt x="3503168" y="92583"/>
                  </a:lnTo>
                  <a:lnTo>
                    <a:pt x="3503168" y="716915"/>
                  </a:lnTo>
                  <a:cubicBezTo>
                    <a:pt x="3503168" y="769620"/>
                    <a:pt x="3545967" y="812419"/>
                    <a:pt x="3598672" y="812419"/>
                  </a:cubicBezTo>
                  <a:cubicBezTo>
                    <a:pt x="3651377" y="812419"/>
                    <a:pt x="3694176" y="769620"/>
                    <a:pt x="3694176" y="716915"/>
                  </a:cubicBezTo>
                  <a:lnTo>
                    <a:pt x="3694176" y="341630"/>
                  </a:lnTo>
                  <a:cubicBezTo>
                    <a:pt x="4086225" y="811657"/>
                    <a:pt x="4300855" y="1403477"/>
                    <a:pt x="4300855" y="2021078"/>
                  </a:cubicBezTo>
                  <a:cubicBezTo>
                    <a:pt x="4300601" y="3469767"/>
                    <a:pt x="3122041" y="4648327"/>
                    <a:pt x="1673225" y="4648327"/>
                  </a:cubicBezTo>
                  <a:cubicBezTo>
                    <a:pt x="1128776" y="4648327"/>
                    <a:pt x="606679" y="4483354"/>
                    <a:pt x="163449" y="4171188"/>
                  </a:cubicBezTo>
                  <a:cubicBezTo>
                    <a:pt x="120396" y="4140962"/>
                    <a:pt x="60706" y="4151249"/>
                    <a:pt x="30353" y="4194302"/>
                  </a:cubicBezTo>
                  <a:cubicBezTo>
                    <a:pt x="0" y="4237355"/>
                    <a:pt x="10414" y="4297045"/>
                    <a:pt x="53467" y="4327398"/>
                  </a:cubicBezTo>
                  <a:cubicBezTo>
                    <a:pt x="529082" y="4662297"/>
                    <a:pt x="1089152" y="4839335"/>
                    <a:pt x="1673225" y="4839335"/>
                  </a:cubicBezTo>
                  <a:cubicBezTo>
                    <a:pt x="3227324" y="4839335"/>
                    <a:pt x="4491609" y="3575050"/>
                    <a:pt x="4491609" y="2020951"/>
                  </a:cubicBezTo>
                  <a:cubicBezTo>
                    <a:pt x="4491609" y="1345819"/>
                    <a:pt x="4252595" y="699770"/>
                    <a:pt x="3816604" y="191008"/>
                  </a:cubicBezTo>
                </a:path>
              </a:pathLst>
            </a:custGeom>
            <a:solidFill>
              <a:srgbClr val="CF102D"/>
            </a:solidFill>
          </p:spPr>
          <p:txBody>
            <a:bodyPr/>
            <a:lstStyle/>
            <a:p>
              <a:endParaRPr lang="en-GB"/>
            </a:p>
          </p:txBody>
        </p:sp>
        <p:sp>
          <p:nvSpPr>
            <p:cNvPr id="26" name="Freeform 26"/>
            <p:cNvSpPr/>
            <p:nvPr/>
          </p:nvSpPr>
          <p:spPr>
            <a:xfrm>
              <a:off x="860679" y="860933"/>
              <a:ext cx="4041902" cy="4041902"/>
            </a:xfrm>
            <a:custGeom>
              <a:avLst/>
              <a:gdLst/>
              <a:ahLst/>
              <a:cxnLst/>
              <a:rect l="l" t="t" r="r" b="b"/>
              <a:pathLst>
                <a:path w="4041902" h="4041902">
                  <a:moveTo>
                    <a:pt x="3851021" y="2020951"/>
                  </a:moveTo>
                  <a:cubicBezTo>
                    <a:pt x="3851021" y="3029966"/>
                    <a:pt x="3030093" y="3850894"/>
                    <a:pt x="2021078" y="3850894"/>
                  </a:cubicBezTo>
                  <a:cubicBezTo>
                    <a:pt x="1012063" y="3850894"/>
                    <a:pt x="191008" y="3029966"/>
                    <a:pt x="191008" y="2020951"/>
                  </a:cubicBezTo>
                  <a:cubicBezTo>
                    <a:pt x="191008" y="1011936"/>
                    <a:pt x="1011936" y="191008"/>
                    <a:pt x="2020951" y="191008"/>
                  </a:cubicBezTo>
                  <a:cubicBezTo>
                    <a:pt x="3029966" y="191008"/>
                    <a:pt x="3851021" y="1011936"/>
                    <a:pt x="3851021" y="2020951"/>
                  </a:cubicBezTo>
                  <a:moveTo>
                    <a:pt x="2020951" y="0"/>
                  </a:moveTo>
                  <a:cubicBezTo>
                    <a:pt x="906526" y="0"/>
                    <a:pt x="0" y="906653"/>
                    <a:pt x="0" y="2020951"/>
                  </a:cubicBezTo>
                  <a:cubicBezTo>
                    <a:pt x="0" y="3135249"/>
                    <a:pt x="906653" y="4041902"/>
                    <a:pt x="2020951" y="4041902"/>
                  </a:cubicBezTo>
                  <a:cubicBezTo>
                    <a:pt x="3135249" y="4041902"/>
                    <a:pt x="4041902" y="3135249"/>
                    <a:pt x="4041902" y="2020951"/>
                  </a:cubicBezTo>
                  <a:cubicBezTo>
                    <a:pt x="4041902" y="906653"/>
                    <a:pt x="3135376" y="0"/>
                    <a:pt x="2020951" y="0"/>
                  </a:cubicBezTo>
                </a:path>
              </a:pathLst>
            </a:custGeom>
            <a:solidFill>
              <a:srgbClr val="CF102D"/>
            </a:solidFill>
          </p:spPr>
          <p:txBody>
            <a:bodyPr/>
            <a:lstStyle/>
            <a:p>
              <a:endParaRPr lang="en-GB"/>
            </a:p>
          </p:txBody>
        </p:sp>
        <p:sp>
          <p:nvSpPr>
            <p:cNvPr id="27" name="Freeform 27"/>
            <p:cNvSpPr/>
            <p:nvPr/>
          </p:nvSpPr>
          <p:spPr>
            <a:xfrm>
              <a:off x="63500" y="63500"/>
              <a:ext cx="4594733" cy="4923282"/>
            </a:xfrm>
            <a:custGeom>
              <a:avLst/>
              <a:gdLst/>
              <a:ahLst/>
              <a:cxnLst/>
              <a:rect l="l" t="t" r="r" b="b"/>
              <a:pathLst>
                <a:path w="4594733" h="4923282">
                  <a:moveTo>
                    <a:pt x="980694" y="4174617"/>
                  </a:moveTo>
                  <a:cubicBezTo>
                    <a:pt x="927989" y="4174617"/>
                    <a:pt x="885190" y="4217416"/>
                    <a:pt x="885190" y="4270121"/>
                  </a:cubicBezTo>
                  <a:lnTo>
                    <a:pt x="885190" y="4597781"/>
                  </a:lnTo>
                  <a:cubicBezTo>
                    <a:pt x="442722" y="4116070"/>
                    <a:pt x="191008" y="3473704"/>
                    <a:pt x="191008" y="2818384"/>
                  </a:cubicBezTo>
                  <a:cubicBezTo>
                    <a:pt x="191008" y="1369568"/>
                    <a:pt x="1369695" y="191008"/>
                    <a:pt x="2818384" y="191008"/>
                  </a:cubicBezTo>
                  <a:cubicBezTo>
                    <a:pt x="3408553" y="191008"/>
                    <a:pt x="3965321" y="381762"/>
                    <a:pt x="4428490" y="742696"/>
                  </a:cubicBezTo>
                  <a:cubicBezTo>
                    <a:pt x="4470019" y="774954"/>
                    <a:pt x="4530217" y="767461"/>
                    <a:pt x="4562475" y="726059"/>
                  </a:cubicBezTo>
                  <a:cubicBezTo>
                    <a:pt x="4594733" y="684657"/>
                    <a:pt x="4587367" y="624459"/>
                    <a:pt x="4545838" y="592074"/>
                  </a:cubicBezTo>
                  <a:cubicBezTo>
                    <a:pt x="4048887" y="204724"/>
                    <a:pt x="3451479" y="0"/>
                    <a:pt x="2818384" y="0"/>
                  </a:cubicBezTo>
                  <a:cubicBezTo>
                    <a:pt x="1264285" y="0"/>
                    <a:pt x="0" y="1264285"/>
                    <a:pt x="0" y="2818384"/>
                  </a:cubicBezTo>
                  <a:cubicBezTo>
                    <a:pt x="0" y="3523488"/>
                    <a:pt x="271907" y="4215003"/>
                    <a:pt x="749427" y="4732274"/>
                  </a:cubicBezTo>
                  <a:lnTo>
                    <a:pt x="357632" y="4732274"/>
                  </a:lnTo>
                  <a:cubicBezTo>
                    <a:pt x="304927" y="4732274"/>
                    <a:pt x="262128" y="4775073"/>
                    <a:pt x="262128" y="4827778"/>
                  </a:cubicBezTo>
                  <a:cubicBezTo>
                    <a:pt x="262128" y="4880483"/>
                    <a:pt x="304927" y="4923282"/>
                    <a:pt x="357632" y="4923282"/>
                  </a:cubicBezTo>
                  <a:lnTo>
                    <a:pt x="980694" y="4923282"/>
                  </a:lnTo>
                  <a:cubicBezTo>
                    <a:pt x="1033399" y="4923282"/>
                    <a:pt x="1076198" y="4880483"/>
                    <a:pt x="1076198" y="4827778"/>
                  </a:cubicBezTo>
                  <a:lnTo>
                    <a:pt x="1076198" y="4270121"/>
                  </a:lnTo>
                  <a:cubicBezTo>
                    <a:pt x="1076198" y="4217416"/>
                    <a:pt x="1033272" y="4174617"/>
                    <a:pt x="980694" y="4174617"/>
                  </a:cubicBezTo>
                </a:path>
              </a:pathLst>
            </a:custGeom>
            <a:solidFill>
              <a:srgbClr val="CF102D"/>
            </a:solidFill>
          </p:spPr>
          <p:txBody>
            <a:bodyPr/>
            <a:lstStyle/>
            <a:p>
              <a:endParaRPr lang="en-GB"/>
            </a:p>
          </p:txBody>
        </p:sp>
        <p:sp>
          <p:nvSpPr>
            <p:cNvPr id="28" name="Freeform 28"/>
            <p:cNvSpPr/>
            <p:nvPr/>
          </p:nvSpPr>
          <p:spPr>
            <a:xfrm>
              <a:off x="2523871" y="1482344"/>
              <a:ext cx="1692021" cy="1861439"/>
            </a:xfrm>
            <a:custGeom>
              <a:avLst/>
              <a:gdLst/>
              <a:ahLst/>
              <a:cxnLst/>
              <a:rect l="l" t="t" r="r" b="b"/>
              <a:pathLst>
                <a:path w="1692021" h="1861439">
                  <a:moveTo>
                    <a:pt x="415290" y="1670431"/>
                  </a:moveTo>
                  <a:cubicBezTo>
                    <a:pt x="291592" y="1670431"/>
                    <a:pt x="190881" y="1569720"/>
                    <a:pt x="190881" y="1446022"/>
                  </a:cubicBezTo>
                  <a:cubicBezTo>
                    <a:pt x="190881" y="1322324"/>
                    <a:pt x="291592" y="1221740"/>
                    <a:pt x="415290" y="1221740"/>
                  </a:cubicBezTo>
                  <a:cubicBezTo>
                    <a:pt x="538988" y="1221740"/>
                    <a:pt x="639699" y="1322324"/>
                    <a:pt x="639699" y="1446022"/>
                  </a:cubicBezTo>
                  <a:cubicBezTo>
                    <a:pt x="639699" y="1569720"/>
                    <a:pt x="538988" y="1670431"/>
                    <a:pt x="415290" y="1670431"/>
                  </a:cubicBezTo>
                  <a:moveTo>
                    <a:pt x="819531" y="1350518"/>
                  </a:moveTo>
                  <a:cubicBezTo>
                    <a:pt x="783463" y="1198245"/>
                    <a:pt x="663194" y="1077849"/>
                    <a:pt x="510921" y="1041908"/>
                  </a:cubicBezTo>
                  <a:lnTo>
                    <a:pt x="510921" y="95504"/>
                  </a:lnTo>
                  <a:cubicBezTo>
                    <a:pt x="510921" y="42799"/>
                    <a:pt x="467995" y="0"/>
                    <a:pt x="415417" y="0"/>
                  </a:cubicBezTo>
                  <a:cubicBezTo>
                    <a:pt x="362839" y="0"/>
                    <a:pt x="319913" y="42799"/>
                    <a:pt x="319913" y="95504"/>
                  </a:cubicBezTo>
                  <a:lnTo>
                    <a:pt x="319913" y="1041908"/>
                  </a:lnTo>
                  <a:cubicBezTo>
                    <a:pt x="135128" y="1085596"/>
                    <a:pt x="0" y="1252982"/>
                    <a:pt x="0" y="1446022"/>
                  </a:cubicBezTo>
                  <a:cubicBezTo>
                    <a:pt x="0" y="1675130"/>
                    <a:pt x="186309" y="1861439"/>
                    <a:pt x="415417" y="1861439"/>
                  </a:cubicBezTo>
                  <a:cubicBezTo>
                    <a:pt x="608584" y="1861439"/>
                    <a:pt x="775969" y="1726438"/>
                    <a:pt x="819657" y="1541526"/>
                  </a:cubicBezTo>
                  <a:lnTo>
                    <a:pt x="1596516" y="1541526"/>
                  </a:lnTo>
                  <a:cubicBezTo>
                    <a:pt x="1649221" y="1541526"/>
                    <a:pt x="1692020" y="1498727"/>
                    <a:pt x="1692020" y="1446022"/>
                  </a:cubicBezTo>
                  <a:cubicBezTo>
                    <a:pt x="1692020" y="1393317"/>
                    <a:pt x="1649221" y="1350518"/>
                    <a:pt x="1596516" y="1350518"/>
                  </a:cubicBezTo>
                  <a:close/>
                </a:path>
              </a:pathLst>
            </a:custGeom>
            <a:solidFill>
              <a:srgbClr val="CF102D"/>
            </a:solidFill>
          </p:spPr>
          <p:txBody>
            <a:bodyPr/>
            <a:lstStyle/>
            <a:p>
              <a:endParaRPr lang="en-GB"/>
            </a:p>
          </p:txBody>
        </p:sp>
      </p:grpSp>
      <p:grpSp>
        <p:nvGrpSpPr>
          <p:cNvPr id="29" name="Group 29"/>
          <p:cNvGrpSpPr>
            <a:grpSpLocks noChangeAspect="1"/>
          </p:cNvGrpSpPr>
          <p:nvPr/>
        </p:nvGrpSpPr>
        <p:grpSpPr>
          <a:xfrm>
            <a:off x="6866195" y="3237315"/>
            <a:ext cx="541674" cy="538190"/>
            <a:chOff x="0" y="0"/>
            <a:chExt cx="5764124" cy="5727040"/>
          </a:xfrm>
        </p:grpSpPr>
        <p:sp>
          <p:nvSpPr>
            <p:cNvPr id="30" name="Freeform 30"/>
            <p:cNvSpPr/>
            <p:nvPr/>
          </p:nvSpPr>
          <p:spPr>
            <a:xfrm>
              <a:off x="2120392" y="60325"/>
              <a:ext cx="3625596" cy="3294253"/>
            </a:xfrm>
            <a:custGeom>
              <a:avLst/>
              <a:gdLst/>
              <a:ahLst/>
              <a:cxnLst/>
              <a:rect l="l" t="t" r="r" b="b"/>
              <a:pathLst>
                <a:path w="3625596" h="3294253">
                  <a:moveTo>
                    <a:pt x="2761107" y="777367"/>
                  </a:moveTo>
                  <a:cubicBezTo>
                    <a:pt x="3227451" y="1174496"/>
                    <a:pt x="3458337" y="1798193"/>
                    <a:pt x="3372231" y="2438019"/>
                  </a:cubicBezTo>
                  <a:cubicBezTo>
                    <a:pt x="3292729" y="2304288"/>
                    <a:pt x="3176270" y="2194941"/>
                    <a:pt x="3034411" y="2123313"/>
                  </a:cubicBezTo>
                  <a:cubicBezTo>
                    <a:pt x="2885694" y="2048129"/>
                    <a:pt x="2719324" y="2020189"/>
                    <a:pt x="2555748" y="2041398"/>
                  </a:cubicBezTo>
                  <a:cubicBezTo>
                    <a:pt x="2757678" y="1759458"/>
                    <a:pt x="2973324" y="1297813"/>
                    <a:pt x="2761234" y="777367"/>
                  </a:cubicBezTo>
                  <a:moveTo>
                    <a:pt x="2010664" y="404241"/>
                  </a:moveTo>
                  <a:cubicBezTo>
                    <a:pt x="1748536" y="465709"/>
                    <a:pt x="1522603" y="601345"/>
                    <a:pt x="1337056" y="809117"/>
                  </a:cubicBezTo>
                  <a:cubicBezTo>
                    <a:pt x="1178814" y="986282"/>
                    <a:pt x="1076960" y="1186688"/>
                    <a:pt x="1013587" y="1349248"/>
                  </a:cubicBezTo>
                  <a:cubicBezTo>
                    <a:pt x="934085" y="1196086"/>
                    <a:pt x="809244" y="1071880"/>
                    <a:pt x="653542" y="993140"/>
                  </a:cubicBezTo>
                  <a:cubicBezTo>
                    <a:pt x="553212" y="942340"/>
                    <a:pt x="443865" y="912876"/>
                    <a:pt x="332232" y="905891"/>
                  </a:cubicBezTo>
                  <a:cubicBezTo>
                    <a:pt x="571246" y="673608"/>
                    <a:pt x="859790" y="507873"/>
                    <a:pt x="1172591" y="424307"/>
                  </a:cubicBezTo>
                  <a:cubicBezTo>
                    <a:pt x="1450721" y="350012"/>
                    <a:pt x="1736852" y="343535"/>
                    <a:pt x="2010664" y="404114"/>
                  </a:cubicBezTo>
                  <a:moveTo>
                    <a:pt x="2414778" y="558546"/>
                  </a:moveTo>
                  <a:cubicBezTo>
                    <a:pt x="2652268" y="870077"/>
                    <a:pt x="2717927" y="1199261"/>
                    <a:pt x="2609977" y="1537335"/>
                  </a:cubicBezTo>
                  <a:cubicBezTo>
                    <a:pt x="2534539" y="1773428"/>
                    <a:pt x="2389378" y="1964436"/>
                    <a:pt x="2281428" y="2082673"/>
                  </a:cubicBezTo>
                  <a:cubicBezTo>
                    <a:pt x="2237867" y="1885442"/>
                    <a:pt x="2123186" y="1709674"/>
                    <a:pt x="1957832" y="1590294"/>
                  </a:cubicBezTo>
                  <a:cubicBezTo>
                    <a:pt x="1948942" y="1578229"/>
                    <a:pt x="1937385" y="1568323"/>
                    <a:pt x="1923796" y="1561465"/>
                  </a:cubicBezTo>
                  <a:lnTo>
                    <a:pt x="1910207" y="1555623"/>
                  </a:lnTo>
                  <a:cubicBezTo>
                    <a:pt x="1883918" y="1542415"/>
                    <a:pt x="1865630" y="1532255"/>
                    <a:pt x="1847342" y="1522984"/>
                  </a:cubicBezTo>
                  <a:cubicBezTo>
                    <a:pt x="1631061" y="1413637"/>
                    <a:pt x="1380617" y="1405128"/>
                    <a:pt x="1159637" y="1496187"/>
                  </a:cubicBezTo>
                  <a:cubicBezTo>
                    <a:pt x="1436243" y="625856"/>
                    <a:pt x="2109724" y="546735"/>
                    <a:pt x="2414905" y="558546"/>
                  </a:cubicBezTo>
                  <a:moveTo>
                    <a:pt x="3443351" y="1425829"/>
                  </a:moveTo>
                  <a:cubicBezTo>
                    <a:pt x="3280029" y="999998"/>
                    <a:pt x="2978150" y="646303"/>
                    <a:pt x="2590673" y="425450"/>
                  </a:cubicBezTo>
                  <a:lnTo>
                    <a:pt x="2734183" y="141732"/>
                  </a:lnTo>
                  <a:cubicBezTo>
                    <a:pt x="2745740" y="118999"/>
                    <a:pt x="2747645" y="93091"/>
                    <a:pt x="2739644" y="68834"/>
                  </a:cubicBezTo>
                  <a:cubicBezTo>
                    <a:pt x="2731643" y="44577"/>
                    <a:pt x="2714752" y="24892"/>
                    <a:pt x="2692019" y="13462"/>
                  </a:cubicBezTo>
                  <a:cubicBezTo>
                    <a:pt x="2669286" y="2032"/>
                    <a:pt x="2643378" y="0"/>
                    <a:pt x="2619121" y="7874"/>
                  </a:cubicBezTo>
                  <a:cubicBezTo>
                    <a:pt x="2594864" y="15748"/>
                    <a:pt x="2575179" y="32766"/>
                    <a:pt x="2563622" y="55499"/>
                  </a:cubicBezTo>
                  <a:lnTo>
                    <a:pt x="2420112" y="339217"/>
                  </a:lnTo>
                  <a:cubicBezTo>
                    <a:pt x="2022475" y="161798"/>
                    <a:pt x="1586865" y="124206"/>
                    <a:pt x="1157478" y="230759"/>
                  </a:cubicBezTo>
                  <a:cubicBezTo>
                    <a:pt x="713740" y="340995"/>
                    <a:pt x="320802" y="594360"/>
                    <a:pt x="20955" y="963676"/>
                  </a:cubicBezTo>
                  <a:lnTo>
                    <a:pt x="18288" y="967359"/>
                  </a:lnTo>
                  <a:lnTo>
                    <a:pt x="13335" y="974852"/>
                  </a:lnTo>
                  <a:lnTo>
                    <a:pt x="9271" y="982599"/>
                  </a:lnTo>
                  <a:lnTo>
                    <a:pt x="5461" y="991616"/>
                  </a:lnTo>
                  <a:lnTo>
                    <a:pt x="2921" y="1000379"/>
                  </a:lnTo>
                  <a:lnTo>
                    <a:pt x="1016" y="1009523"/>
                  </a:lnTo>
                  <a:lnTo>
                    <a:pt x="127" y="1018540"/>
                  </a:lnTo>
                  <a:lnTo>
                    <a:pt x="0" y="1027938"/>
                  </a:lnTo>
                  <a:lnTo>
                    <a:pt x="1016" y="1037082"/>
                  </a:lnTo>
                  <a:lnTo>
                    <a:pt x="2286" y="1045083"/>
                  </a:lnTo>
                  <a:lnTo>
                    <a:pt x="4572" y="1052830"/>
                  </a:lnTo>
                  <a:lnTo>
                    <a:pt x="5969" y="1056513"/>
                  </a:lnTo>
                  <a:lnTo>
                    <a:pt x="48260" y="1042543"/>
                  </a:lnTo>
                  <a:lnTo>
                    <a:pt x="7239" y="1059688"/>
                  </a:lnTo>
                  <a:cubicBezTo>
                    <a:pt x="8255" y="1062228"/>
                    <a:pt x="9271" y="1064768"/>
                    <a:pt x="10668" y="1067435"/>
                  </a:cubicBezTo>
                  <a:lnTo>
                    <a:pt x="13208" y="1071880"/>
                  </a:lnTo>
                  <a:lnTo>
                    <a:pt x="18796" y="1080516"/>
                  </a:lnTo>
                  <a:lnTo>
                    <a:pt x="24003" y="1086866"/>
                  </a:lnTo>
                  <a:lnTo>
                    <a:pt x="29464" y="1092581"/>
                  </a:lnTo>
                  <a:lnTo>
                    <a:pt x="36068" y="1098423"/>
                  </a:lnTo>
                  <a:lnTo>
                    <a:pt x="39116" y="1100709"/>
                  </a:lnTo>
                  <a:lnTo>
                    <a:pt x="46482" y="1105662"/>
                  </a:lnTo>
                  <a:lnTo>
                    <a:pt x="54229" y="1109726"/>
                  </a:lnTo>
                  <a:lnTo>
                    <a:pt x="63373" y="1113663"/>
                  </a:lnTo>
                  <a:lnTo>
                    <a:pt x="71755" y="1116076"/>
                  </a:lnTo>
                  <a:lnTo>
                    <a:pt x="81407" y="1118108"/>
                  </a:lnTo>
                  <a:lnTo>
                    <a:pt x="90170" y="1118870"/>
                  </a:lnTo>
                  <a:lnTo>
                    <a:pt x="100076" y="1118997"/>
                  </a:lnTo>
                  <a:lnTo>
                    <a:pt x="108585" y="1118108"/>
                  </a:lnTo>
                  <a:lnTo>
                    <a:pt x="117094" y="1116711"/>
                  </a:lnTo>
                  <a:cubicBezTo>
                    <a:pt x="270002" y="1076579"/>
                    <a:pt x="429133" y="1093470"/>
                    <a:pt x="567563" y="1163447"/>
                  </a:cubicBezTo>
                  <a:cubicBezTo>
                    <a:pt x="770763" y="1266190"/>
                    <a:pt x="904240" y="1471549"/>
                    <a:pt x="915797" y="1699133"/>
                  </a:cubicBezTo>
                  <a:lnTo>
                    <a:pt x="916051" y="1702816"/>
                  </a:lnTo>
                  <a:lnTo>
                    <a:pt x="917321" y="1711579"/>
                  </a:lnTo>
                  <a:lnTo>
                    <a:pt x="918718" y="1718056"/>
                  </a:lnTo>
                  <a:lnTo>
                    <a:pt x="921639" y="1727835"/>
                  </a:lnTo>
                  <a:lnTo>
                    <a:pt x="924941" y="1735455"/>
                  </a:lnTo>
                  <a:lnTo>
                    <a:pt x="929894" y="1744853"/>
                  </a:lnTo>
                  <a:lnTo>
                    <a:pt x="935101" y="1752092"/>
                  </a:lnTo>
                  <a:lnTo>
                    <a:pt x="940943" y="1759077"/>
                  </a:lnTo>
                  <a:lnTo>
                    <a:pt x="946531" y="1764538"/>
                  </a:lnTo>
                  <a:lnTo>
                    <a:pt x="953516" y="1770380"/>
                  </a:lnTo>
                  <a:lnTo>
                    <a:pt x="958977" y="1774190"/>
                  </a:lnTo>
                  <a:lnTo>
                    <a:pt x="963803" y="1777238"/>
                  </a:lnTo>
                  <a:lnTo>
                    <a:pt x="968883" y="1779905"/>
                  </a:lnTo>
                  <a:lnTo>
                    <a:pt x="974471" y="1782445"/>
                  </a:lnTo>
                  <a:lnTo>
                    <a:pt x="986536" y="1786763"/>
                  </a:lnTo>
                  <a:lnTo>
                    <a:pt x="995172" y="1788414"/>
                  </a:lnTo>
                  <a:lnTo>
                    <a:pt x="1002919" y="1789430"/>
                  </a:lnTo>
                  <a:lnTo>
                    <a:pt x="1011301" y="1789811"/>
                  </a:lnTo>
                  <a:lnTo>
                    <a:pt x="1014476" y="1789811"/>
                  </a:lnTo>
                  <a:lnTo>
                    <a:pt x="1020826" y="1789303"/>
                  </a:lnTo>
                  <a:lnTo>
                    <a:pt x="1029970" y="1788033"/>
                  </a:lnTo>
                  <a:lnTo>
                    <a:pt x="1037463" y="1786128"/>
                  </a:lnTo>
                  <a:lnTo>
                    <a:pt x="1046480" y="1783080"/>
                  </a:lnTo>
                  <a:lnTo>
                    <a:pt x="1053592" y="1779778"/>
                  </a:lnTo>
                  <a:lnTo>
                    <a:pt x="1062228" y="1774952"/>
                  </a:lnTo>
                  <a:lnTo>
                    <a:pt x="1067435" y="1771396"/>
                  </a:lnTo>
                  <a:lnTo>
                    <a:pt x="1071626" y="1768221"/>
                  </a:lnTo>
                  <a:cubicBezTo>
                    <a:pt x="1263269" y="1611630"/>
                    <a:pt x="1528572" y="1580515"/>
                    <a:pt x="1750695" y="1687703"/>
                  </a:cubicBezTo>
                  <a:lnTo>
                    <a:pt x="970407" y="3153918"/>
                  </a:lnTo>
                  <a:cubicBezTo>
                    <a:pt x="945642" y="3200400"/>
                    <a:pt x="963422" y="3258312"/>
                    <a:pt x="1009904" y="3283077"/>
                  </a:cubicBezTo>
                  <a:cubicBezTo>
                    <a:pt x="1023620" y="3290443"/>
                    <a:pt x="1039241" y="3294253"/>
                    <a:pt x="1054735" y="3294253"/>
                  </a:cubicBezTo>
                  <a:cubicBezTo>
                    <a:pt x="1090168" y="3294253"/>
                    <a:pt x="1122426" y="3274822"/>
                    <a:pt x="1139063" y="3243580"/>
                  </a:cubicBezTo>
                  <a:lnTo>
                    <a:pt x="1908937" y="1797177"/>
                  </a:lnTo>
                  <a:cubicBezTo>
                    <a:pt x="2042668" y="1922907"/>
                    <a:pt x="2116709" y="2101977"/>
                    <a:pt x="2109216" y="2286381"/>
                  </a:cubicBezTo>
                  <a:lnTo>
                    <a:pt x="2109216" y="2290318"/>
                  </a:lnTo>
                  <a:lnTo>
                    <a:pt x="2109470" y="2296541"/>
                  </a:lnTo>
                  <a:lnTo>
                    <a:pt x="2110104" y="2302002"/>
                  </a:lnTo>
                  <a:lnTo>
                    <a:pt x="2111247" y="2308225"/>
                  </a:lnTo>
                  <a:lnTo>
                    <a:pt x="2112517" y="2314321"/>
                  </a:lnTo>
                  <a:lnTo>
                    <a:pt x="2114169" y="2319782"/>
                  </a:lnTo>
                  <a:lnTo>
                    <a:pt x="2116582" y="2326132"/>
                  </a:lnTo>
                  <a:lnTo>
                    <a:pt x="2118995" y="2331974"/>
                  </a:lnTo>
                  <a:lnTo>
                    <a:pt x="2121661" y="2337054"/>
                  </a:lnTo>
                  <a:lnTo>
                    <a:pt x="2124964" y="2342388"/>
                  </a:lnTo>
                  <a:lnTo>
                    <a:pt x="2128011" y="2346960"/>
                  </a:lnTo>
                  <a:lnTo>
                    <a:pt x="2131567" y="2351786"/>
                  </a:lnTo>
                  <a:lnTo>
                    <a:pt x="2134870" y="2354961"/>
                  </a:lnTo>
                  <a:lnTo>
                    <a:pt x="2138045" y="2358136"/>
                  </a:lnTo>
                  <a:lnTo>
                    <a:pt x="2143505" y="2363216"/>
                  </a:lnTo>
                  <a:lnTo>
                    <a:pt x="2147315" y="2366264"/>
                  </a:lnTo>
                  <a:lnTo>
                    <a:pt x="2151506" y="2369185"/>
                  </a:lnTo>
                  <a:lnTo>
                    <a:pt x="2158237" y="2373249"/>
                  </a:lnTo>
                  <a:lnTo>
                    <a:pt x="2164206" y="2376424"/>
                  </a:lnTo>
                  <a:lnTo>
                    <a:pt x="2168016" y="2378075"/>
                  </a:lnTo>
                  <a:lnTo>
                    <a:pt x="2170556" y="2378964"/>
                  </a:lnTo>
                  <a:lnTo>
                    <a:pt x="2176144" y="2380997"/>
                  </a:lnTo>
                  <a:lnTo>
                    <a:pt x="2181859" y="2382648"/>
                  </a:lnTo>
                  <a:lnTo>
                    <a:pt x="2187194" y="2383791"/>
                  </a:lnTo>
                  <a:lnTo>
                    <a:pt x="2193290" y="2384680"/>
                  </a:lnTo>
                  <a:lnTo>
                    <a:pt x="2200275" y="2385442"/>
                  </a:lnTo>
                  <a:lnTo>
                    <a:pt x="2207005" y="2385569"/>
                  </a:lnTo>
                  <a:lnTo>
                    <a:pt x="2214371" y="2384933"/>
                  </a:lnTo>
                  <a:lnTo>
                    <a:pt x="2220340" y="2384298"/>
                  </a:lnTo>
                  <a:lnTo>
                    <a:pt x="2225801" y="2383156"/>
                  </a:lnTo>
                  <a:lnTo>
                    <a:pt x="2231389" y="2381758"/>
                  </a:lnTo>
                  <a:lnTo>
                    <a:pt x="2237104" y="2379981"/>
                  </a:lnTo>
                  <a:lnTo>
                    <a:pt x="2242565" y="2377822"/>
                  </a:lnTo>
                  <a:lnTo>
                    <a:pt x="2248407" y="2375154"/>
                  </a:lnTo>
                  <a:lnTo>
                    <a:pt x="2252598" y="2372869"/>
                  </a:lnTo>
                  <a:lnTo>
                    <a:pt x="2257805" y="2369567"/>
                  </a:lnTo>
                  <a:lnTo>
                    <a:pt x="2264663" y="2364741"/>
                  </a:lnTo>
                  <a:cubicBezTo>
                    <a:pt x="2458338" y="2209547"/>
                    <a:pt x="2726689" y="2181607"/>
                    <a:pt x="2948431" y="2293748"/>
                  </a:cubicBezTo>
                  <a:cubicBezTo>
                    <a:pt x="3143503" y="2392427"/>
                    <a:pt x="3272662" y="2581022"/>
                    <a:pt x="3294252" y="2798573"/>
                  </a:cubicBezTo>
                  <a:lnTo>
                    <a:pt x="3294252" y="2800478"/>
                  </a:lnTo>
                  <a:lnTo>
                    <a:pt x="3294633" y="2809113"/>
                  </a:lnTo>
                  <a:lnTo>
                    <a:pt x="3295776" y="2816733"/>
                  </a:lnTo>
                  <a:lnTo>
                    <a:pt x="3297808" y="2825751"/>
                  </a:lnTo>
                  <a:lnTo>
                    <a:pt x="3300348" y="2833244"/>
                  </a:lnTo>
                  <a:lnTo>
                    <a:pt x="3304413" y="2842769"/>
                  </a:lnTo>
                  <a:lnTo>
                    <a:pt x="3308858" y="2850135"/>
                  </a:lnTo>
                  <a:lnTo>
                    <a:pt x="3313811" y="2857374"/>
                  </a:lnTo>
                  <a:lnTo>
                    <a:pt x="3318764" y="2863089"/>
                  </a:lnTo>
                  <a:lnTo>
                    <a:pt x="3325241" y="2869693"/>
                  </a:lnTo>
                  <a:lnTo>
                    <a:pt x="3330829" y="2874392"/>
                  </a:lnTo>
                  <a:cubicBezTo>
                    <a:pt x="3336925" y="2878964"/>
                    <a:pt x="3341497" y="2881885"/>
                    <a:pt x="3346196" y="2884298"/>
                  </a:cubicBezTo>
                  <a:cubicBezTo>
                    <a:pt x="3359531" y="2891156"/>
                    <a:pt x="3374517" y="2894712"/>
                    <a:pt x="3389503" y="2894712"/>
                  </a:cubicBezTo>
                  <a:cubicBezTo>
                    <a:pt x="3424809" y="2894712"/>
                    <a:pt x="3457194" y="2875535"/>
                    <a:pt x="3474085" y="2844420"/>
                  </a:cubicBezTo>
                  <a:lnTo>
                    <a:pt x="3478149" y="2836165"/>
                  </a:lnTo>
                  <a:lnTo>
                    <a:pt x="3481578" y="2826386"/>
                  </a:lnTo>
                  <a:cubicBezTo>
                    <a:pt x="3625596" y="2362836"/>
                    <a:pt x="3612007" y="1865504"/>
                    <a:pt x="3443478" y="1425957"/>
                  </a:cubicBezTo>
                </a:path>
              </a:pathLst>
            </a:custGeom>
            <a:solidFill>
              <a:srgbClr val="CF102D"/>
            </a:solidFill>
          </p:spPr>
          <p:txBody>
            <a:bodyPr/>
            <a:lstStyle/>
            <a:p>
              <a:endParaRPr lang="en-GB"/>
            </a:p>
          </p:txBody>
        </p:sp>
        <p:sp>
          <p:nvSpPr>
            <p:cNvPr id="31" name="Freeform 31"/>
            <p:cNvSpPr/>
            <p:nvPr/>
          </p:nvSpPr>
          <p:spPr>
            <a:xfrm>
              <a:off x="52197" y="1659636"/>
              <a:ext cx="5344668" cy="4004056"/>
            </a:xfrm>
            <a:custGeom>
              <a:avLst/>
              <a:gdLst/>
              <a:ahLst/>
              <a:cxnLst/>
              <a:rect l="l" t="t" r="r" b="b"/>
              <a:pathLst>
                <a:path w="5344668" h="4004056">
                  <a:moveTo>
                    <a:pt x="2594102" y="1937639"/>
                  </a:moveTo>
                  <a:cubicBezTo>
                    <a:pt x="2601214" y="1870329"/>
                    <a:pt x="2658237" y="1817751"/>
                    <a:pt x="2727325" y="1817751"/>
                  </a:cubicBezTo>
                  <a:lnTo>
                    <a:pt x="2756916" y="1817751"/>
                  </a:lnTo>
                  <a:cubicBezTo>
                    <a:pt x="2826004" y="1817751"/>
                    <a:pt x="2883154" y="1870329"/>
                    <a:pt x="2890139" y="1937639"/>
                  </a:cubicBezTo>
                  <a:close/>
                  <a:moveTo>
                    <a:pt x="2594991" y="1654937"/>
                  </a:moveTo>
                  <a:cubicBezTo>
                    <a:pt x="2482723" y="1704848"/>
                    <a:pt x="2407920" y="1813941"/>
                    <a:pt x="2402586" y="1937639"/>
                  </a:cubicBezTo>
                  <a:lnTo>
                    <a:pt x="2231009" y="1937639"/>
                  </a:lnTo>
                  <a:cubicBezTo>
                    <a:pt x="2248281" y="1920367"/>
                    <a:pt x="2258949" y="1896491"/>
                    <a:pt x="2258949" y="1870329"/>
                  </a:cubicBezTo>
                  <a:lnTo>
                    <a:pt x="2258949" y="1352169"/>
                  </a:lnTo>
                  <a:cubicBezTo>
                    <a:pt x="2258949" y="1299464"/>
                    <a:pt x="2216150" y="1256665"/>
                    <a:pt x="2163445" y="1256665"/>
                  </a:cubicBezTo>
                  <a:cubicBezTo>
                    <a:pt x="2110740" y="1256665"/>
                    <a:pt x="2067941" y="1299464"/>
                    <a:pt x="2067941" y="1352169"/>
                  </a:cubicBezTo>
                  <a:lnTo>
                    <a:pt x="2067941" y="1870329"/>
                  </a:lnTo>
                  <a:cubicBezTo>
                    <a:pt x="2067941" y="1896618"/>
                    <a:pt x="2078609" y="1920367"/>
                    <a:pt x="2095881" y="1937639"/>
                  </a:cubicBezTo>
                  <a:lnTo>
                    <a:pt x="1851152" y="1937639"/>
                  </a:lnTo>
                  <a:cubicBezTo>
                    <a:pt x="1868424" y="1920367"/>
                    <a:pt x="1879092" y="1896491"/>
                    <a:pt x="1879092" y="1870329"/>
                  </a:cubicBezTo>
                  <a:lnTo>
                    <a:pt x="1879092" y="1322451"/>
                  </a:lnTo>
                  <a:cubicBezTo>
                    <a:pt x="1879092" y="1269746"/>
                    <a:pt x="1836293" y="1226947"/>
                    <a:pt x="1783588" y="1226947"/>
                  </a:cubicBezTo>
                  <a:cubicBezTo>
                    <a:pt x="1730883" y="1226947"/>
                    <a:pt x="1688084" y="1269746"/>
                    <a:pt x="1688084" y="1322451"/>
                  </a:cubicBezTo>
                  <a:lnTo>
                    <a:pt x="1688084" y="1870329"/>
                  </a:lnTo>
                  <a:cubicBezTo>
                    <a:pt x="1688084" y="1898269"/>
                    <a:pt x="1700149" y="1923288"/>
                    <a:pt x="1719326" y="1940814"/>
                  </a:cubicBezTo>
                  <a:cubicBezTo>
                    <a:pt x="1549400" y="1963293"/>
                    <a:pt x="1417828" y="2108962"/>
                    <a:pt x="1417828" y="2284984"/>
                  </a:cubicBezTo>
                  <a:lnTo>
                    <a:pt x="1417828" y="3566668"/>
                  </a:lnTo>
                  <a:lnTo>
                    <a:pt x="1128395" y="3566668"/>
                  </a:lnTo>
                  <a:cubicBezTo>
                    <a:pt x="1042416" y="3566668"/>
                    <a:pt x="972439" y="3496310"/>
                    <a:pt x="972439" y="3409950"/>
                  </a:cubicBezTo>
                  <a:lnTo>
                    <a:pt x="972439" y="1211326"/>
                  </a:lnTo>
                  <a:cubicBezTo>
                    <a:pt x="972439" y="1125347"/>
                    <a:pt x="1042416" y="1055370"/>
                    <a:pt x="1128395" y="1055370"/>
                  </a:cubicBezTo>
                  <a:lnTo>
                    <a:pt x="2438400" y="1055370"/>
                  </a:lnTo>
                  <a:cubicBezTo>
                    <a:pt x="2524760" y="1055370"/>
                    <a:pt x="2595118" y="1125347"/>
                    <a:pt x="2595118" y="1211326"/>
                  </a:cubicBezTo>
                  <a:close/>
                  <a:moveTo>
                    <a:pt x="1608709" y="2284857"/>
                  </a:moveTo>
                  <a:cubicBezTo>
                    <a:pt x="1608709" y="2198751"/>
                    <a:pt x="1678813" y="2128647"/>
                    <a:pt x="1764919" y="2128647"/>
                  </a:cubicBezTo>
                  <a:lnTo>
                    <a:pt x="1870837" y="2128647"/>
                  </a:lnTo>
                  <a:lnTo>
                    <a:pt x="1897380" y="3812921"/>
                  </a:lnTo>
                  <a:lnTo>
                    <a:pt x="1765046" y="3812921"/>
                  </a:lnTo>
                  <a:cubicBezTo>
                    <a:pt x="1678940" y="3812921"/>
                    <a:pt x="1608836" y="3742817"/>
                    <a:pt x="1608836" y="3656711"/>
                  </a:cubicBezTo>
                  <a:close/>
                  <a:moveTo>
                    <a:pt x="3440303" y="2128647"/>
                  </a:moveTo>
                  <a:lnTo>
                    <a:pt x="3440303" y="3812921"/>
                  </a:lnTo>
                  <a:lnTo>
                    <a:pt x="2088515" y="3812921"/>
                  </a:lnTo>
                  <a:lnTo>
                    <a:pt x="2061845" y="2128647"/>
                  </a:lnTo>
                  <a:close/>
                  <a:moveTo>
                    <a:pt x="1442085" y="191008"/>
                  </a:moveTo>
                  <a:lnTo>
                    <a:pt x="2110232" y="191008"/>
                  </a:lnTo>
                  <a:cubicBezTo>
                    <a:pt x="2152904" y="191008"/>
                    <a:pt x="2187702" y="225806"/>
                    <a:pt x="2187702" y="268478"/>
                  </a:cubicBezTo>
                  <a:lnTo>
                    <a:pt x="2187702" y="312928"/>
                  </a:lnTo>
                  <a:cubicBezTo>
                    <a:pt x="2187702" y="355727"/>
                    <a:pt x="2152904" y="390398"/>
                    <a:pt x="2110232" y="390398"/>
                  </a:cubicBezTo>
                  <a:lnTo>
                    <a:pt x="1979676" y="390398"/>
                  </a:lnTo>
                  <a:cubicBezTo>
                    <a:pt x="1926971" y="390398"/>
                    <a:pt x="1884172" y="433197"/>
                    <a:pt x="1884172" y="485902"/>
                  </a:cubicBezTo>
                  <a:lnTo>
                    <a:pt x="1884172" y="864235"/>
                  </a:lnTo>
                  <a:lnTo>
                    <a:pt x="1668018" y="864235"/>
                  </a:lnTo>
                  <a:lnTo>
                    <a:pt x="1668018" y="441579"/>
                  </a:lnTo>
                  <a:cubicBezTo>
                    <a:pt x="1668018" y="388874"/>
                    <a:pt x="1625219" y="346075"/>
                    <a:pt x="1572514" y="346075"/>
                  </a:cubicBezTo>
                  <a:lnTo>
                    <a:pt x="1442085" y="346075"/>
                  </a:lnTo>
                  <a:cubicBezTo>
                    <a:pt x="1399286" y="346075"/>
                    <a:pt x="1364615" y="311277"/>
                    <a:pt x="1364615" y="268605"/>
                  </a:cubicBezTo>
                  <a:cubicBezTo>
                    <a:pt x="1364615" y="225933"/>
                    <a:pt x="1399413" y="191135"/>
                    <a:pt x="1442085" y="191135"/>
                  </a:cubicBezTo>
                  <a:moveTo>
                    <a:pt x="3853434" y="2284857"/>
                  </a:moveTo>
                  <a:lnTo>
                    <a:pt x="3853434" y="3656711"/>
                  </a:lnTo>
                  <a:cubicBezTo>
                    <a:pt x="3853434" y="3742817"/>
                    <a:pt x="3783330" y="3812921"/>
                    <a:pt x="3697224" y="3812921"/>
                  </a:cubicBezTo>
                  <a:lnTo>
                    <a:pt x="3631438" y="3812921"/>
                  </a:lnTo>
                  <a:lnTo>
                    <a:pt x="3631438" y="2128647"/>
                  </a:lnTo>
                  <a:lnTo>
                    <a:pt x="3697224" y="2128647"/>
                  </a:lnTo>
                  <a:cubicBezTo>
                    <a:pt x="3783330" y="2128647"/>
                    <a:pt x="3853434" y="2198751"/>
                    <a:pt x="3853434" y="2284857"/>
                  </a:cubicBezTo>
                  <a:moveTo>
                    <a:pt x="4044442" y="2405253"/>
                  </a:moveTo>
                  <a:lnTo>
                    <a:pt x="4044442" y="2284857"/>
                  </a:lnTo>
                  <a:cubicBezTo>
                    <a:pt x="4044442" y="2093468"/>
                    <a:pt x="3888740" y="1937639"/>
                    <a:pt x="3697224" y="1937639"/>
                  </a:cubicBezTo>
                  <a:lnTo>
                    <a:pt x="3081782" y="1937639"/>
                  </a:lnTo>
                  <a:cubicBezTo>
                    <a:pt x="3074797" y="1774571"/>
                    <a:pt x="2947162" y="1642364"/>
                    <a:pt x="2786126" y="1628013"/>
                  </a:cubicBezTo>
                  <a:lnTo>
                    <a:pt x="2786126" y="1211326"/>
                  </a:lnTo>
                  <a:cubicBezTo>
                    <a:pt x="2786126" y="1019937"/>
                    <a:pt x="2630170" y="864362"/>
                    <a:pt x="2438400" y="864362"/>
                  </a:cubicBezTo>
                  <a:lnTo>
                    <a:pt x="2075180" y="864362"/>
                  </a:lnTo>
                  <a:lnTo>
                    <a:pt x="2075180" y="581406"/>
                  </a:lnTo>
                  <a:lnTo>
                    <a:pt x="2110232" y="581406"/>
                  </a:lnTo>
                  <a:cubicBezTo>
                    <a:pt x="2258314" y="581406"/>
                    <a:pt x="2378710" y="461010"/>
                    <a:pt x="2378710" y="312928"/>
                  </a:cubicBezTo>
                  <a:lnTo>
                    <a:pt x="2378710" y="268478"/>
                  </a:lnTo>
                  <a:cubicBezTo>
                    <a:pt x="2378710" y="120396"/>
                    <a:pt x="2258314" y="0"/>
                    <a:pt x="2110232" y="0"/>
                  </a:cubicBezTo>
                  <a:lnTo>
                    <a:pt x="1442085" y="0"/>
                  </a:lnTo>
                  <a:cubicBezTo>
                    <a:pt x="1294003" y="0"/>
                    <a:pt x="1173607" y="120396"/>
                    <a:pt x="1173607" y="268478"/>
                  </a:cubicBezTo>
                  <a:cubicBezTo>
                    <a:pt x="1173607" y="416560"/>
                    <a:pt x="1294003" y="536956"/>
                    <a:pt x="1442085" y="536956"/>
                  </a:cubicBezTo>
                  <a:lnTo>
                    <a:pt x="1477137" y="536956"/>
                  </a:lnTo>
                  <a:lnTo>
                    <a:pt x="1477137" y="864235"/>
                  </a:lnTo>
                  <a:lnTo>
                    <a:pt x="1128395" y="864235"/>
                  </a:lnTo>
                  <a:cubicBezTo>
                    <a:pt x="937006" y="864235"/>
                    <a:pt x="781304" y="1019937"/>
                    <a:pt x="781304" y="1211199"/>
                  </a:cubicBezTo>
                  <a:lnTo>
                    <a:pt x="781304" y="2636647"/>
                  </a:lnTo>
                  <a:cubicBezTo>
                    <a:pt x="359537" y="2645410"/>
                    <a:pt x="48006" y="2998851"/>
                    <a:pt x="34544" y="3014472"/>
                  </a:cubicBezTo>
                  <a:cubicBezTo>
                    <a:pt x="0" y="3054223"/>
                    <a:pt x="4318" y="3114675"/>
                    <a:pt x="44069" y="3149219"/>
                  </a:cubicBezTo>
                  <a:cubicBezTo>
                    <a:pt x="61468" y="3164332"/>
                    <a:pt x="83693" y="3172587"/>
                    <a:pt x="106680" y="3172587"/>
                  </a:cubicBezTo>
                  <a:cubicBezTo>
                    <a:pt x="134366" y="3172587"/>
                    <a:pt x="160655" y="3160649"/>
                    <a:pt x="178816" y="3139821"/>
                  </a:cubicBezTo>
                  <a:cubicBezTo>
                    <a:pt x="181610" y="3136646"/>
                    <a:pt x="447294" y="2837815"/>
                    <a:pt x="781304" y="2827909"/>
                  </a:cubicBezTo>
                  <a:lnTo>
                    <a:pt x="781304" y="3410077"/>
                  </a:lnTo>
                  <a:cubicBezTo>
                    <a:pt x="781304" y="3601847"/>
                    <a:pt x="937006" y="3757803"/>
                    <a:pt x="1128395" y="3757803"/>
                  </a:cubicBezTo>
                  <a:lnTo>
                    <a:pt x="1432814" y="3757803"/>
                  </a:lnTo>
                  <a:cubicBezTo>
                    <a:pt x="1476629" y="3902456"/>
                    <a:pt x="1610995" y="4004056"/>
                    <a:pt x="1765046" y="4004056"/>
                  </a:cubicBezTo>
                  <a:lnTo>
                    <a:pt x="3697224" y="4004056"/>
                  </a:lnTo>
                  <a:cubicBezTo>
                    <a:pt x="3888613" y="4004056"/>
                    <a:pt x="4044442" y="3848354"/>
                    <a:pt x="4044442" y="3656838"/>
                  </a:cubicBezTo>
                  <a:lnTo>
                    <a:pt x="4044442" y="2596896"/>
                  </a:lnTo>
                  <a:cubicBezTo>
                    <a:pt x="4147058" y="2593340"/>
                    <a:pt x="4338701" y="2594483"/>
                    <a:pt x="4541012" y="2634107"/>
                  </a:cubicBezTo>
                  <a:cubicBezTo>
                    <a:pt x="4825492" y="2689860"/>
                    <a:pt x="5034407" y="2800604"/>
                    <a:pt x="5161915" y="2963291"/>
                  </a:cubicBezTo>
                  <a:cubicBezTo>
                    <a:pt x="5180203" y="2986532"/>
                    <a:pt x="5207508" y="2999867"/>
                    <a:pt x="5237099" y="2999867"/>
                  </a:cubicBezTo>
                  <a:cubicBezTo>
                    <a:pt x="5258308" y="2999867"/>
                    <a:pt x="5279263" y="2992628"/>
                    <a:pt x="5296027" y="2979547"/>
                  </a:cubicBezTo>
                  <a:cubicBezTo>
                    <a:pt x="5337429" y="2947035"/>
                    <a:pt x="5344668" y="2886964"/>
                    <a:pt x="5312283" y="2845435"/>
                  </a:cubicBezTo>
                  <a:cubicBezTo>
                    <a:pt x="4976749" y="2417445"/>
                    <a:pt x="4306825" y="2395855"/>
                    <a:pt x="4044569" y="2405253"/>
                  </a:cubicBezTo>
                </a:path>
              </a:pathLst>
            </a:custGeom>
            <a:solidFill>
              <a:srgbClr val="CF102D"/>
            </a:solidFill>
          </p:spPr>
          <p:txBody>
            <a:bodyPr/>
            <a:lstStyle/>
            <a:p>
              <a:endParaRPr lang="en-GB"/>
            </a:p>
          </p:txBody>
        </p:sp>
        <p:sp>
          <p:nvSpPr>
            <p:cNvPr id="32" name="Freeform 32"/>
            <p:cNvSpPr/>
            <p:nvPr/>
          </p:nvSpPr>
          <p:spPr>
            <a:xfrm>
              <a:off x="1351534" y="2886583"/>
              <a:ext cx="191008" cy="901700"/>
            </a:xfrm>
            <a:custGeom>
              <a:avLst/>
              <a:gdLst/>
              <a:ahLst/>
              <a:cxnLst/>
              <a:rect l="l" t="t" r="r" b="b"/>
              <a:pathLst>
                <a:path w="191008" h="901700">
                  <a:moveTo>
                    <a:pt x="95504" y="0"/>
                  </a:moveTo>
                  <a:cubicBezTo>
                    <a:pt x="42799" y="0"/>
                    <a:pt x="0" y="42799"/>
                    <a:pt x="0" y="95504"/>
                  </a:cubicBezTo>
                  <a:lnTo>
                    <a:pt x="0" y="806196"/>
                  </a:lnTo>
                  <a:cubicBezTo>
                    <a:pt x="0" y="858901"/>
                    <a:pt x="42799" y="901700"/>
                    <a:pt x="95504" y="901700"/>
                  </a:cubicBezTo>
                  <a:cubicBezTo>
                    <a:pt x="148209" y="901700"/>
                    <a:pt x="191008" y="858901"/>
                    <a:pt x="191008" y="806196"/>
                  </a:cubicBezTo>
                  <a:lnTo>
                    <a:pt x="191008" y="95504"/>
                  </a:lnTo>
                  <a:cubicBezTo>
                    <a:pt x="191008" y="42799"/>
                    <a:pt x="148082" y="0"/>
                    <a:pt x="95504" y="0"/>
                  </a:cubicBezTo>
                </a:path>
              </a:pathLst>
            </a:custGeom>
            <a:solidFill>
              <a:srgbClr val="CF102D"/>
            </a:solidFill>
          </p:spPr>
          <p:txBody>
            <a:bodyPr/>
            <a:lstStyle/>
            <a:p>
              <a:endParaRPr lang="en-GB"/>
            </a:p>
          </p:txBody>
        </p:sp>
      </p:grpSp>
      <p:grpSp>
        <p:nvGrpSpPr>
          <p:cNvPr id="33" name="Group 33"/>
          <p:cNvGrpSpPr/>
          <p:nvPr/>
        </p:nvGrpSpPr>
        <p:grpSpPr>
          <a:xfrm>
            <a:off x="6849987" y="5405074"/>
            <a:ext cx="574091" cy="540264"/>
            <a:chOff x="0" y="0"/>
            <a:chExt cx="765455" cy="720352"/>
          </a:xfrm>
        </p:grpSpPr>
        <p:grpSp>
          <p:nvGrpSpPr>
            <p:cNvPr id="34" name="Group 34"/>
            <p:cNvGrpSpPr>
              <a:grpSpLocks noChangeAspect="1"/>
            </p:cNvGrpSpPr>
            <p:nvPr/>
          </p:nvGrpSpPr>
          <p:grpSpPr>
            <a:xfrm>
              <a:off x="150981" y="29330"/>
              <a:ext cx="175583" cy="151519"/>
              <a:chOff x="0" y="0"/>
              <a:chExt cx="1322146" cy="1140943"/>
            </a:xfrm>
          </p:grpSpPr>
          <p:sp>
            <p:nvSpPr>
              <p:cNvPr id="35" name="Freeform 35"/>
              <p:cNvSpPr/>
              <p:nvPr/>
            </p:nvSpPr>
            <p:spPr>
              <a:xfrm>
                <a:off x="60198" y="613664"/>
                <a:ext cx="661670" cy="463677"/>
              </a:xfrm>
              <a:custGeom>
                <a:avLst/>
                <a:gdLst/>
                <a:ahLst/>
                <a:cxnLst/>
                <a:rect l="l" t="t" r="r" b="b"/>
                <a:pathLst>
                  <a:path w="661670" h="463677">
                    <a:moveTo>
                      <a:pt x="50927" y="181483"/>
                    </a:moveTo>
                    <a:lnTo>
                      <a:pt x="514731" y="450723"/>
                    </a:lnTo>
                    <a:cubicBezTo>
                      <a:pt x="529336" y="459232"/>
                      <a:pt x="545846" y="463677"/>
                      <a:pt x="562737" y="463677"/>
                    </a:cubicBezTo>
                    <a:cubicBezTo>
                      <a:pt x="596646" y="463677"/>
                      <a:pt x="628269" y="445516"/>
                      <a:pt x="645414" y="416179"/>
                    </a:cubicBezTo>
                    <a:cubicBezTo>
                      <a:pt x="658241" y="394081"/>
                      <a:pt x="661670" y="368427"/>
                      <a:pt x="655193" y="343789"/>
                    </a:cubicBezTo>
                    <a:cubicBezTo>
                      <a:pt x="648716" y="319151"/>
                      <a:pt x="632841" y="298450"/>
                      <a:pt x="610870" y="285750"/>
                    </a:cubicBezTo>
                    <a:lnTo>
                      <a:pt x="146812" y="16383"/>
                    </a:lnTo>
                    <a:cubicBezTo>
                      <a:pt x="124841" y="3556"/>
                      <a:pt x="99060" y="0"/>
                      <a:pt x="74422" y="6604"/>
                    </a:cubicBezTo>
                    <a:cubicBezTo>
                      <a:pt x="49784" y="13208"/>
                      <a:pt x="29083" y="28956"/>
                      <a:pt x="16256" y="50927"/>
                    </a:cubicBezTo>
                    <a:cubicBezTo>
                      <a:pt x="3429" y="72898"/>
                      <a:pt x="0" y="98679"/>
                      <a:pt x="6477" y="123317"/>
                    </a:cubicBezTo>
                    <a:cubicBezTo>
                      <a:pt x="12954" y="147955"/>
                      <a:pt x="28829" y="168656"/>
                      <a:pt x="50800" y="181483"/>
                    </a:cubicBezTo>
                  </a:path>
                </a:pathLst>
              </a:custGeom>
              <a:solidFill>
                <a:srgbClr val="CF102D"/>
              </a:solidFill>
            </p:spPr>
            <p:txBody>
              <a:bodyPr/>
              <a:lstStyle/>
              <a:p>
                <a:endParaRPr lang="en-GB"/>
              </a:p>
            </p:txBody>
          </p:sp>
          <p:sp>
            <p:nvSpPr>
              <p:cNvPr id="36" name="Freeform 36"/>
              <p:cNvSpPr/>
              <p:nvPr/>
            </p:nvSpPr>
            <p:spPr>
              <a:xfrm>
                <a:off x="756285" y="50800"/>
                <a:ext cx="514985" cy="607695"/>
              </a:xfrm>
              <a:custGeom>
                <a:avLst/>
                <a:gdLst/>
                <a:ahLst/>
                <a:cxnLst/>
                <a:rect l="l" t="t" r="r" b="b"/>
                <a:pathLst>
                  <a:path w="514985" h="607695">
                    <a:moveTo>
                      <a:pt x="330073" y="568960"/>
                    </a:moveTo>
                    <a:cubicBezTo>
                      <a:pt x="347980" y="593217"/>
                      <a:pt x="376682" y="607695"/>
                      <a:pt x="406908" y="607695"/>
                    </a:cubicBezTo>
                    <a:cubicBezTo>
                      <a:pt x="427482" y="607695"/>
                      <a:pt x="447167" y="601218"/>
                      <a:pt x="463677" y="589026"/>
                    </a:cubicBezTo>
                    <a:cubicBezTo>
                      <a:pt x="505968" y="557657"/>
                      <a:pt x="514985" y="497713"/>
                      <a:pt x="483616" y="455422"/>
                    </a:cubicBezTo>
                    <a:lnTo>
                      <a:pt x="184785" y="51435"/>
                    </a:lnTo>
                    <a:cubicBezTo>
                      <a:pt x="153543" y="9017"/>
                      <a:pt x="93599" y="0"/>
                      <a:pt x="51181" y="31369"/>
                    </a:cubicBezTo>
                    <a:cubicBezTo>
                      <a:pt x="8890" y="62738"/>
                      <a:pt x="0" y="122555"/>
                      <a:pt x="31242" y="164973"/>
                    </a:cubicBezTo>
                    <a:close/>
                  </a:path>
                </a:pathLst>
              </a:custGeom>
              <a:solidFill>
                <a:srgbClr val="CF102D"/>
              </a:solidFill>
            </p:spPr>
            <p:txBody>
              <a:bodyPr/>
              <a:lstStyle/>
              <a:p>
                <a:endParaRPr lang="en-GB"/>
              </a:p>
            </p:txBody>
          </p:sp>
        </p:grpSp>
        <p:grpSp>
          <p:nvGrpSpPr>
            <p:cNvPr id="37" name="Group 37"/>
            <p:cNvGrpSpPr>
              <a:grpSpLocks noChangeAspect="1"/>
            </p:cNvGrpSpPr>
            <p:nvPr/>
          </p:nvGrpSpPr>
          <p:grpSpPr>
            <a:xfrm>
              <a:off x="382856" y="0"/>
              <a:ext cx="25368" cy="100879"/>
              <a:chOff x="0" y="0"/>
              <a:chExt cx="191021" cy="759625"/>
            </a:xfrm>
          </p:grpSpPr>
          <p:sp>
            <p:nvSpPr>
              <p:cNvPr id="38" name="Freeform 38"/>
              <p:cNvSpPr/>
              <p:nvPr/>
            </p:nvSpPr>
            <p:spPr>
              <a:xfrm>
                <a:off x="0" y="0"/>
                <a:ext cx="191008" cy="759587"/>
              </a:xfrm>
              <a:custGeom>
                <a:avLst/>
                <a:gdLst/>
                <a:ahLst/>
                <a:cxnLst/>
                <a:rect l="l" t="t" r="r" b="b"/>
                <a:pathLst>
                  <a:path w="191008" h="759587">
                    <a:moveTo>
                      <a:pt x="95504" y="759587"/>
                    </a:moveTo>
                    <a:cubicBezTo>
                      <a:pt x="148209" y="759587"/>
                      <a:pt x="191008" y="716788"/>
                      <a:pt x="191008" y="664083"/>
                    </a:cubicBezTo>
                    <a:lnTo>
                      <a:pt x="191008" y="95504"/>
                    </a:lnTo>
                    <a:cubicBezTo>
                      <a:pt x="191008" y="42799"/>
                      <a:pt x="148209" y="0"/>
                      <a:pt x="95504" y="0"/>
                    </a:cubicBezTo>
                    <a:cubicBezTo>
                      <a:pt x="42799" y="0"/>
                      <a:pt x="0" y="42799"/>
                      <a:pt x="0" y="95504"/>
                    </a:cubicBezTo>
                    <a:lnTo>
                      <a:pt x="0" y="664083"/>
                    </a:lnTo>
                    <a:cubicBezTo>
                      <a:pt x="0" y="716788"/>
                      <a:pt x="42926" y="759587"/>
                      <a:pt x="95504" y="759587"/>
                    </a:cubicBezTo>
                  </a:path>
                </a:pathLst>
              </a:custGeom>
              <a:solidFill>
                <a:srgbClr val="CF102D"/>
              </a:solidFill>
            </p:spPr>
            <p:txBody>
              <a:bodyPr/>
              <a:lstStyle/>
              <a:p>
                <a:endParaRPr lang="en-GB"/>
              </a:p>
            </p:txBody>
          </p:sp>
        </p:grpSp>
        <p:grpSp>
          <p:nvGrpSpPr>
            <p:cNvPr id="39" name="Group 39"/>
            <p:cNvGrpSpPr>
              <a:grpSpLocks noChangeAspect="1"/>
            </p:cNvGrpSpPr>
            <p:nvPr/>
          </p:nvGrpSpPr>
          <p:grpSpPr>
            <a:xfrm>
              <a:off x="0" y="195536"/>
              <a:ext cx="765455" cy="524816"/>
              <a:chOff x="0" y="0"/>
              <a:chExt cx="5763946" cy="3951910"/>
            </a:xfrm>
          </p:grpSpPr>
          <p:sp>
            <p:nvSpPr>
              <p:cNvPr id="40" name="Freeform 40"/>
              <p:cNvSpPr/>
              <p:nvPr/>
            </p:nvSpPr>
            <p:spPr>
              <a:xfrm>
                <a:off x="2168271" y="232918"/>
                <a:ext cx="1601851" cy="1609344"/>
              </a:xfrm>
              <a:custGeom>
                <a:avLst/>
                <a:gdLst/>
                <a:ahLst/>
                <a:cxnLst/>
                <a:rect l="l" t="t" r="r" b="b"/>
                <a:pathLst>
                  <a:path w="1601851" h="1609344">
                    <a:moveTo>
                      <a:pt x="575183" y="426085"/>
                    </a:moveTo>
                    <a:cubicBezTo>
                      <a:pt x="575183" y="296545"/>
                      <a:pt x="680593" y="191008"/>
                      <a:pt x="810260" y="191008"/>
                    </a:cubicBezTo>
                    <a:cubicBezTo>
                      <a:pt x="939927" y="191008"/>
                      <a:pt x="1045337" y="296418"/>
                      <a:pt x="1045337" y="426085"/>
                    </a:cubicBezTo>
                    <a:cubicBezTo>
                      <a:pt x="1045337" y="555752"/>
                      <a:pt x="939927" y="661162"/>
                      <a:pt x="810260" y="661162"/>
                    </a:cubicBezTo>
                    <a:cubicBezTo>
                      <a:pt x="680593" y="661162"/>
                      <a:pt x="575183" y="555752"/>
                      <a:pt x="575183" y="426085"/>
                    </a:cubicBezTo>
                    <a:moveTo>
                      <a:pt x="254" y="1402715"/>
                    </a:moveTo>
                    <a:lnTo>
                      <a:pt x="254" y="1513840"/>
                    </a:lnTo>
                    <a:cubicBezTo>
                      <a:pt x="254" y="1566545"/>
                      <a:pt x="43053" y="1609344"/>
                      <a:pt x="95758" y="1609344"/>
                    </a:cubicBezTo>
                    <a:cubicBezTo>
                      <a:pt x="148463" y="1609344"/>
                      <a:pt x="191262" y="1566545"/>
                      <a:pt x="191262" y="1513840"/>
                    </a:cubicBezTo>
                    <a:lnTo>
                      <a:pt x="191262" y="1402715"/>
                    </a:lnTo>
                    <a:cubicBezTo>
                      <a:pt x="191262" y="1132205"/>
                      <a:pt x="377952" y="887730"/>
                      <a:pt x="637286" y="815340"/>
                    </a:cubicBezTo>
                    <a:cubicBezTo>
                      <a:pt x="691896" y="839724"/>
                      <a:pt x="749935" y="852043"/>
                      <a:pt x="810260" y="852043"/>
                    </a:cubicBezTo>
                    <a:cubicBezTo>
                      <a:pt x="867791" y="852043"/>
                      <a:pt x="923417" y="840740"/>
                      <a:pt x="975995" y="818388"/>
                    </a:cubicBezTo>
                    <a:cubicBezTo>
                      <a:pt x="1072515" y="847217"/>
                      <a:pt x="1160780" y="899922"/>
                      <a:pt x="1232281" y="971296"/>
                    </a:cubicBezTo>
                    <a:cubicBezTo>
                      <a:pt x="1347470" y="1086485"/>
                      <a:pt x="1410843" y="1239647"/>
                      <a:pt x="1410843" y="1402588"/>
                    </a:cubicBezTo>
                    <a:lnTo>
                      <a:pt x="1410843" y="1513713"/>
                    </a:lnTo>
                    <a:cubicBezTo>
                      <a:pt x="1410843" y="1566418"/>
                      <a:pt x="1453642" y="1609217"/>
                      <a:pt x="1506347" y="1609217"/>
                    </a:cubicBezTo>
                    <a:cubicBezTo>
                      <a:pt x="1559052" y="1609217"/>
                      <a:pt x="1601851" y="1566418"/>
                      <a:pt x="1601851" y="1513713"/>
                    </a:cubicBezTo>
                    <a:lnTo>
                      <a:pt x="1601851" y="1402588"/>
                    </a:lnTo>
                    <a:cubicBezTo>
                      <a:pt x="1601851" y="1188593"/>
                      <a:pt x="1518539" y="987425"/>
                      <a:pt x="1367282" y="836295"/>
                    </a:cubicBezTo>
                    <a:cubicBezTo>
                      <a:pt x="1303528" y="772541"/>
                      <a:pt x="1230884" y="720852"/>
                      <a:pt x="1150493" y="681990"/>
                    </a:cubicBezTo>
                    <a:cubicBezTo>
                      <a:pt x="1206119" y="608584"/>
                      <a:pt x="1236091" y="519684"/>
                      <a:pt x="1236091" y="425958"/>
                    </a:cubicBezTo>
                    <a:cubicBezTo>
                      <a:pt x="1236091" y="191008"/>
                      <a:pt x="1044956" y="0"/>
                      <a:pt x="810132" y="0"/>
                    </a:cubicBezTo>
                    <a:cubicBezTo>
                      <a:pt x="575309" y="0"/>
                      <a:pt x="384047" y="191135"/>
                      <a:pt x="384047" y="425958"/>
                    </a:cubicBezTo>
                    <a:cubicBezTo>
                      <a:pt x="384047" y="516763"/>
                      <a:pt x="412496" y="603504"/>
                      <a:pt x="465073" y="675767"/>
                    </a:cubicBezTo>
                    <a:cubicBezTo>
                      <a:pt x="184531" y="806069"/>
                      <a:pt x="0" y="1090676"/>
                      <a:pt x="0" y="1402588"/>
                    </a:cubicBezTo>
                  </a:path>
                </a:pathLst>
              </a:custGeom>
              <a:solidFill>
                <a:srgbClr val="CF102D"/>
              </a:solidFill>
            </p:spPr>
            <p:txBody>
              <a:bodyPr/>
              <a:lstStyle/>
              <a:p>
                <a:endParaRPr lang="en-GB"/>
              </a:p>
            </p:txBody>
          </p:sp>
          <p:sp>
            <p:nvSpPr>
              <p:cNvPr id="41" name="Freeform 41"/>
              <p:cNvSpPr/>
              <p:nvPr/>
            </p:nvSpPr>
            <p:spPr>
              <a:xfrm>
                <a:off x="3534410" y="65278"/>
                <a:ext cx="1376680" cy="2017776"/>
              </a:xfrm>
              <a:custGeom>
                <a:avLst/>
                <a:gdLst/>
                <a:ahLst/>
                <a:cxnLst/>
                <a:rect l="l" t="t" r="r" b="b"/>
                <a:pathLst>
                  <a:path w="1376680" h="2017776">
                    <a:moveTo>
                      <a:pt x="820039" y="425831"/>
                    </a:moveTo>
                    <a:cubicBezTo>
                      <a:pt x="820039" y="555371"/>
                      <a:pt x="714629" y="660908"/>
                      <a:pt x="585089" y="660908"/>
                    </a:cubicBezTo>
                    <a:cubicBezTo>
                      <a:pt x="455549" y="660908"/>
                      <a:pt x="350012" y="555498"/>
                      <a:pt x="350012" y="425831"/>
                    </a:cubicBezTo>
                    <a:cubicBezTo>
                      <a:pt x="350012" y="296164"/>
                      <a:pt x="455422" y="190754"/>
                      <a:pt x="585089" y="190754"/>
                    </a:cubicBezTo>
                    <a:cubicBezTo>
                      <a:pt x="714756" y="190754"/>
                      <a:pt x="820039" y="296164"/>
                      <a:pt x="820039" y="425831"/>
                    </a:cubicBezTo>
                    <a:moveTo>
                      <a:pt x="1281176" y="2017522"/>
                    </a:moveTo>
                    <a:cubicBezTo>
                      <a:pt x="1333881" y="2017522"/>
                      <a:pt x="1376680" y="1974723"/>
                      <a:pt x="1376680" y="1922018"/>
                    </a:cubicBezTo>
                    <a:lnTo>
                      <a:pt x="1376680" y="1402461"/>
                    </a:lnTo>
                    <a:cubicBezTo>
                      <a:pt x="1376680" y="1188466"/>
                      <a:pt x="1293368" y="987425"/>
                      <a:pt x="1142238" y="836168"/>
                    </a:cubicBezTo>
                    <a:cubicBezTo>
                      <a:pt x="1078484" y="772414"/>
                      <a:pt x="1005713" y="720725"/>
                      <a:pt x="925449" y="681863"/>
                    </a:cubicBezTo>
                    <a:cubicBezTo>
                      <a:pt x="981075" y="608457"/>
                      <a:pt x="1011047" y="519557"/>
                      <a:pt x="1011047" y="425958"/>
                    </a:cubicBezTo>
                    <a:cubicBezTo>
                      <a:pt x="1011047" y="191008"/>
                      <a:pt x="819912" y="0"/>
                      <a:pt x="585089" y="0"/>
                    </a:cubicBezTo>
                    <a:cubicBezTo>
                      <a:pt x="350265" y="0"/>
                      <a:pt x="159004" y="191135"/>
                      <a:pt x="159004" y="425958"/>
                    </a:cubicBezTo>
                    <a:cubicBezTo>
                      <a:pt x="159004" y="516636"/>
                      <a:pt x="187452" y="603250"/>
                      <a:pt x="240030" y="675640"/>
                    </a:cubicBezTo>
                    <a:cubicBezTo>
                      <a:pt x="168529" y="708787"/>
                      <a:pt x="102489" y="752221"/>
                      <a:pt x="42926" y="805180"/>
                    </a:cubicBezTo>
                    <a:cubicBezTo>
                      <a:pt x="3556" y="840232"/>
                      <a:pt x="0" y="900684"/>
                      <a:pt x="35052" y="940054"/>
                    </a:cubicBezTo>
                    <a:cubicBezTo>
                      <a:pt x="53086" y="960374"/>
                      <a:pt x="79121" y="972058"/>
                      <a:pt x="106426" y="972058"/>
                    </a:cubicBezTo>
                    <a:cubicBezTo>
                      <a:pt x="129794" y="972058"/>
                      <a:pt x="152400" y="963422"/>
                      <a:pt x="169926" y="947928"/>
                    </a:cubicBezTo>
                    <a:cubicBezTo>
                      <a:pt x="239649" y="885952"/>
                      <a:pt x="322961" y="840232"/>
                      <a:pt x="412115" y="815340"/>
                    </a:cubicBezTo>
                    <a:cubicBezTo>
                      <a:pt x="466725" y="839724"/>
                      <a:pt x="524891" y="852170"/>
                      <a:pt x="585089" y="852170"/>
                    </a:cubicBezTo>
                    <a:cubicBezTo>
                      <a:pt x="642620" y="852170"/>
                      <a:pt x="698246" y="840867"/>
                      <a:pt x="750824" y="818515"/>
                    </a:cubicBezTo>
                    <a:cubicBezTo>
                      <a:pt x="847344" y="847344"/>
                      <a:pt x="935736" y="900049"/>
                      <a:pt x="1007110" y="971423"/>
                    </a:cubicBezTo>
                    <a:cubicBezTo>
                      <a:pt x="1122299" y="1086612"/>
                      <a:pt x="1185672" y="1239774"/>
                      <a:pt x="1185672" y="1402715"/>
                    </a:cubicBezTo>
                    <a:lnTo>
                      <a:pt x="1185672" y="1922272"/>
                    </a:lnTo>
                    <a:cubicBezTo>
                      <a:pt x="1185672" y="1974977"/>
                      <a:pt x="1228471" y="2017776"/>
                      <a:pt x="1281176" y="2017776"/>
                    </a:cubicBezTo>
                  </a:path>
                </a:pathLst>
              </a:custGeom>
              <a:solidFill>
                <a:srgbClr val="CF102D"/>
              </a:solidFill>
            </p:spPr>
            <p:txBody>
              <a:bodyPr/>
              <a:lstStyle/>
              <a:p>
                <a:endParaRPr lang="en-GB"/>
              </a:p>
            </p:txBody>
          </p:sp>
          <p:sp>
            <p:nvSpPr>
              <p:cNvPr id="42" name="Freeform 42"/>
              <p:cNvSpPr/>
              <p:nvPr/>
            </p:nvSpPr>
            <p:spPr>
              <a:xfrm>
                <a:off x="1033907" y="63500"/>
                <a:ext cx="1363345" cy="2017776"/>
              </a:xfrm>
              <a:custGeom>
                <a:avLst/>
                <a:gdLst/>
                <a:ahLst/>
                <a:cxnLst/>
                <a:rect l="l" t="t" r="r" b="b"/>
                <a:pathLst>
                  <a:path w="1363345" h="2017776">
                    <a:moveTo>
                      <a:pt x="575183" y="426085"/>
                    </a:moveTo>
                    <a:cubicBezTo>
                      <a:pt x="575183" y="296545"/>
                      <a:pt x="680593" y="191008"/>
                      <a:pt x="810260" y="191008"/>
                    </a:cubicBezTo>
                    <a:cubicBezTo>
                      <a:pt x="939927" y="191008"/>
                      <a:pt x="1045337" y="296418"/>
                      <a:pt x="1045337" y="426085"/>
                    </a:cubicBezTo>
                    <a:cubicBezTo>
                      <a:pt x="1045337" y="555752"/>
                      <a:pt x="939927" y="661162"/>
                      <a:pt x="810260" y="661162"/>
                    </a:cubicBezTo>
                    <a:cubicBezTo>
                      <a:pt x="680593" y="661162"/>
                      <a:pt x="575183" y="555752"/>
                      <a:pt x="575183" y="426085"/>
                    </a:cubicBezTo>
                    <a:moveTo>
                      <a:pt x="95631" y="2017776"/>
                    </a:moveTo>
                    <a:cubicBezTo>
                      <a:pt x="148336" y="2017776"/>
                      <a:pt x="191135" y="1974977"/>
                      <a:pt x="191135" y="1922272"/>
                    </a:cubicBezTo>
                    <a:lnTo>
                      <a:pt x="191135" y="1402715"/>
                    </a:lnTo>
                    <a:cubicBezTo>
                      <a:pt x="191135" y="1132205"/>
                      <a:pt x="377825" y="887730"/>
                      <a:pt x="637159" y="815340"/>
                    </a:cubicBezTo>
                    <a:cubicBezTo>
                      <a:pt x="691769" y="839724"/>
                      <a:pt x="749808" y="852043"/>
                      <a:pt x="810133" y="852043"/>
                    </a:cubicBezTo>
                    <a:cubicBezTo>
                      <a:pt x="867410" y="852043"/>
                      <a:pt x="922782" y="840867"/>
                      <a:pt x="975106" y="818769"/>
                    </a:cubicBezTo>
                    <a:cubicBezTo>
                      <a:pt x="1059053" y="843788"/>
                      <a:pt x="1137793" y="886841"/>
                      <a:pt x="1203579" y="943864"/>
                    </a:cubicBezTo>
                    <a:cubicBezTo>
                      <a:pt x="1220978" y="958977"/>
                      <a:pt x="1243203" y="967232"/>
                      <a:pt x="1266190" y="967232"/>
                    </a:cubicBezTo>
                    <a:cubicBezTo>
                      <a:pt x="1294003" y="967232"/>
                      <a:pt x="1320292" y="955167"/>
                      <a:pt x="1338326" y="934339"/>
                    </a:cubicBezTo>
                    <a:cubicBezTo>
                      <a:pt x="1355090" y="915035"/>
                      <a:pt x="1363345" y="890397"/>
                      <a:pt x="1361440" y="864997"/>
                    </a:cubicBezTo>
                    <a:cubicBezTo>
                      <a:pt x="1359535" y="839597"/>
                      <a:pt x="1347978" y="816356"/>
                      <a:pt x="1328801" y="799592"/>
                    </a:cubicBezTo>
                    <a:cubicBezTo>
                      <a:pt x="1274826" y="752856"/>
                      <a:pt x="1215009" y="713486"/>
                      <a:pt x="1150366" y="682371"/>
                    </a:cubicBezTo>
                    <a:cubicBezTo>
                      <a:pt x="1206119" y="608838"/>
                      <a:pt x="1236345" y="519811"/>
                      <a:pt x="1236345" y="426085"/>
                    </a:cubicBezTo>
                    <a:cubicBezTo>
                      <a:pt x="1236218" y="191135"/>
                      <a:pt x="1045083" y="0"/>
                      <a:pt x="810133" y="0"/>
                    </a:cubicBezTo>
                    <a:cubicBezTo>
                      <a:pt x="575183" y="0"/>
                      <a:pt x="384048" y="191135"/>
                      <a:pt x="384048" y="426085"/>
                    </a:cubicBezTo>
                    <a:cubicBezTo>
                      <a:pt x="384048" y="516890"/>
                      <a:pt x="412496" y="603631"/>
                      <a:pt x="465074" y="675894"/>
                    </a:cubicBezTo>
                    <a:cubicBezTo>
                      <a:pt x="184531" y="806196"/>
                      <a:pt x="0" y="1090803"/>
                      <a:pt x="0" y="1402715"/>
                    </a:cubicBezTo>
                    <a:lnTo>
                      <a:pt x="0" y="1922272"/>
                    </a:lnTo>
                    <a:cubicBezTo>
                      <a:pt x="0" y="1974977"/>
                      <a:pt x="42799" y="2017776"/>
                      <a:pt x="95504" y="2017776"/>
                    </a:cubicBezTo>
                  </a:path>
                </a:pathLst>
              </a:custGeom>
              <a:solidFill>
                <a:srgbClr val="CF102D"/>
              </a:solidFill>
            </p:spPr>
            <p:txBody>
              <a:bodyPr/>
              <a:lstStyle/>
              <a:p>
                <a:endParaRPr lang="en-GB"/>
              </a:p>
            </p:txBody>
          </p:sp>
          <p:sp>
            <p:nvSpPr>
              <p:cNvPr id="43" name="Freeform 43"/>
              <p:cNvSpPr/>
              <p:nvPr/>
            </p:nvSpPr>
            <p:spPr>
              <a:xfrm>
                <a:off x="50800" y="1838198"/>
                <a:ext cx="5660390" cy="2050288"/>
              </a:xfrm>
              <a:custGeom>
                <a:avLst/>
                <a:gdLst/>
                <a:ahLst/>
                <a:cxnLst/>
                <a:rect l="l" t="t" r="r" b="b"/>
                <a:pathLst>
                  <a:path w="5660390" h="2050288">
                    <a:moveTo>
                      <a:pt x="5585079" y="442849"/>
                    </a:moveTo>
                    <a:lnTo>
                      <a:pt x="5585079" y="442849"/>
                    </a:lnTo>
                    <a:cubicBezTo>
                      <a:pt x="5480558" y="297307"/>
                      <a:pt x="5285613" y="256413"/>
                      <a:pt x="5131562" y="347472"/>
                    </a:cubicBezTo>
                    <a:lnTo>
                      <a:pt x="4125722" y="941832"/>
                    </a:lnTo>
                    <a:cubicBezTo>
                      <a:pt x="4066794" y="976630"/>
                      <a:pt x="3999865" y="992124"/>
                      <a:pt x="3932047" y="986663"/>
                    </a:cubicBezTo>
                    <a:lnTo>
                      <a:pt x="2715260" y="889889"/>
                    </a:lnTo>
                    <a:cubicBezTo>
                      <a:pt x="2677414" y="886841"/>
                      <a:pt x="2647696" y="854710"/>
                      <a:pt x="2647696" y="816737"/>
                    </a:cubicBezTo>
                    <a:cubicBezTo>
                      <a:pt x="2647696" y="795782"/>
                      <a:pt x="2655824" y="777113"/>
                      <a:pt x="2671318" y="762762"/>
                    </a:cubicBezTo>
                    <a:cubicBezTo>
                      <a:pt x="2686812" y="748411"/>
                      <a:pt x="2706116" y="742061"/>
                      <a:pt x="2726944" y="743585"/>
                    </a:cubicBezTo>
                    <a:lnTo>
                      <a:pt x="3584702" y="813435"/>
                    </a:lnTo>
                    <a:cubicBezTo>
                      <a:pt x="3689985" y="821817"/>
                      <a:pt x="3794760" y="785749"/>
                      <a:pt x="3872230" y="714375"/>
                    </a:cubicBezTo>
                    <a:cubicBezTo>
                      <a:pt x="3949699" y="643001"/>
                      <a:pt x="3994276" y="541401"/>
                      <a:pt x="3994276" y="435737"/>
                    </a:cubicBezTo>
                    <a:cubicBezTo>
                      <a:pt x="3994276" y="232537"/>
                      <a:pt x="3835272" y="66167"/>
                      <a:pt x="3632199" y="57150"/>
                    </a:cubicBezTo>
                    <a:lnTo>
                      <a:pt x="2452369" y="4572"/>
                    </a:lnTo>
                    <a:cubicBezTo>
                      <a:pt x="2359659" y="0"/>
                      <a:pt x="2267203" y="22098"/>
                      <a:pt x="2185161" y="68453"/>
                    </a:cubicBezTo>
                    <a:lnTo>
                      <a:pt x="1240916" y="602234"/>
                    </a:lnTo>
                    <a:cubicBezTo>
                      <a:pt x="1201038" y="624713"/>
                      <a:pt x="1153921" y="627888"/>
                      <a:pt x="1111503" y="610997"/>
                    </a:cubicBezTo>
                    <a:lnTo>
                      <a:pt x="143637" y="225679"/>
                    </a:lnTo>
                    <a:cubicBezTo>
                      <a:pt x="94742" y="206248"/>
                      <a:pt x="39116" y="230124"/>
                      <a:pt x="19558" y="279146"/>
                    </a:cubicBezTo>
                    <a:cubicBezTo>
                      <a:pt x="0" y="328168"/>
                      <a:pt x="24003" y="383667"/>
                      <a:pt x="72898" y="403225"/>
                    </a:cubicBezTo>
                    <a:lnTo>
                      <a:pt x="1040892" y="788670"/>
                    </a:lnTo>
                    <a:cubicBezTo>
                      <a:pt x="1137412" y="827151"/>
                      <a:pt x="1244600" y="819912"/>
                      <a:pt x="1335024" y="768731"/>
                    </a:cubicBezTo>
                    <a:lnTo>
                      <a:pt x="2279269" y="234950"/>
                    </a:lnTo>
                    <a:cubicBezTo>
                      <a:pt x="2329307" y="206629"/>
                      <a:pt x="2386203" y="192913"/>
                      <a:pt x="2443734" y="195580"/>
                    </a:cubicBezTo>
                    <a:lnTo>
                      <a:pt x="3623818" y="248158"/>
                    </a:lnTo>
                    <a:cubicBezTo>
                      <a:pt x="3724529" y="252603"/>
                      <a:pt x="3803396" y="335153"/>
                      <a:pt x="3803396" y="435991"/>
                    </a:cubicBezTo>
                    <a:cubicBezTo>
                      <a:pt x="3803396" y="489077"/>
                      <a:pt x="3781933" y="538099"/>
                      <a:pt x="3742817" y="574167"/>
                    </a:cubicBezTo>
                    <a:cubicBezTo>
                      <a:pt x="3703701" y="610235"/>
                      <a:pt x="3653282" y="627507"/>
                      <a:pt x="3600196" y="623316"/>
                    </a:cubicBezTo>
                    <a:lnTo>
                      <a:pt x="2742438" y="553339"/>
                    </a:lnTo>
                    <a:cubicBezTo>
                      <a:pt x="2668905" y="547497"/>
                      <a:pt x="2595880" y="572770"/>
                      <a:pt x="2541905" y="622427"/>
                    </a:cubicBezTo>
                    <a:cubicBezTo>
                      <a:pt x="2487803" y="672338"/>
                      <a:pt x="2456688" y="743204"/>
                      <a:pt x="2456688" y="816864"/>
                    </a:cubicBezTo>
                    <a:cubicBezTo>
                      <a:pt x="2456688" y="953770"/>
                      <a:pt x="2563622" y="1069594"/>
                      <a:pt x="2700147" y="1080389"/>
                    </a:cubicBezTo>
                    <a:lnTo>
                      <a:pt x="3916807" y="1177163"/>
                    </a:lnTo>
                    <a:cubicBezTo>
                      <a:pt x="4023995" y="1185926"/>
                      <a:pt x="4129913" y="1161415"/>
                      <a:pt x="4222877" y="1106424"/>
                    </a:cubicBezTo>
                    <a:lnTo>
                      <a:pt x="5228717" y="512064"/>
                    </a:lnTo>
                    <a:cubicBezTo>
                      <a:pt x="5297170" y="471678"/>
                      <a:pt x="5383657" y="489839"/>
                      <a:pt x="5429885" y="554355"/>
                    </a:cubicBezTo>
                    <a:cubicBezTo>
                      <a:pt x="5453888" y="587756"/>
                      <a:pt x="5463286" y="628523"/>
                      <a:pt x="5456174" y="669163"/>
                    </a:cubicBezTo>
                    <a:cubicBezTo>
                      <a:pt x="5449062" y="709803"/>
                      <a:pt x="5426583" y="744982"/>
                      <a:pt x="5392674" y="768477"/>
                    </a:cubicBezTo>
                    <a:lnTo>
                      <a:pt x="4339590" y="1496314"/>
                    </a:lnTo>
                    <a:cubicBezTo>
                      <a:pt x="4288536" y="1531620"/>
                      <a:pt x="4229227" y="1555242"/>
                      <a:pt x="4167886" y="1564513"/>
                    </a:cubicBezTo>
                    <a:lnTo>
                      <a:pt x="2290699" y="1851152"/>
                    </a:lnTo>
                    <a:cubicBezTo>
                      <a:pt x="2196465" y="1865503"/>
                      <a:pt x="2101850" y="1860423"/>
                      <a:pt x="2009394" y="1836039"/>
                    </a:cubicBezTo>
                    <a:lnTo>
                      <a:pt x="132715" y="1339342"/>
                    </a:lnTo>
                    <a:cubicBezTo>
                      <a:pt x="108077" y="1332738"/>
                      <a:pt x="82296" y="1336294"/>
                      <a:pt x="60325" y="1349121"/>
                    </a:cubicBezTo>
                    <a:cubicBezTo>
                      <a:pt x="38354" y="1361948"/>
                      <a:pt x="22479" y="1382649"/>
                      <a:pt x="16002" y="1407287"/>
                    </a:cubicBezTo>
                    <a:cubicBezTo>
                      <a:pt x="9525" y="1431925"/>
                      <a:pt x="12954" y="1457706"/>
                      <a:pt x="25781" y="1479677"/>
                    </a:cubicBezTo>
                    <a:cubicBezTo>
                      <a:pt x="38608" y="1501648"/>
                      <a:pt x="59309" y="1517523"/>
                      <a:pt x="83947" y="1524000"/>
                    </a:cubicBezTo>
                    <a:lnTo>
                      <a:pt x="1960626" y="2020824"/>
                    </a:lnTo>
                    <a:cubicBezTo>
                      <a:pt x="2034413" y="2040382"/>
                      <a:pt x="2110105" y="2050288"/>
                      <a:pt x="2185924" y="2050288"/>
                    </a:cubicBezTo>
                    <a:cubicBezTo>
                      <a:pt x="2230374" y="2050288"/>
                      <a:pt x="2275459" y="2046859"/>
                      <a:pt x="2319655" y="2040128"/>
                    </a:cubicBezTo>
                    <a:lnTo>
                      <a:pt x="4196969" y="1753362"/>
                    </a:lnTo>
                    <a:cubicBezTo>
                      <a:pt x="4286631" y="1739646"/>
                      <a:pt x="4373626" y="1705229"/>
                      <a:pt x="4448429" y="1653540"/>
                    </a:cubicBezTo>
                    <a:lnTo>
                      <a:pt x="5501513" y="925703"/>
                    </a:lnTo>
                    <a:cubicBezTo>
                      <a:pt x="5577840" y="872871"/>
                      <a:pt x="5628640" y="793496"/>
                      <a:pt x="5644515" y="701930"/>
                    </a:cubicBezTo>
                    <a:cubicBezTo>
                      <a:pt x="5660390" y="610363"/>
                      <a:pt x="5639308" y="518541"/>
                      <a:pt x="5585079" y="443103"/>
                    </a:cubicBezTo>
                  </a:path>
                </a:pathLst>
              </a:custGeom>
              <a:solidFill>
                <a:srgbClr val="CF102D"/>
              </a:solidFill>
            </p:spPr>
            <p:txBody>
              <a:bodyPr/>
              <a:lstStyle/>
              <a:p>
                <a:endParaRPr lang="en-GB"/>
              </a:p>
            </p:txBody>
          </p:sp>
        </p:grpSp>
        <p:grpSp>
          <p:nvGrpSpPr>
            <p:cNvPr id="44" name="Group 44"/>
            <p:cNvGrpSpPr>
              <a:grpSpLocks noChangeAspect="1"/>
            </p:cNvGrpSpPr>
            <p:nvPr/>
          </p:nvGrpSpPr>
          <p:grpSpPr>
            <a:xfrm>
              <a:off x="462377" y="13417"/>
              <a:ext cx="167862" cy="167430"/>
              <a:chOff x="0" y="0"/>
              <a:chExt cx="1264018" cy="1260767"/>
            </a:xfrm>
          </p:grpSpPr>
          <p:sp>
            <p:nvSpPr>
              <p:cNvPr id="45" name="Freeform 45"/>
              <p:cNvSpPr/>
              <p:nvPr/>
            </p:nvSpPr>
            <p:spPr>
              <a:xfrm>
                <a:off x="60579" y="60579"/>
                <a:ext cx="440817" cy="717804"/>
              </a:xfrm>
              <a:custGeom>
                <a:avLst/>
                <a:gdLst/>
                <a:ahLst/>
                <a:cxnLst/>
                <a:rect l="l" t="t" r="r" b="b"/>
                <a:pathLst>
                  <a:path w="440817" h="717804">
                    <a:moveTo>
                      <a:pt x="58166" y="708787"/>
                    </a:moveTo>
                    <a:cubicBezTo>
                      <a:pt x="70866" y="714756"/>
                      <a:pt x="84455" y="717804"/>
                      <a:pt x="98425" y="717804"/>
                    </a:cubicBezTo>
                    <a:cubicBezTo>
                      <a:pt x="135509" y="717804"/>
                      <a:pt x="169418" y="696087"/>
                      <a:pt x="185039" y="662559"/>
                    </a:cubicBezTo>
                    <a:lnTo>
                      <a:pt x="428879" y="138811"/>
                    </a:lnTo>
                    <a:cubicBezTo>
                      <a:pt x="439674" y="115697"/>
                      <a:pt x="440817" y="89789"/>
                      <a:pt x="431927" y="65786"/>
                    </a:cubicBezTo>
                    <a:cubicBezTo>
                      <a:pt x="423037" y="41783"/>
                      <a:pt x="405638" y="22733"/>
                      <a:pt x="382651" y="11938"/>
                    </a:cubicBezTo>
                    <a:cubicBezTo>
                      <a:pt x="359664" y="1143"/>
                      <a:pt x="333629" y="0"/>
                      <a:pt x="309626" y="8763"/>
                    </a:cubicBezTo>
                    <a:cubicBezTo>
                      <a:pt x="285623" y="17526"/>
                      <a:pt x="266446" y="35052"/>
                      <a:pt x="255778" y="58166"/>
                    </a:cubicBezTo>
                    <a:lnTo>
                      <a:pt x="11938" y="581914"/>
                    </a:lnTo>
                    <a:cubicBezTo>
                      <a:pt x="1143" y="605028"/>
                      <a:pt x="0" y="630936"/>
                      <a:pt x="8763" y="654939"/>
                    </a:cubicBezTo>
                    <a:cubicBezTo>
                      <a:pt x="17526" y="678942"/>
                      <a:pt x="35052" y="697992"/>
                      <a:pt x="58166" y="708787"/>
                    </a:cubicBezTo>
                  </a:path>
                </a:pathLst>
              </a:custGeom>
              <a:solidFill>
                <a:srgbClr val="CF102D"/>
              </a:solidFill>
            </p:spPr>
            <p:txBody>
              <a:bodyPr/>
              <a:lstStyle/>
              <a:p>
                <a:endParaRPr lang="en-GB"/>
              </a:p>
            </p:txBody>
          </p:sp>
          <p:sp>
            <p:nvSpPr>
              <p:cNvPr id="46" name="Freeform 46"/>
              <p:cNvSpPr/>
              <p:nvPr/>
            </p:nvSpPr>
            <p:spPr>
              <a:xfrm>
                <a:off x="531368" y="576453"/>
                <a:ext cx="680085" cy="620776"/>
              </a:xfrm>
              <a:custGeom>
                <a:avLst/>
                <a:gdLst/>
                <a:ahLst/>
                <a:cxnLst/>
                <a:rect l="l" t="t" r="r" b="b"/>
                <a:pathLst>
                  <a:path w="680085" h="620776">
                    <a:moveTo>
                      <a:pt x="106426" y="620776"/>
                    </a:moveTo>
                    <a:cubicBezTo>
                      <a:pt x="129921" y="620776"/>
                      <a:pt x="152654" y="612140"/>
                      <a:pt x="170180" y="596392"/>
                    </a:cubicBezTo>
                    <a:lnTo>
                      <a:pt x="637540" y="177419"/>
                    </a:lnTo>
                    <a:cubicBezTo>
                      <a:pt x="676783" y="142240"/>
                      <a:pt x="680085" y="81788"/>
                      <a:pt x="644906" y="42545"/>
                    </a:cubicBezTo>
                    <a:cubicBezTo>
                      <a:pt x="609727" y="3302"/>
                      <a:pt x="549275" y="0"/>
                      <a:pt x="510032" y="35179"/>
                    </a:cubicBezTo>
                    <a:lnTo>
                      <a:pt x="42545" y="454152"/>
                    </a:lnTo>
                    <a:cubicBezTo>
                      <a:pt x="3302" y="489331"/>
                      <a:pt x="0" y="549783"/>
                      <a:pt x="35179" y="589026"/>
                    </a:cubicBezTo>
                    <a:cubicBezTo>
                      <a:pt x="53213" y="609219"/>
                      <a:pt x="79248" y="620776"/>
                      <a:pt x="106299" y="620776"/>
                    </a:cubicBezTo>
                  </a:path>
                </a:pathLst>
              </a:custGeom>
              <a:solidFill>
                <a:srgbClr val="CF102D"/>
              </a:solidFill>
            </p:spPr>
            <p:txBody>
              <a:bodyPr/>
              <a:lstStyle/>
              <a:p>
                <a:endParaRPr lang="en-GB"/>
              </a:p>
            </p:txBody>
          </p:sp>
        </p:grpSp>
      </p:grpSp>
      <p:grpSp>
        <p:nvGrpSpPr>
          <p:cNvPr id="47" name="Group 47"/>
          <p:cNvGrpSpPr>
            <a:grpSpLocks noChangeAspect="1"/>
          </p:cNvGrpSpPr>
          <p:nvPr/>
        </p:nvGrpSpPr>
        <p:grpSpPr>
          <a:xfrm>
            <a:off x="6878525" y="7168795"/>
            <a:ext cx="517014" cy="480569"/>
            <a:chOff x="0" y="0"/>
            <a:chExt cx="5660669" cy="5261635"/>
          </a:xfrm>
        </p:grpSpPr>
        <p:sp>
          <p:nvSpPr>
            <p:cNvPr id="48" name="Freeform 48"/>
            <p:cNvSpPr/>
            <p:nvPr/>
          </p:nvSpPr>
          <p:spPr>
            <a:xfrm>
              <a:off x="1169924" y="4427982"/>
              <a:ext cx="770128" cy="770128"/>
            </a:xfrm>
            <a:custGeom>
              <a:avLst/>
              <a:gdLst/>
              <a:ahLst/>
              <a:cxnLst/>
              <a:rect l="l" t="t" r="r" b="b"/>
              <a:pathLst>
                <a:path w="770128" h="770128">
                  <a:moveTo>
                    <a:pt x="579120" y="385064"/>
                  </a:moveTo>
                  <a:cubicBezTo>
                    <a:pt x="579120" y="492125"/>
                    <a:pt x="492125" y="579120"/>
                    <a:pt x="385064" y="579120"/>
                  </a:cubicBezTo>
                  <a:cubicBezTo>
                    <a:pt x="278003" y="579120"/>
                    <a:pt x="191008" y="491998"/>
                    <a:pt x="191008" y="385064"/>
                  </a:cubicBezTo>
                  <a:cubicBezTo>
                    <a:pt x="191008" y="278130"/>
                    <a:pt x="278130" y="191008"/>
                    <a:pt x="385064" y="191008"/>
                  </a:cubicBezTo>
                  <a:cubicBezTo>
                    <a:pt x="491998" y="191008"/>
                    <a:pt x="579120" y="278003"/>
                    <a:pt x="579120" y="385064"/>
                  </a:cubicBezTo>
                  <a:moveTo>
                    <a:pt x="385064" y="0"/>
                  </a:moveTo>
                  <a:cubicBezTo>
                    <a:pt x="172720" y="0"/>
                    <a:pt x="0" y="172720"/>
                    <a:pt x="0" y="385064"/>
                  </a:cubicBezTo>
                  <a:cubicBezTo>
                    <a:pt x="0" y="597408"/>
                    <a:pt x="172720" y="770128"/>
                    <a:pt x="385064" y="770128"/>
                  </a:cubicBezTo>
                  <a:cubicBezTo>
                    <a:pt x="597408" y="770128"/>
                    <a:pt x="770128" y="597408"/>
                    <a:pt x="770128" y="385064"/>
                  </a:cubicBezTo>
                  <a:cubicBezTo>
                    <a:pt x="770128" y="172720"/>
                    <a:pt x="597408" y="0"/>
                    <a:pt x="385064" y="0"/>
                  </a:cubicBezTo>
                </a:path>
              </a:pathLst>
            </a:custGeom>
            <a:solidFill>
              <a:srgbClr val="CF102D"/>
            </a:solidFill>
          </p:spPr>
          <p:txBody>
            <a:bodyPr/>
            <a:lstStyle/>
            <a:p>
              <a:endParaRPr lang="en-GB"/>
            </a:p>
          </p:txBody>
        </p:sp>
        <p:sp>
          <p:nvSpPr>
            <p:cNvPr id="49" name="Freeform 49"/>
            <p:cNvSpPr/>
            <p:nvPr/>
          </p:nvSpPr>
          <p:spPr>
            <a:xfrm>
              <a:off x="3158744" y="4427982"/>
              <a:ext cx="770128" cy="770128"/>
            </a:xfrm>
            <a:custGeom>
              <a:avLst/>
              <a:gdLst/>
              <a:ahLst/>
              <a:cxnLst/>
              <a:rect l="l" t="t" r="r" b="b"/>
              <a:pathLst>
                <a:path w="770128" h="770128">
                  <a:moveTo>
                    <a:pt x="385064" y="579120"/>
                  </a:moveTo>
                  <a:cubicBezTo>
                    <a:pt x="278003" y="579120"/>
                    <a:pt x="191008" y="491998"/>
                    <a:pt x="191008" y="385064"/>
                  </a:cubicBezTo>
                  <a:cubicBezTo>
                    <a:pt x="191008" y="278130"/>
                    <a:pt x="278130" y="191008"/>
                    <a:pt x="385064" y="191008"/>
                  </a:cubicBezTo>
                  <a:cubicBezTo>
                    <a:pt x="491998" y="191008"/>
                    <a:pt x="579120" y="278130"/>
                    <a:pt x="579120" y="385064"/>
                  </a:cubicBezTo>
                  <a:cubicBezTo>
                    <a:pt x="579120" y="491998"/>
                    <a:pt x="491998" y="579120"/>
                    <a:pt x="385064" y="579120"/>
                  </a:cubicBezTo>
                  <a:moveTo>
                    <a:pt x="385064" y="0"/>
                  </a:moveTo>
                  <a:cubicBezTo>
                    <a:pt x="172720" y="0"/>
                    <a:pt x="0" y="172720"/>
                    <a:pt x="0" y="385064"/>
                  </a:cubicBezTo>
                  <a:cubicBezTo>
                    <a:pt x="0" y="597408"/>
                    <a:pt x="172720" y="770128"/>
                    <a:pt x="385064" y="770128"/>
                  </a:cubicBezTo>
                  <a:cubicBezTo>
                    <a:pt x="597408" y="770128"/>
                    <a:pt x="770128" y="597408"/>
                    <a:pt x="770128" y="385064"/>
                  </a:cubicBezTo>
                  <a:cubicBezTo>
                    <a:pt x="770128" y="172720"/>
                    <a:pt x="597408" y="0"/>
                    <a:pt x="385064" y="0"/>
                  </a:cubicBezTo>
                </a:path>
              </a:pathLst>
            </a:custGeom>
            <a:solidFill>
              <a:srgbClr val="CF102D"/>
            </a:solidFill>
          </p:spPr>
          <p:txBody>
            <a:bodyPr/>
            <a:lstStyle/>
            <a:p>
              <a:endParaRPr lang="en-GB"/>
            </a:p>
          </p:txBody>
        </p:sp>
        <p:sp>
          <p:nvSpPr>
            <p:cNvPr id="50" name="Freeform 50"/>
            <p:cNvSpPr/>
            <p:nvPr/>
          </p:nvSpPr>
          <p:spPr>
            <a:xfrm>
              <a:off x="63500" y="821182"/>
              <a:ext cx="5533644" cy="3600069"/>
            </a:xfrm>
            <a:custGeom>
              <a:avLst/>
              <a:gdLst/>
              <a:ahLst/>
              <a:cxnLst/>
              <a:rect l="l" t="t" r="r" b="b"/>
              <a:pathLst>
                <a:path w="5533644" h="3600069">
                  <a:moveTo>
                    <a:pt x="4292473" y="2953512"/>
                  </a:moveTo>
                  <a:cubicBezTo>
                    <a:pt x="3990213" y="3247263"/>
                    <a:pt x="3592195" y="3409061"/>
                    <a:pt x="3171698" y="3409061"/>
                  </a:cubicBezTo>
                  <a:lnTo>
                    <a:pt x="1800098" y="3409061"/>
                  </a:lnTo>
                  <a:cubicBezTo>
                    <a:pt x="912876" y="3409061"/>
                    <a:pt x="191008" y="2687193"/>
                    <a:pt x="191008" y="1799971"/>
                  </a:cubicBezTo>
                  <a:cubicBezTo>
                    <a:pt x="191008" y="1379474"/>
                    <a:pt x="352806" y="981583"/>
                    <a:pt x="646557" y="679196"/>
                  </a:cubicBezTo>
                  <a:cubicBezTo>
                    <a:pt x="929005" y="388620"/>
                    <a:pt x="1303147" y="217297"/>
                    <a:pt x="1704467" y="193675"/>
                  </a:cubicBezTo>
                  <a:lnTo>
                    <a:pt x="1703578" y="1799844"/>
                  </a:lnTo>
                  <a:cubicBezTo>
                    <a:pt x="1703578" y="1825371"/>
                    <a:pt x="1713484" y="1849374"/>
                    <a:pt x="1731518" y="1867408"/>
                  </a:cubicBezTo>
                  <a:cubicBezTo>
                    <a:pt x="1749552" y="1885442"/>
                    <a:pt x="1773555" y="1895348"/>
                    <a:pt x="1799082" y="1895348"/>
                  </a:cubicBezTo>
                  <a:lnTo>
                    <a:pt x="4777994" y="1895348"/>
                  </a:lnTo>
                  <a:cubicBezTo>
                    <a:pt x="4754499" y="2296668"/>
                    <a:pt x="4583049" y="2670937"/>
                    <a:pt x="4292473" y="2953385"/>
                  </a:cubicBezTo>
                  <a:moveTo>
                    <a:pt x="5438140" y="994918"/>
                  </a:moveTo>
                  <a:lnTo>
                    <a:pt x="5044821" y="994918"/>
                  </a:lnTo>
                  <a:cubicBezTo>
                    <a:pt x="5000371" y="994918"/>
                    <a:pt x="4962144" y="1025144"/>
                    <a:pt x="4951857" y="1068324"/>
                  </a:cubicBezTo>
                  <a:lnTo>
                    <a:pt x="4800727" y="1704467"/>
                  </a:lnTo>
                  <a:lnTo>
                    <a:pt x="1894713" y="1704467"/>
                  </a:lnTo>
                  <a:lnTo>
                    <a:pt x="1895602" y="95504"/>
                  </a:lnTo>
                  <a:cubicBezTo>
                    <a:pt x="1895602" y="69977"/>
                    <a:pt x="1885696" y="45974"/>
                    <a:pt x="1867662" y="27940"/>
                  </a:cubicBezTo>
                  <a:cubicBezTo>
                    <a:pt x="1849628" y="9906"/>
                    <a:pt x="1825625" y="0"/>
                    <a:pt x="1800098" y="0"/>
                  </a:cubicBezTo>
                  <a:cubicBezTo>
                    <a:pt x="807466" y="0"/>
                    <a:pt x="0" y="807466"/>
                    <a:pt x="0" y="1799971"/>
                  </a:cubicBezTo>
                  <a:cubicBezTo>
                    <a:pt x="0" y="2792476"/>
                    <a:pt x="807466" y="3600069"/>
                    <a:pt x="1800098" y="3600069"/>
                  </a:cubicBezTo>
                  <a:lnTo>
                    <a:pt x="3171698" y="3600069"/>
                  </a:lnTo>
                  <a:cubicBezTo>
                    <a:pt x="4158996" y="3600069"/>
                    <a:pt x="4965446" y="2798318"/>
                    <a:pt x="4971669" y="1811528"/>
                  </a:cubicBezTo>
                  <a:lnTo>
                    <a:pt x="5120259" y="1185926"/>
                  </a:lnTo>
                  <a:lnTo>
                    <a:pt x="5438140" y="1185926"/>
                  </a:lnTo>
                  <a:cubicBezTo>
                    <a:pt x="5490845" y="1185926"/>
                    <a:pt x="5533644" y="1143127"/>
                    <a:pt x="5533644" y="1090422"/>
                  </a:cubicBezTo>
                  <a:cubicBezTo>
                    <a:pt x="5533644" y="1037717"/>
                    <a:pt x="5490845" y="994918"/>
                    <a:pt x="5438140" y="994918"/>
                  </a:cubicBezTo>
                </a:path>
              </a:pathLst>
            </a:custGeom>
            <a:solidFill>
              <a:srgbClr val="CF102D"/>
            </a:solidFill>
          </p:spPr>
          <p:txBody>
            <a:bodyPr/>
            <a:lstStyle/>
            <a:p>
              <a:endParaRPr lang="en-GB"/>
            </a:p>
          </p:txBody>
        </p:sp>
        <p:sp>
          <p:nvSpPr>
            <p:cNvPr id="51" name="Freeform 51"/>
            <p:cNvSpPr/>
            <p:nvPr/>
          </p:nvSpPr>
          <p:spPr>
            <a:xfrm>
              <a:off x="2416429" y="63500"/>
              <a:ext cx="2087499" cy="2026285"/>
            </a:xfrm>
            <a:custGeom>
              <a:avLst/>
              <a:gdLst/>
              <a:ahLst/>
              <a:cxnLst/>
              <a:rect l="l" t="t" r="r" b="b"/>
              <a:pathLst>
                <a:path w="2087499" h="2026285">
                  <a:moveTo>
                    <a:pt x="647319" y="191008"/>
                  </a:moveTo>
                  <a:cubicBezTo>
                    <a:pt x="771779" y="191008"/>
                    <a:pt x="888238" y="240411"/>
                    <a:pt x="975106" y="330073"/>
                  </a:cubicBezTo>
                  <a:cubicBezTo>
                    <a:pt x="992632" y="348107"/>
                    <a:pt x="1017524" y="358394"/>
                    <a:pt x="1043686" y="358394"/>
                  </a:cubicBezTo>
                  <a:lnTo>
                    <a:pt x="1043686" y="358394"/>
                  </a:lnTo>
                  <a:cubicBezTo>
                    <a:pt x="1069848" y="358394"/>
                    <a:pt x="1094740" y="347980"/>
                    <a:pt x="1112266" y="329946"/>
                  </a:cubicBezTo>
                  <a:cubicBezTo>
                    <a:pt x="1199134" y="240284"/>
                    <a:pt x="1315466" y="190881"/>
                    <a:pt x="1440053" y="190881"/>
                  </a:cubicBezTo>
                  <a:cubicBezTo>
                    <a:pt x="1691640" y="190881"/>
                    <a:pt x="1896364" y="395605"/>
                    <a:pt x="1896364" y="647192"/>
                  </a:cubicBezTo>
                  <a:cubicBezTo>
                    <a:pt x="1896364" y="753237"/>
                    <a:pt x="1859407" y="856234"/>
                    <a:pt x="1792859" y="936625"/>
                  </a:cubicBezTo>
                  <a:lnTo>
                    <a:pt x="1058799" y="1786255"/>
                  </a:lnTo>
                  <a:lnTo>
                    <a:pt x="337566" y="982345"/>
                  </a:lnTo>
                  <a:cubicBezTo>
                    <a:pt x="336042" y="980567"/>
                    <a:pt x="334391" y="978916"/>
                    <a:pt x="332486" y="977011"/>
                  </a:cubicBezTo>
                  <a:cubicBezTo>
                    <a:pt x="241427" y="890016"/>
                    <a:pt x="191262" y="772795"/>
                    <a:pt x="191262" y="647192"/>
                  </a:cubicBezTo>
                  <a:cubicBezTo>
                    <a:pt x="191262" y="395605"/>
                    <a:pt x="395986" y="190881"/>
                    <a:pt x="647573" y="190881"/>
                  </a:cubicBezTo>
                  <a:moveTo>
                    <a:pt x="989203" y="1994535"/>
                  </a:moveTo>
                  <a:cubicBezTo>
                    <a:pt x="1007237" y="2014728"/>
                    <a:pt x="1033145" y="2026285"/>
                    <a:pt x="1061085" y="2026285"/>
                  </a:cubicBezTo>
                  <a:cubicBezTo>
                    <a:pt x="1088517" y="2026031"/>
                    <a:pt x="1114552" y="2013966"/>
                    <a:pt x="1132459" y="1993265"/>
                  </a:cubicBezTo>
                  <a:lnTo>
                    <a:pt x="1938782" y="1060069"/>
                  </a:lnTo>
                  <a:cubicBezTo>
                    <a:pt x="2034667" y="944245"/>
                    <a:pt x="2087499" y="797687"/>
                    <a:pt x="2087499" y="647319"/>
                  </a:cubicBezTo>
                  <a:cubicBezTo>
                    <a:pt x="2087245" y="290322"/>
                    <a:pt x="1796923" y="0"/>
                    <a:pt x="1439926" y="0"/>
                  </a:cubicBezTo>
                  <a:cubicBezTo>
                    <a:pt x="1295781" y="0"/>
                    <a:pt x="1156462" y="47879"/>
                    <a:pt x="1043559" y="135509"/>
                  </a:cubicBezTo>
                  <a:cubicBezTo>
                    <a:pt x="930783" y="47879"/>
                    <a:pt x="791464" y="0"/>
                    <a:pt x="647319" y="0"/>
                  </a:cubicBezTo>
                  <a:cubicBezTo>
                    <a:pt x="290449" y="0"/>
                    <a:pt x="0" y="290322"/>
                    <a:pt x="0" y="647319"/>
                  </a:cubicBezTo>
                  <a:cubicBezTo>
                    <a:pt x="0" y="824357"/>
                    <a:pt x="70104" y="989584"/>
                    <a:pt x="197485" y="1112647"/>
                  </a:cubicBezTo>
                  <a:close/>
                </a:path>
              </a:pathLst>
            </a:custGeom>
            <a:solidFill>
              <a:srgbClr val="CF102D"/>
            </a:solidFill>
          </p:spPr>
          <p:txBody>
            <a:bodyPr/>
            <a:lstStyle/>
            <a:p>
              <a:endParaRPr lang="en-GB"/>
            </a:p>
          </p:txBody>
        </p:sp>
      </p:grpSp>
      <p:grpSp>
        <p:nvGrpSpPr>
          <p:cNvPr id="52" name="Group 52"/>
          <p:cNvGrpSpPr/>
          <p:nvPr/>
        </p:nvGrpSpPr>
        <p:grpSpPr>
          <a:xfrm>
            <a:off x="6878525" y="7811040"/>
            <a:ext cx="517014" cy="533732"/>
            <a:chOff x="0" y="0"/>
            <a:chExt cx="689353" cy="711643"/>
          </a:xfrm>
        </p:grpSpPr>
        <p:grpSp>
          <p:nvGrpSpPr>
            <p:cNvPr id="53" name="Group 53"/>
            <p:cNvGrpSpPr>
              <a:grpSpLocks noChangeAspect="1"/>
            </p:cNvGrpSpPr>
            <p:nvPr/>
          </p:nvGrpSpPr>
          <p:grpSpPr>
            <a:xfrm>
              <a:off x="128866" y="26405"/>
              <a:ext cx="158124" cy="136463"/>
              <a:chOff x="0" y="0"/>
              <a:chExt cx="1322134" cy="1141019"/>
            </a:xfrm>
          </p:grpSpPr>
          <p:sp>
            <p:nvSpPr>
              <p:cNvPr id="54" name="Freeform 54"/>
              <p:cNvSpPr/>
              <p:nvPr/>
            </p:nvSpPr>
            <p:spPr>
              <a:xfrm>
                <a:off x="60198" y="613918"/>
                <a:ext cx="661543" cy="463550"/>
              </a:xfrm>
              <a:custGeom>
                <a:avLst/>
                <a:gdLst/>
                <a:ahLst/>
                <a:cxnLst/>
                <a:rect l="l" t="t" r="r" b="b"/>
                <a:pathLst>
                  <a:path w="661543" h="463550">
                    <a:moveTo>
                      <a:pt x="50927" y="181356"/>
                    </a:moveTo>
                    <a:lnTo>
                      <a:pt x="514731" y="450596"/>
                    </a:lnTo>
                    <a:cubicBezTo>
                      <a:pt x="529336" y="459105"/>
                      <a:pt x="545846" y="463550"/>
                      <a:pt x="562737" y="463550"/>
                    </a:cubicBezTo>
                    <a:cubicBezTo>
                      <a:pt x="596646" y="463550"/>
                      <a:pt x="628269" y="445389"/>
                      <a:pt x="645287" y="416052"/>
                    </a:cubicBezTo>
                    <a:cubicBezTo>
                      <a:pt x="658114" y="393954"/>
                      <a:pt x="661543" y="368300"/>
                      <a:pt x="654939" y="343662"/>
                    </a:cubicBezTo>
                    <a:cubicBezTo>
                      <a:pt x="648335" y="319024"/>
                      <a:pt x="632587" y="298323"/>
                      <a:pt x="610616" y="285623"/>
                    </a:cubicBezTo>
                    <a:lnTo>
                      <a:pt x="146812" y="16256"/>
                    </a:lnTo>
                    <a:cubicBezTo>
                      <a:pt x="124714" y="3429"/>
                      <a:pt x="99060" y="0"/>
                      <a:pt x="74295" y="6477"/>
                    </a:cubicBezTo>
                    <a:cubicBezTo>
                      <a:pt x="49530" y="12954"/>
                      <a:pt x="29083" y="28702"/>
                      <a:pt x="16256" y="50800"/>
                    </a:cubicBezTo>
                    <a:cubicBezTo>
                      <a:pt x="3429" y="72898"/>
                      <a:pt x="0" y="98552"/>
                      <a:pt x="6477" y="123190"/>
                    </a:cubicBezTo>
                    <a:cubicBezTo>
                      <a:pt x="12954" y="147828"/>
                      <a:pt x="28702" y="168529"/>
                      <a:pt x="50800" y="181356"/>
                    </a:cubicBezTo>
                  </a:path>
                </a:pathLst>
              </a:custGeom>
              <a:solidFill>
                <a:srgbClr val="CF102D"/>
              </a:solidFill>
            </p:spPr>
            <p:txBody>
              <a:bodyPr/>
              <a:lstStyle/>
              <a:p>
                <a:endParaRPr lang="en-GB"/>
              </a:p>
            </p:txBody>
          </p:sp>
          <p:sp>
            <p:nvSpPr>
              <p:cNvPr id="55" name="Freeform 55"/>
              <p:cNvSpPr/>
              <p:nvPr/>
            </p:nvSpPr>
            <p:spPr>
              <a:xfrm>
                <a:off x="756285" y="60706"/>
                <a:ext cx="514858" cy="597916"/>
              </a:xfrm>
              <a:custGeom>
                <a:avLst/>
                <a:gdLst/>
                <a:ahLst/>
                <a:cxnLst/>
                <a:rect l="l" t="t" r="r" b="b"/>
                <a:pathLst>
                  <a:path w="514858" h="597916">
                    <a:moveTo>
                      <a:pt x="330073" y="559181"/>
                    </a:moveTo>
                    <a:cubicBezTo>
                      <a:pt x="347980" y="583438"/>
                      <a:pt x="376682" y="597916"/>
                      <a:pt x="406908" y="597916"/>
                    </a:cubicBezTo>
                    <a:cubicBezTo>
                      <a:pt x="427482" y="597916"/>
                      <a:pt x="447040" y="591439"/>
                      <a:pt x="463677" y="579120"/>
                    </a:cubicBezTo>
                    <a:cubicBezTo>
                      <a:pt x="505968" y="547751"/>
                      <a:pt x="514858" y="487934"/>
                      <a:pt x="483616" y="445516"/>
                    </a:cubicBezTo>
                    <a:lnTo>
                      <a:pt x="184785" y="41529"/>
                    </a:lnTo>
                    <a:cubicBezTo>
                      <a:pt x="169545" y="20955"/>
                      <a:pt x="147320" y="7620"/>
                      <a:pt x="122047" y="3810"/>
                    </a:cubicBezTo>
                    <a:cubicBezTo>
                      <a:pt x="96774" y="0"/>
                      <a:pt x="71628" y="6350"/>
                      <a:pt x="51181" y="21463"/>
                    </a:cubicBezTo>
                    <a:cubicBezTo>
                      <a:pt x="8890" y="52832"/>
                      <a:pt x="0" y="112776"/>
                      <a:pt x="31242" y="155067"/>
                    </a:cubicBezTo>
                    <a:close/>
                  </a:path>
                </a:pathLst>
              </a:custGeom>
              <a:solidFill>
                <a:srgbClr val="CF102D"/>
              </a:solidFill>
            </p:spPr>
            <p:txBody>
              <a:bodyPr/>
              <a:lstStyle/>
              <a:p>
                <a:endParaRPr lang="en-GB"/>
              </a:p>
            </p:txBody>
          </p:sp>
        </p:grpSp>
        <p:grpSp>
          <p:nvGrpSpPr>
            <p:cNvPr id="56" name="Group 56"/>
            <p:cNvGrpSpPr>
              <a:grpSpLocks noChangeAspect="1"/>
            </p:cNvGrpSpPr>
            <p:nvPr/>
          </p:nvGrpSpPr>
          <p:grpSpPr>
            <a:xfrm>
              <a:off x="337686" y="0"/>
              <a:ext cx="22847" cy="90850"/>
              <a:chOff x="0" y="0"/>
              <a:chExt cx="191033" cy="759625"/>
            </a:xfrm>
          </p:grpSpPr>
          <p:sp>
            <p:nvSpPr>
              <p:cNvPr id="57" name="Freeform 57"/>
              <p:cNvSpPr/>
              <p:nvPr/>
            </p:nvSpPr>
            <p:spPr>
              <a:xfrm>
                <a:off x="0" y="0"/>
                <a:ext cx="191008" cy="759587"/>
              </a:xfrm>
              <a:custGeom>
                <a:avLst/>
                <a:gdLst/>
                <a:ahLst/>
                <a:cxnLst/>
                <a:rect l="l" t="t" r="r" b="b"/>
                <a:pathLst>
                  <a:path w="191008" h="759587">
                    <a:moveTo>
                      <a:pt x="95504" y="759587"/>
                    </a:moveTo>
                    <a:cubicBezTo>
                      <a:pt x="148209" y="759587"/>
                      <a:pt x="191008" y="716788"/>
                      <a:pt x="191008" y="664083"/>
                    </a:cubicBezTo>
                    <a:lnTo>
                      <a:pt x="191008" y="95504"/>
                    </a:lnTo>
                    <a:cubicBezTo>
                      <a:pt x="191008" y="42799"/>
                      <a:pt x="148209" y="0"/>
                      <a:pt x="95504" y="0"/>
                    </a:cubicBezTo>
                    <a:cubicBezTo>
                      <a:pt x="42799" y="0"/>
                      <a:pt x="0" y="42799"/>
                      <a:pt x="0" y="95504"/>
                    </a:cubicBezTo>
                    <a:lnTo>
                      <a:pt x="0" y="664083"/>
                    </a:lnTo>
                    <a:cubicBezTo>
                      <a:pt x="0" y="716788"/>
                      <a:pt x="42926" y="759587"/>
                      <a:pt x="95504" y="759587"/>
                    </a:cubicBezTo>
                  </a:path>
                </a:pathLst>
              </a:custGeom>
              <a:solidFill>
                <a:srgbClr val="CF102D"/>
              </a:solidFill>
            </p:spPr>
            <p:txBody>
              <a:bodyPr/>
              <a:lstStyle/>
              <a:p>
                <a:endParaRPr lang="en-GB"/>
              </a:p>
            </p:txBody>
          </p:sp>
        </p:grpSp>
        <p:grpSp>
          <p:nvGrpSpPr>
            <p:cNvPr id="58" name="Group 58"/>
            <p:cNvGrpSpPr>
              <a:grpSpLocks noChangeAspect="1"/>
            </p:cNvGrpSpPr>
            <p:nvPr/>
          </p:nvGrpSpPr>
          <p:grpSpPr>
            <a:xfrm>
              <a:off x="409304" y="12084"/>
              <a:ext cx="151174" cy="150783"/>
              <a:chOff x="0" y="0"/>
              <a:chExt cx="1264018" cy="1260754"/>
            </a:xfrm>
          </p:grpSpPr>
          <p:sp>
            <p:nvSpPr>
              <p:cNvPr id="59" name="Freeform 59"/>
              <p:cNvSpPr/>
              <p:nvPr/>
            </p:nvSpPr>
            <p:spPr>
              <a:xfrm>
                <a:off x="60579" y="60579"/>
                <a:ext cx="451104" cy="717804"/>
              </a:xfrm>
              <a:custGeom>
                <a:avLst/>
                <a:gdLst/>
                <a:ahLst/>
                <a:cxnLst/>
                <a:rect l="l" t="t" r="r" b="b"/>
                <a:pathLst>
                  <a:path w="451104" h="717804">
                    <a:moveTo>
                      <a:pt x="58166" y="708787"/>
                    </a:moveTo>
                    <a:cubicBezTo>
                      <a:pt x="70866" y="714756"/>
                      <a:pt x="84455" y="717804"/>
                      <a:pt x="98552" y="717804"/>
                    </a:cubicBezTo>
                    <a:cubicBezTo>
                      <a:pt x="135636" y="717804"/>
                      <a:pt x="169545" y="696087"/>
                      <a:pt x="185166" y="662559"/>
                    </a:cubicBezTo>
                    <a:lnTo>
                      <a:pt x="428879" y="138811"/>
                    </a:lnTo>
                    <a:cubicBezTo>
                      <a:pt x="451104" y="91059"/>
                      <a:pt x="430276" y="34163"/>
                      <a:pt x="382651" y="11938"/>
                    </a:cubicBezTo>
                    <a:cubicBezTo>
                      <a:pt x="359537" y="1143"/>
                      <a:pt x="333629" y="0"/>
                      <a:pt x="309626" y="8763"/>
                    </a:cubicBezTo>
                    <a:cubicBezTo>
                      <a:pt x="285623" y="17526"/>
                      <a:pt x="266446" y="35052"/>
                      <a:pt x="255778" y="58166"/>
                    </a:cubicBezTo>
                    <a:lnTo>
                      <a:pt x="11938" y="581787"/>
                    </a:lnTo>
                    <a:cubicBezTo>
                      <a:pt x="1143" y="604901"/>
                      <a:pt x="0" y="630809"/>
                      <a:pt x="8763" y="654812"/>
                    </a:cubicBezTo>
                    <a:cubicBezTo>
                      <a:pt x="17526" y="678815"/>
                      <a:pt x="35052" y="697865"/>
                      <a:pt x="58166" y="708660"/>
                    </a:cubicBezTo>
                  </a:path>
                </a:pathLst>
              </a:custGeom>
              <a:solidFill>
                <a:srgbClr val="CF102D"/>
              </a:solidFill>
            </p:spPr>
            <p:txBody>
              <a:bodyPr/>
              <a:lstStyle/>
              <a:p>
                <a:endParaRPr lang="en-GB"/>
              </a:p>
            </p:txBody>
          </p:sp>
          <p:sp>
            <p:nvSpPr>
              <p:cNvPr id="60" name="Freeform 60"/>
              <p:cNvSpPr/>
              <p:nvPr/>
            </p:nvSpPr>
            <p:spPr>
              <a:xfrm>
                <a:off x="541020" y="576453"/>
                <a:ext cx="670433" cy="620776"/>
              </a:xfrm>
              <a:custGeom>
                <a:avLst/>
                <a:gdLst/>
                <a:ahLst/>
                <a:cxnLst/>
                <a:rect l="l" t="t" r="r" b="b"/>
                <a:pathLst>
                  <a:path w="670433" h="620776">
                    <a:moveTo>
                      <a:pt x="96774" y="620776"/>
                    </a:moveTo>
                    <a:cubicBezTo>
                      <a:pt x="120269" y="620776"/>
                      <a:pt x="143002" y="612140"/>
                      <a:pt x="160528" y="596392"/>
                    </a:cubicBezTo>
                    <a:lnTo>
                      <a:pt x="627888" y="177419"/>
                    </a:lnTo>
                    <a:cubicBezTo>
                      <a:pt x="667131" y="142240"/>
                      <a:pt x="670433" y="81788"/>
                      <a:pt x="635254" y="42545"/>
                    </a:cubicBezTo>
                    <a:cubicBezTo>
                      <a:pt x="600075" y="3302"/>
                      <a:pt x="539623" y="0"/>
                      <a:pt x="500380" y="35179"/>
                    </a:cubicBezTo>
                    <a:lnTo>
                      <a:pt x="33020" y="454152"/>
                    </a:lnTo>
                    <a:cubicBezTo>
                      <a:pt x="13970" y="471170"/>
                      <a:pt x="2794" y="494538"/>
                      <a:pt x="1397" y="520065"/>
                    </a:cubicBezTo>
                    <a:cubicBezTo>
                      <a:pt x="0" y="545592"/>
                      <a:pt x="8636" y="569976"/>
                      <a:pt x="25654" y="589026"/>
                    </a:cubicBezTo>
                    <a:cubicBezTo>
                      <a:pt x="43815" y="609219"/>
                      <a:pt x="69723" y="620776"/>
                      <a:pt x="96774" y="620776"/>
                    </a:cubicBezTo>
                  </a:path>
                </a:pathLst>
              </a:custGeom>
              <a:solidFill>
                <a:srgbClr val="CF102D"/>
              </a:solidFill>
            </p:spPr>
            <p:txBody>
              <a:bodyPr/>
              <a:lstStyle/>
              <a:p>
                <a:endParaRPr lang="en-GB"/>
              </a:p>
            </p:txBody>
          </p:sp>
        </p:grpSp>
        <p:grpSp>
          <p:nvGrpSpPr>
            <p:cNvPr id="61" name="Group 61"/>
            <p:cNvGrpSpPr>
              <a:grpSpLocks noChangeAspect="1"/>
            </p:cNvGrpSpPr>
            <p:nvPr/>
          </p:nvGrpSpPr>
          <p:grpSpPr>
            <a:xfrm>
              <a:off x="0" y="166928"/>
              <a:ext cx="689353" cy="544714"/>
              <a:chOff x="0" y="0"/>
              <a:chExt cx="5763920" cy="4554550"/>
            </a:xfrm>
          </p:grpSpPr>
          <p:sp>
            <p:nvSpPr>
              <p:cNvPr id="62" name="Freeform 62"/>
              <p:cNvSpPr/>
              <p:nvPr/>
            </p:nvSpPr>
            <p:spPr>
              <a:xfrm>
                <a:off x="778002" y="321437"/>
                <a:ext cx="740664" cy="740664"/>
              </a:xfrm>
              <a:custGeom>
                <a:avLst/>
                <a:gdLst/>
                <a:ahLst/>
                <a:cxnLst/>
                <a:rect l="l" t="t" r="r" b="b"/>
                <a:pathLst>
                  <a:path w="740664" h="740664">
                    <a:moveTo>
                      <a:pt x="370332" y="191008"/>
                    </a:moveTo>
                    <a:cubicBezTo>
                      <a:pt x="469138" y="191008"/>
                      <a:pt x="549656" y="271399"/>
                      <a:pt x="549656" y="370332"/>
                    </a:cubicBezTo>
                    <a:cubicBezTo>
                      <a:pt x="549656" y="469265"/>
                      <a:pt x="469138" y="549529"/>
                      <a:pt x="370332" y="549529"/>
                    </a:cubicBezTo>
                    <a:cubicBezTo>
                      <a:pt x="271526" y="549529"/>
                      <a:pt x="191008" y="469138"/>
                      <a:pt x="191008" y="370332"/>
                    </a:cubicBezTo>
                    <a:cubicBezTo>
                      <a:pt x="191008" y="271526"/>
                      <a:pt x="271399" y="191008"/>
                      <a:pt x="370332" y="191008"/>
                    </a:cubicBezTo>
                    <a:moveTo>
                      <a:pt x="370332" y="740664"/>
                    </a:moveTo>
                    <a:cubicBezTo>
                      <a:pt x="574548" y="740664"/>
                      <a:pt x="740664" y="574548"/>
                      <a:pt x="740664" y="370332"/>
                    </a:cubicBezTo>
                    <a:cubicBezTo>
                      <a:pt x="740664" y="166116"/>
                      <a:pt x="574548" y="0"/>
                      <a:pt x="370332" y="0"/>
                    </a:cubicBezTo>
                    <a:cubicBezTo>
                      <a:pt x="166116" y="0"/>
                      <a:pt x="0" y="166116"/>
                      <a:pt x="0" y="370332"/>
                    </a:cubicBezTo>
                    <a:cubicBezTo>
                      <a:pt x="0" y="574548"/>
                      <a:pt x="166116" y="740537"/>
                      <a:pt x="370332" y="740537"/>
                    </a:cubicBezTo>
                  </a:path>
                </a:pathLst>
              </a:custGeom>
              <a:solidFill>
                <a:srgbClr val="CF102D"/>
              </a:solidFill>
            </p:spPr>
            <p:txBody>
              <a:bodyPr/>
              <a:lstStyle/>
              <a:p>
                <a:endParaRPr lang="en-GB"/>
              </a:p>
            </p:txBody>
          </p:sp>
          <p:sp>
            <p:nvSpPr>
              <p:cNvPr id="63" name="Freeform 63"/>
              <p:cNvSpPr/>
              <p:nvPr/>
            </p:nvSpPr>
            <p:spPr>
              <a:xfrm>
                <a:off x="4245356" y="321437"/>
                <a:ext cx="740664" cy="740664"/>
              </a:xfrm>
              <a:custGeom>
                <a:avLst/>
                <a:gdLst/>
                <a:ahLst/>
                <a:cxnLst/>
                <a:rect l="l" t="t" r="r" b="b"/>
                <a:pathLst>
                  <a:path w="740664" h="740664">
                    <a:moveTo>
                      <a:pt x="370205" y="549529"/>
                    </a:moveTo>
                    <a:cubicBezTo>
                      <a:pt x="271272" y="549529"/>
                      <a:pt x="190881" y="469138"/>
                      <a:pt x="190881" y="370205"/>
                    </a:cubicBezTo>
                    <a:cubicBezTo>
                      <a:pt x="190881" y="271272"/>
                      <a:pt x="271272" y="190881"/>
                      <a:pt x="370205" y="190881"/>
                    </a:cubicBezTo>
                    <a:cubicBezTo>
                      <a:pt x="469138" y="190881"/>
                      <a:pt x="549529" y="271272"/>
                      <a:pt x="549529" y="370205"/>
                    </a:cubicBezTo>
                    <a:cubicBezTo>
                      <a:pt x="549529" y="469138"/>
                      <a:pt x="469138" y="549529"/>
                      <a:pt x="370205" y="549529"/>
                    </a:cubicBezTo>
                    <a:moveTo>
                      <a:pt x="0" y="370332"/>
                    </a:moveTo>
                    <a:cubicBezTo>
                      <a:pt x="0" y="574548"/>
                      <a:pt x="166116" y="740664"/>
                      <a:pt x="370332" y="740664"/>
                    </a:cubicBezTo>
                    <a:cubicBezTo>
                      <a:pt x="574548" y="740664"/>
                      <a:pt x="740664" y="574548"/>
                      <a:pt x="740664" y="370332"/>
                    </a:cubicBezTo>
                    <a:cubicBezTo>
                      <a:pt x="740664" y="166116"/>
                      <a:pt x="574548" y="0"/>
                      <a:pt x="370332" y="0"/>
                    </a:cubicBezTo>
                    <a:cubicBezTo>
                      <a:pt x="166116" y="0"/>
                      <a:pt x="0" y="166116"/>
                      <a:pt x="0" y="370332"/>
                    </a:cubicBezTo>
                  </a:path>
                </a:pathLst>
              </a:custGeom>
              <a:solidFill>
                <a:srgbClr val="CF102D"/>
              </a:solidFill>
            </p:spPr>
            <p:txBody>
              <a:bodyPr/>
              <a:lstStyle/>
              <a:p>
                <a:endParaRPr lang="en-GB"/>
              </a:p>
            </p:txBody>
          </p:sp>
          <p:sp>
            <p:nvSpPr>
              <p:cNvPr id="64" name="Freeform 64"/>
              <p:cNvSpPr/>
              <p:nvPr/>
            </p:nvSpPr>
            <p:spPr>
              <a:xfrm>
                <a:off x="35179" y="63500"/>
                <a:ext cx="5693537" cy="4427601"/>
              </a:xfrm>
              <a:custGeom>
                <a:avLst/>
                <a:gdLst/>
                <a:ahLst/>
                <a:cxnLst/>
                <a:rect l="l" t="t" r="r" b="b"/>
                <a:pathLst>
                  <a:path w="5693537" h="4427601">
                    <a:moveTo>
                      <a:pt x="4510405" y="3010408"/>
                    </a:moveTo>
                    <a:cubicBezTo>
                      <a:pt x="4457700" y="3010408"/>
                      <a:pt x="4414901" y="3053207"/>
                      <a:pt x="4414901" y="3105912"/>
                    </a:cubicBezTo>
                    <a:lnTo>
                      <a:pt x="4414901" y="4131564"/>
                    </a:lnTo>
                    <a:cubicBezTo>
                      <a:pt x="4414901" y="4189476"/>
                      <a:pt x="4367784" y="4236466"/>
                      <a:pt x="4309999" y="4236466"/>
                    </a:cubicBezTo>
                    <a:cubicBezTo>
                      <a:pt x="4252214" y="4236466"/>
                      <a:pt x="4205097" y="4189349"/>
                      <a:pt x="4205097" y="4131564"/>
                    </a:cubicBezTo>
                    <a:lnTo>
                      <a:pt x="4205097" y="1749044"/>
                    </a:lnTo>
                    <a:cubicBezTo>
                      <a:pt x="4205097" y="1567307"/>
                      <a:pt x="4137279" y="1393698"/>
                      <a:pt x="4014216" y="1260094"/>
                    </a:cubicBezTo>
                    <a:lnTo>
                      <a:pt x="3833622" y="1064387"/>
                    </a:lnTo>
                    <a:cubicBezTo>
                      <a:pt x="3809365" y="1037971"/>
                      <a:pt x="3788283" y="1007999"/>
                      <a:pt x="3771265" y="974979"/>
                    </a:cubicBezTo>
                    <a:lnTo>
                      <a:pt x="3766439" y="964057"/>
                    </a:lnTo>
                    <a:cubicBezTo>
                      <a:pt x="3753231" y="937514"/>
                      <a:pt x="3745230" y="915543"/>
                      <a:pt x="3739134" y="893318"/>
                    </a:cubicBezTo>
                    <a:lnTo>
                      <a:pt x="3578733" y="303657"/>
                    </a:lnTo>
                    <a:cubicBezTo>
                      <a:pt x="3571367" y="276606"/>
                      <a:pt x="3576955" y="248285"/>
                      <a:pt x="3593973" y="226060"/>
                    </a:cubicBezTo>
                    <a:cubicBezTo>
                      <a:pt x="3610991" y="203835"/>
                      <a:pt x="3636772" y="191008"/>
                      <a:pt x="3664839" y="191008"/>
                    </a:cubicBezTo>
                    <a:cubicBezTo>
                      <a:pt x="3701288" y="191008"/>
                      <a:pt x="3733800" y="212852"/>
                      <a:pt x="3747516" y="246634"/>
                    </a:cubicBezTo>
                    <a:lnTo>
                      <a:pt x="4048633" y="989457"/>
                    </a:lnTo>
                    <a:cubicBezTo>
                      <a:pt x="4102100" y="1121410"/>
                      <a:pt x="4228719" y="1206627"/>
                      <a:pt x="4371086" y="1206627"/>
                    </a:cubicBezTo>
                    <a:lnTo>
                      <a:pt x="4703699" y="1206627"/>
                    </a:lnTo>
                    <a:cubicBezTo>
                      <a:pt x="4909185" y="1206627"/>
                      <a:pt x="5090795" y="1337564"/>
                      <a:pt x="5155819" y="1532382"/>
                    </a:cubicBezTo>
                    <a:lnTo>
                      <a:pt x="5468493" y="2470277"/>
                    </a:lnTo>
                    <a:cubicBezTo>
                      <a:pt x="5484749" y="2518918"/>
                      <a:pt x="5465826" y="2572258"/>
                      <a:pt x="5422646" y="2599944"/>
                    </a:cubicBezTo>
                    <a:lnTo>
                      <a:pt x="5422646" y="2599944"/>
                    </a:lnTo>
                    <a:cubicBezTo>
                      <a:pt x="5395595" y="2617216"/>
                      <a:pt x="5363718" y="2622042"/>
                      <a:pt x="5332857" y="2613533"/>
                    </a:cubicBezTo>
                    <a:cubicBezTo>
                      <a:pt x="5301996" y="2605024"/>
                      <a:pt x="5277104" y="2584704"/>
                      <a:pt x="5262626" y="2556129"/>
                    </a:cubicBezTo>
                    <a:lnTo>
                      <a:pt x="4940427" y="1918970"/>
                    </a:lnTo>
                    <a:cubicBezTo>
                      <a:pt x="4920361" y="1879346"/>
                      <a:pt x="4876292" y="1858899"/>
                      <a:pt x="4833112" y="1869186"/>
                    </a:cubicBezTo>
                    <a:cubicBezTo>
                      <a:pt x="4789932" y="1879473"/>
                      <a:pt x="4759706" y="1917700"/>
                      <a:pt x="4759706" y="1962023"/>
                    </a:cubicBezTo>
                    <a:lnTo>
                      <a:pt x="4759706" y="4159631"/>
                    </a:lnTo>
                    <a:cubicBezTo>
                      <a:pt x="4759706" y="4202049"/>
                      <a:pt x="4725162" y="4236593"/>
                      <a:pt x="4682744" y="4236593"/>
                    </a:cubicBezTo>
                    <a:cubicBezTo>
                      <a:pt x="4640326" y="4236593"/>
                      <a:pt x="4605909" y="4202049"/>
                      <a:pt x="4605909" y="4159631"/>
                    </a:cubicBezTo>
                    <a:lnTo>
                      <a:pt x="4605909" y="3105912"/>
                    </a:lnTo>
                    <a:cubicBezTo>
                      <a:pt x="4605909" y="3053207"/>
                      <a:pt x="4562983" y="3010408"/>
                      <a:pt x="4510405" y="3010408"/>
                    </a:cubicBezTo>
                    <a:moveTo>
                      <a:pt x="2846832" y="2946400"/>
                    </a:moveTo>
                    <a:cubicBezTo>
                      <a:pt x="2794127" y="2946400"/>
                      <a:pt x="2751328" y="2989199"/>
                      <a:pt x="2751328" y="3041904"/>
                    </a:cubicBezTo>
                    <a:lnTo>
                      <a:pt x="2751328" y="4124960"/>
                    </a:lnTo>
                    <a:cubicBezTo>
                      <a:pt x="2616962" y="4109339"/>
                      <a:pt x="2512314" y="3994785"/>
                      <a:pt x="2512314" y="3856228"/>
                    </a:cubicBezTo>
                    <a:lnTo>
                      <a:pt x="2512314" y="1842897"/>
                    </a:lnTo>
                    <a:cubicBezTo>
                      <a:pt x="2512314" y="1602867"/>
                      <a:pt x="2428621" y="1368171"/>
                      <a:pt x="2276602" y="1182370"/>
                    </a:cubicBezTo>
                    <a:lnTo>
                      <a:pt x="2122424" y="994029"/>
                    </a:lnTo>
                    <a:cubicBezTo>
                      <a:pt x="2128774" y="977011"/>
                      <a:pt x="2134235" y="960120"/>
                      <a:pt x="2138680" y="943483"/>
                    </a:cubicBezTo>
                    <a:lnTo>
                      <a:pt x="2196084" y="732536"/>
                    </a:lnTo>
                    <a:lnTo>
                      <a:pt x="2223008" y="857885"/>
                    </a:lnTo>
                    <a:cubicBezTo>
                      <a:pt x="2238883" y="931418"/>
                      <a:pt x="2276221" y="997458"/>
                      <a:pt x="2331212" y="1048893"/>
                    </a:cubicBezTo>
                    <a:lnTo>
                      <a:pt x="2511679" y="1217676"/>
                    </a:lnTo>
                    <a:cubicBezTo>
                      <a:pt x="2573655" y="1275461"/>
                      <a:pt x="2654300" y="1307338"/>
                      <a:pt x="2739009" y="1307338"/>
                    </a:cubicBezTo>
                    <a:lnTo>
                      <a:pt x="3019933" y="1307338"/>
                    </a:lnTo>
                    <a:cubicBezTo>
                      <a:pt x="3124962" y="1307338"/>
                      <a:pt x="3224911" y="1256919"/>
                      <a:pt x="3287395" y="1172591"/>
                    </a:cubicBezTo>
                    <a:lnTo>
                      <a:pt x="3409950" y="1007110"/>
                    </a:lnTo>
                    <a:cubicBezTo>
                      <a:pt x="3441065" y="965200"/>
                      <a:pt x="3463036" y="916051"/>
                      <a:pt x="3473577" y="864870"/>
                    </a:cubicBezTo>
                    <a:lnTo>
                      <a:pt x="3499358" y="739902"/>
                    </a:lnTo>
                    <a:lnTo>
                      <a:pt x="3554730" y="943610"/>
                    </a:lnTo>
                    <a:cubicBezTo>
                      <a:pt x="3559302" y="960247"/>
                      <a:pt x="3564763" y="977265"/>
                      <a:pt x="3571113" y="994283"/>
                    </a:cubicBezTo>
                    <a:lnTo>
                      <a:pt x="3417189" y="1182370"/>
                    </a:lnTo>
                    <a:cubicBezTo>
                      <a:pt x="3265170" y="1368171"/>
                      <a:pt x="3181350" y="1602867"/>
                      <a:pt x="3181350" y="1842897"/>
                    </a:cubicBezTo>
                    <a:lnTo>
                      <a:pt x="3181350" y="3856228"/>
                    </a:lnTo>
                    <a:cubicBezTo>
                      <a:pt x="3181350" y="3994785"/>
                      <a:pt x="3076702" y="4109339"/>
                      <a:pt x="2942336" y="4124960"/>
                    </a:cubicBezTo>
                    <a:lnTo>
                      <a:pt x="2942336" y="3041904"/>
                    </a:lnTo>
                    <a:cubicBezTo>
                      <a:pt x="2942336" y="2989199"/>
                      <a:pt x="2899537" y="2946400"/>
                      <a:pt x="2846832" y="2946400"/>
                    </a:cubicBezTo>
                    <a:moveTo>
                      <a:pt x="1488567" y="4131564"/>
                    </a:moveTo>
                    <a:cubicBezTo>
                      <a:pt x="1488567" y="4189476"/>
                      <a:pt x="1441450" y="4236466"/>
                      <a:pt x="1383665" y="4236466"/>
                    </a:cubicBezTo>
                    <a:cubicBezTo>
                      <a:pt x="1325880" y="4236466"/>
                      <a:pt x="1278763" y="4189349"/>
                      <a:pt x="1278763" y="4131564"/>
                    </a:cubicBezTo>
                    <a:lnTo>
                      <a:pt x="1278763" y="3105912"/>
                    </a:lnTo>
                    <a:cubicBezTo>
                      <a:pt x="1278763" y="3053207"/>
                      <a:pt x="1235964" y="3010408"/>
                      <a:pt x="1183259" y="3010408"/>
                    </a:cubicBezTo>
                    <a:cubicBezTo>
                      <a:pt x="1130554" y="3010408"/>
                      <a:pt x="1087755" y="3053207"/>
                      <a:pt x="1087755" y="3105912"/>
                    </a:cubicBezTo>
                    <a:lnTo>
                      <a:pt x="1087755" y="4159631"/>
                    </a:lnTo>
                    <a:cubicBezTo>
                      <a:pt x="1087755" y="4202049"/>
                      <a:pt x="1053211" y="4236593"/>
                      <a:pt x="1010793" y="4236593"/>
                    </a:cubicBezTo>
                    <a:cubicBezTo>
                      <a:pt x="968375" y="4236593"/>
                      <a:pt x="933831" y="4202049"/>
                      <a:pt x="933831" y="4159631"/>
                    </a:cubicBezTo>
                    <a:lnTo>
                      <a:pt x="933831" y="1962150"/>
                    </a:lnTo>
                    <a:cubicBezTo>
                      <a:pt x="933831" y="1917700"/>
                      <a:pt x="903605" y="1879600"/>
                      <a:pt x="860552" y="1869313"/>
                    </a:cubicBezTo>
                    <a:cubicBezTo>
                      <a:pt x="817245" y="1858899"/>
                      <a:pt x="773176" y="1879473"/>
                      <a:pt x="753110" y="1919097"/>
                    </a:cubicBezTo>
                    <a:lnTo>
                      <a:pt x="431038" y="2556256"/>
                    </a:lnTo>
                    <a:cubicBezTo>
                      <a:pt x="416560" y="2584831"/>
                      <a:pt x="391668" y="2605278"/>
                      <a:pt x="360807" y="2613660"/>
                    </a:cubicBezTo>
                    <a:cubicBezTo>
                      <a:pt x="329946" y="2622042"/>
                      <a:pt x="297942" y="2617216"/>
                      <a:pt x="271018" y="2600071"/>
                    </a:cubicBezTo>
                    <a:cubicBezTo>
                      <a:pt x="227838" y="2572385"/>
                      <a:pt x="208915" y="2519172"/>
                      <a:pt x="225171" y="2470404"/>
                    </a:cubicBezTo>
                    <a:lnTo>
                      <a:pt x="537845" y="1532509"/>
                    </a:lnTo>
                    <a:cubicBezTo>
                      <a:pt x="602742" y="1337691"/>
                      <a:pt x="784479" y="1206754"/>
                      <a:pt x="989965" y="1206754"/>
                    </a:cubicBezTo>
                    <a:lnTo>
                      <a:pt x="1322451" y="1206754"/>
                    </a:lnTo>
                    <a:cubicBezTo>
                      <a:pt x="1464818" y="1206754"/>
                      <a:pt x="1591437" y="1121537"/>
                      <a:pt x="1644904" y="989584"/>
                    </a:cubicBezTo>
                    <a:lnTo>
                      <a:pt x="1946021" y="246761"/>
                    </a:lnTo>
                    <a:cubicBezTo>
                      <a:pt x="1959737" y="212979"/>
                      <a:pt x="1992249" y="191135"/>
                      <a:pt x="2028698" y="191135"/>
                    </a:cubicBezTo>
                    <a:cubicBezTo>
                      <a:pt x="2056765" y="191135"/>
                      <a:pt x="2082546" y="203962"/>
                      <a:pt x="2099564" y="226187"/>
                    </a:cubicBezTo>
                    <a:cubicBezTo>
                      <a:pt x="2116582" y="248412"/>
                      <a:pt x="2122170" y="276733"/>
                      <a:pt x="2114804" y="303784"/>
                    </a:cubicBezTo>
                    <a:lnTo>
                      <a:pt x="1954530" y="893445"/>
                    </a:lnTo>
                    <a:cubicBezTo>
                      <a:pt x="1948434" y="915924"/>
                      <a:pt x="1940306" y="938149"/>
                      <a:pt x="1930273" y="959485"/>
                    </a:cubicBezTo>
                    <a:lnTo>
                      <a:pt x="1925066" y="968883"/>
                    </a:lnTo>
                    <a:cubicBezTo>
                      <a:pt x="1905889" y="1007237"/>
                      <a:pt x="1884680" y="1037590"/>
                      <a:pt x="1860169" y="1064260"/>
                    </a:cubicBezTo>
                    <a:lnTo>
                      <a:pt x="1679702" y="1260094"/>
                    </a:lnTo>
                    <a:cubicBezTo>
                      <a:pt x="1556639" y="1393698"/>
                      <a:pt x="1488821" y="1567307"/>
                      <a:pt x="1488821" y="1749044"/>
                    </a:cubicBezTo>
                    <a:close/>
                    <a:moveTo>
                      <a:pt x="5649595" y="2410079"/>
                    </a:moveTo>
                    <a:lnTo>
                      <a:pt x="5336921" y="1472184"/>
                    </a:lnTo>
                    <a:cubicBezTo>
                      <a:pt x="5245989" y="1199134"/>
                      <a:pt x="4991481" y="1015746"/>
                      <a:pt x="4703699" y="1015746"/>
                    </a:cubicBezTo>
                    <a:lnTo>
                      <a:pt x="4371086" y="1015746"/>
                    </a:lnTo>
                    <a:cubicBezTo>
                      <a:pt x="4306951" y="1015746"/>
                      <a:pt x="4249801" y="977265"/>
                      <a:pt x="4225671" y="917829"/>
                    </a:cubicBezTo>
                    <a:lnTo>
                      <a:pt x="3924554" y="174879"/>
                    </a:lnTo>
                    <a:cubicBezTo>
                      <a:pt x="3881374" y="68707"/>
                      <a:pt x="3779520" y="0"/>
                      <a:pt x="3664839" y="0"/>
                    </a:cubicBezTo>
                    <a:cubicBezTo>
                      <a:pt x="3576828" y="0"/>
                      <a:pt x="3495675" y="40132"/>
                      <a:pt x="3442335" y="109982"/>
                    </a:cubicBezTo>
                    <a:cubicBezTo>
                      <a:pt x="3394456" y="172720"/>
                      <a:pt x="3375152" y="252095"/>
                      <a:pt x="3388995" y="329184"/>
                    </a:cubicBezTo>
                    <a:lnTo>
                      <a:pt x="3286633" y="826135"/>
                    </a:lnTo>
                    <a:cubicBezTo>
                      <a:pt x="3281680" y="850265"/>
                      <a:pt x="3271266" y="873506"/>
                      <a:pt x="3256661" y="893318"/>
                    </a:cubicBezTo>
                    <a:lnTo>
                      <a:pt x="3134106" y="1058799"/>
                    </a:lnTo>
                    <a:cubicBezTo>
                      <a:pt x="3107436" y="1094740"/>
                      <a:pt x="3064891" y="1116203"/>
                      <a:pt x="3020060" y="1116203"/>
                    </a:cubicBezTo>
                    <a:lnTo>
                      <a:pt x="2739136" y="1116203"/>
                    </a:lnTo>
                    <a:cubicBezTo>
                      <a:pt x="2703068" y="1116203"/>
                      <a:pt x="2668651" y="1102614"/>
                      <a:pt x="2642235" y="1077976"/>
                    </a:cubicBezTo>
                    <a:lnTo>
                      <a:pt x="2461768" y="909320"/>
                    </a:lnTo>
                    <a:cubicBezTo>
                      <a:pt x="2435352" y="884555"/>
                      <a:pt x="2417445" y="852932"/>
                      <a:pt x="2409825" y="817626"/>
                    </a:cubicBezTo>
                    <a:lnTo>
                      <a:pt x="2304669" y="328676"/>
                    </a:lnTo>
                    <a:cubicBezTo>
                      <a:pt x="2318258" y="251714"/>
                      <a:pt x="2299081" y="172466"/>
                      <a:pt x="2251329" y="109982"/>
                    </a:cubicBezTo>
                    <a:cubicBezTo>
                      <a:pt x="2197862" y="40132"/>
                      <a:pt x="2116709" y="0"/>
                      <a:pt x="2028698" y="0"/>
                    </a:cubicBezTo>
                    <a:cubicBezTo>
                      <a:pt x="1914017" y="0"/>
                      <a:pt x="1812163" y="68707"/>
                      <a:pt x="1769110" y="174879"/>
                    </a:cubicBezTo>
                    <a:lnTo>
                      <a:pt x="1467993" y="917702"/>
                    </a:lnTo>
                    <a:cubicBezTo>
                      <a:pt x="1443863" y="977265"/>
                      <a:pt x="1386713" y="1015619"/>
                      <a:pt x="1322578" y="1015619"/>
                    </a:cubicBezTo>
                    <a:lnTo>
                      <a:pt x="989838" y="1015619"/>
                    </a:lnTo>
                    <a:cubicBezTo>
                      <a:pt x="702056" y="1015619"/>
                      <a:pt x="447548" y="1199007"/>
                      <a:pt x="356616" y="1472057"/>
                    </a:cubicBezTo>
                    <a:lnTo>
                      <a:pt x="43942" y="2409952"/>
                    </a:lnTo>
                    <a:cubicBezTo>
                      <a:pt x="0" y="2541778"/>
                      <a:pt x="51054" y="2686177"/>
                      <a:pt x="168148" y="2760853"/>
                    </a:cubicBezTo>
                    <a:cubicBezTo>
                      <a:pt x="240157" y="2806827"/>
                      <a:pt x="328676" y="2820289"/>
                      <a:pt x="411099" y="2797810"/>
                    </a:cubicBezTo>
                    <a:cubicBezTo>
                      <a:pt x="493522" y="2775331"/>
                      <a:pt x="562864" y="2718562"/>
                      <a:pt x="601472" y="2642362"/>
                    </a:cubicBezTo>
                    <a:lnTo>
                      <a:pt x="742823" y="2362835"/>
                    </a:lnTo>
                    <a:lnTo>
                      <a:pt x="742823" y="4159631"/>
                    </a:lnTo>
                    <a:cubicBezTo>
                      <a:pt x="742823" y="4307332"/>
                      <a:pt x="862965" y="4427601"/>
                      <a:pt x="1010793" y="4427601"/>
                    </a:cubicBezTo>
                    <a:cubicBezTo>
                      <a:pt x="1078103" y="4427601"/>
                      <a:pt x="1142873" y="4401820"/>
                      <a:pt x="1191895" y="4356989"/>
                    </a:cubicBezTo>
                    <a:cubicBezTo>
                      <a:pt x="1245108" y="4402328"/>
                      <a:pt x="1312672" y="4427601"/>
                      <a:pt x="1383665" y="4427601"/>
                    </a:cubicBezTo>
                    <a:cubicBezTo>
                      <a:pt x="1546860" y="4427601"/>
                      <a:pt x="1679575" y="4294886"/>
                      <a:pt x="1679575" y="4131691"/>
                    </a:cubicBezTo>
                    <a:lnTo>
                      <a:pt x="1679575" y="1749044"/>
                    </a:lnTo>
                    <a:cubicBezTo>
                      <a:pt x="1679575" y="1615440"/>
                      <a:pt x="1729359" y="1487805"/>
                      <a:pt x="1819910" y="1389634"/>
                    </a:cubicBezTo>
                    <a:lnTo>
                      <a:pt x="2000377" y="1193800"/>
                    </a:lnTo>
                    <a:cubicBezTo>
                      <a:pt x="2007108" y="1186561"/>
                      <a:pt x="2013839" y="1178814"/>
                      <a:pt x="2020316" y="1170940"/>
                    </a:cubicBezTo>
                    <a:lnTo>
                      <a:pt x="2128647" y="1303274"/>
                    </a:lnTo>
                    <a:cubicBezTo>
                      <a:pt x="2252853" y="1455166"/>
                      <a:pt x="2321179" y="1646682"/>
                      <a:pt x="2321179" y="1842897"/>
                    </a:cubicBezTo>
                    <a:lnTo>
                      <a:pt x="2321179" y="3856228"/>
                    </a:lnTo>
                    <a:cubicBezTo>
                      <a:pt x="2321179" y="4110736"/>
                      <a:pt x="2528189" y="4317746"/>
                      <a:pt x="2782697" y="4317746"/>
                    </a:cubicBezTo>
                    <a:lnTo>
                      <a:pt x="2910840" y="4317746"/>
                    </a:lnTo>
                    <a:cubicBezTo>
                      <a:pt x="3165348" y="4317746"/>
                      <a:pt x="3372358" y="4110736"/>
                      <a:pt x="3372358" y="3856228"/>
                    </a:cubicBezTo>
                    <a:lnTo>
                      <a:pt x="3372358" y="1842897"/>
                    </a:lnTo>
                    <a:cubicBezTo>
                      <a:pt x="3372358" y="1646682"/>
                      <a:pt x="3440811" y="1455039"/>
                      <a:pt x="3565017" y="1303274"/>
                    </a:cubicBezTo>
                    <a:lnTo>
                      <a:pt x="3673221" y="1170940"/>
                    </a:lnTo>
                    <a:cubicBezTo>
                      <a:pt x="3679698" y="1178814"/>
                      <a:pt x="3686429" y="1186434"/>
                      <a:pt x="3693160" y="1193800"/>
                    </a:cubicBezTo>
                    <a:lnTo>
                      <a:pt x="3873627" y="1389634"/>
                    </a:lnTo>
                    <a:cubicBezTo>
                      <a:pt x="3964178" y="1487932"/>
                      <a:pt x="4013962" y="1615567"/>
                      <a:pt x="4013962" y="1749044"/>
                    </a:cubicBezTo>
                    <a:lnTo>
                      <a:pt x="4013962" y="4131564"/>
                    </a:lnTo>
                    <a:cubicBezTo>
                      <a:pt x="4013962" y="4294759"/>
                      <a:pt x="4146677" y="4427474"/>
                      <a:pt x="4309872" y="4427474"/>
                    </a:cubicBezTo>
                    <a:cubicBezTo>
                      <a:pt x="4380865" y="4427474"/>
                      <a:pt x="4448556" y="4402201"/>
                      <a:pt x="4501642" y="4356862"/>
                    </a:cubicBezTo>
                    <a:cubicBezTo>
                      <a:pt x="4550664" y="4401693"/>
                      <a:pt x="4615434" y="4427474"/>
                      <a:pt x="4682744" y="4427474"/>
                    </a:cubicBezTo>
                    <a:cubicBezTo>
                      <a:pt x="4830445" y="4427474"/>
                      <a:pt x="4950714" y="4307332"/>
                      <a:pt x="4950714" y="4159504"/>
                    </a:cubicBezTo>
                    <a:lnTo>
                      <a:pt x="4950714" y="2362835"/>
                    </a:lnTo>
                    <a:lnTo>
                      <a:pt x="5092065" y="2642362"/>
                    </a:lnTo>
                    <a:cubicBezTo>
                      <a:pt x="5130546" y="2718562"/>
                      <a:pt x="5200015" y="2775331"/>
                      <a:pt x="5282311" y="2797810"/>
                    </a:cubicBezTo>
                    <a:cubicBezTo>
                      <a:pt x="5364607" y="2820289"/>
                      <a:pt x="5453253" y="2806954"/>
                      <a:pt x="5525389" y="2760980"/>
                    </a:cubicBezTo>
                    <a:cubicBezTo>
                      <a:pt x="5642483" y="2686177"/>
                      <a:pt x="5693537" y="2541905"/>
                      <a:pt x="5649595" y="2410079"/>
                    </a:cubicBezTo>
                  </a:path>
                </a:pathLst>
              </a:custGeom>
              <a:solidFill>
                <a:srgbClr val="CF102D"/>
              </a:solidFill>
            </p:spPr>
            <p:txBody>
              <a:bodyPr/>
              <a:lstStyle/>
              <a:p>
                <a:endParaRPr lang="en-GB"/>
              </a:p>
            </p:txBody>
          </p:sp>
          <p:sp>
            <p:nvSpPr>
              <p:cNvPr id="65" name="Freeform 65"/>
              <p:cNvSpPr/>
              <p:nvPr/>
            </p:nvSpPr>
            <p:spPr>
              <a:xfrm>
                <a:off x="2493772" y="303403"/>
                <a:ext cx="776605" cy="776605"/>
              </a:xfrm>
              <a:custGeom>
                <a:avLst/>
                <a:gdLst/>
                <a:ahLst/>
                <a:cxnLst/>
                <a:rect l="l" t="t" r="r" b="b"/>
                <a:pathLst>
                  <a:path w="776605" h="776605">
                    <a:moveTo>
                      <a:pt x="388239" y="191008"/>
                    </a:moveTo>
                    <a:cubicBezTo>
                      <a:pt x="497078" y="191008"/>
                      <a:pt x="585597" y="279527"/>
                      <a:pt x="585597" y="388366"/>
                    </a:cubicBezTo>
                    <a:cubicBezTo>
                      <a:pt x="585597" y="497205"/>
                      <a:pt x="496951" y="585597"/>
                      <a:pt x="388239" y="585597"/>
                    </a:cubicBezTo>
                    <a:cubicBezTo>
                      <a:pt x="279527" y="585597"/>
                      <a:pt x="190881" y="497078"/>
                      <a:pt x="190881" y="388366"/>
                    </a:cubicBezTo>
                    <a:cubicBezTo>
                      <a:pt x="190881" y="279654"/>
                      <a:pt x="279400" y="191008"/>
                      <a:pt x="388239" y="191008"/>
                    </a:cubicBezTo>
                    <a:moveTo>
                      <a:pt x="388239" y="776605"/>
                    </a:moveTo>
                    <a:cubicBezTo>
                      <a:pt x="602361" y="776605"/>
                      <a:pt x="776605" y="602488"/>
                      <a:pt x="776605" y="388366"/>
                    </a:cubicBezTo>
                    <a:cubicBezTo>
                      <a:pt x="776605" y="174244"/>
                      <a:pt x="602361" y="0"/>
                      <a:pt x="388239" y="0"/>
                    </a:cubicBezTo>
                    <a:cubicBezTo>
                      <a:pt x="174117" y="0"/>
                      <a:pt x="0" y="174244"/>
                      <a:pt x="0" y="388366"/>
                    </a:cubicBezTo>
                    <a:cubicBezTo>
                      <a:pt x="0" y="602488"/>
                      <a:pt x="174244" y="776605"/>
                      <a:pt x="388239" y="776605"/>
                    </a:cubicBezTo>
                  </a:path>
                </a:pathLst>
              </a:custGeom>
              <a:solidFill>
                <a:srgbClr val="CF102D"/>
              </a:solidFill>
            </p:spPr>
            <p:txBody>
              <a:bodyPr/>
              <a:lstStyle/>
              <a:p>
                <a:endParaRPr lang="en-GB"/>
              </a:p>
            </p:txBody>
          </p:sp>
        </p:grpSp>
      </p:grpSp>
      <p:pic>
        <p:nvPicPr>
          <p:cNvPr id="68" name="Picture 67" descr="A person and person standing in a room&#10;&#10;Description automatically generated">
            <a:extLst>
              <a:ext uri="{FF2B5EF4-FFF2-40B4-BE49-F238E27FC236}">
                <a16:creationId xmlns:a16="http://schemas.microsoft.com/office/drawing/2014/main" id="{53E8A027-E0FB-C9C6-01C9-51301BC0AEC2}"/>
              </a:ext>
            </a:extLst>
          </p:cNvPr>
          <p:cNvPicPr>
            <a:picLocks noChangeAspect="1"/>
          </p:cNvPicPr>
          <p:nvPr/>
        </p:nvPicPr>
        <p:blipFill>
          <a:blip r:embed="rId7">
            <a:extLst>
              <a:ext uri="{28A0092B-C50C-407E-A947-70E740481C1C}">
                <a14:useLocalDpi xmlns:a14="http://schemas.microsoft.com/office/drawing/2010/main" val="0"/>
              </a:ext>
            </a:extLst>
          </a:blip>
          <a:srcRect l="16449" r="9132"/>
          <a:stretch/>
        </p:blipFill>
        <p:spPr>
          <a:xfrm>
            <a:off x="12626350" y="2715222"/>
            <a:ext cx="5164228" cy="462763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512304"/>
            <a:ext cx="7451196" cy="5337656"/>
            <a:chOff x="0" y="0"/>
            <a:chExt cx="1962455" cy="1405802"/>
          </a:xfrm>
        </p:grpSpPr>
        <p:sp>
          <p:nvSpPr>
            <p:cNvPr id="3" name="Freeform 3"/>
            <p:cNvSpPr/>
            <p:nvPr/>
          </p:nvSpPr>
          <p:spPr>
            <a:xfrm>
              <a:off x="0" y="0"/>
              <a:ext cx="1962455" cy="1405802"/>
            </a:xfrm>
            <a:custGeom>
              <a:avLst/>
              <a:gdLst/>
              <a:ahLst/>
              <a:cxnLst/>
              <a:rect l="l" t="t" r="r" b="b"/>
              <a:pathLst>
                <a:path w="1962455" h="1405802">
                  <a:moveTo>
                    <a:pt x="0" y="0"/>
                  </a:moveTo>
                  <a:lnTo>
                    <a:pt x="1962455" y="0"/>
                  </a:lnTo>
                  <a:lnTo>
                    <a:pt x="1962455" y="1405802"/>
                  </a:lnTo>
                  <a:lnTo>
                    <a:pt x="0" y="1405802"/>
                  </a:lnTo>
                  <a:close/>
                </a:path>
              </a:pathLst>
            </a:custGeom>
            <a:solidFill>
              <a:srgbClr val="F0F0EC"/>
            </a:solidFill>
          </p:spPr>
          <p:txBody>
            <a:bodyPr/>
            <a:lstStyle/>
            <a:p>
              <a:endParaRPr lang="en-GB"/>
            </a:p>
          </p:txBody>
        </p:sp>
        <p:sp>
          <p:nvSpPr>
            <p:cNvPr id="4" name="TextBox 4"/>
            <p:cNvSpPr txBox="1"/>
            <p:nvPr/>
          </p:nvSpPr>
          <p:spPr>
            <a:xfrm>
              <a:off x="0" y="-38100"/>
              <a:ext cx="1962455" cy="144390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0" y="9700628"/>
            <a:ext cx="18395101" cy="0"/>
          </a:xfrm>
          <a:prstGeom prst="line">
            <a:avLst/>
          </a:prstGeom>
          <a:ln w="38100" cap="flat">
            <a:solidFill>
              <a:srgbClr val="2254C5"/>
            </a:solidFill>
            <a:prstDash val="solid"/>
            <a:headEnd type="none" w="sm" len="sm"/>
            <a:tailEnd type="none" w="sm" len="sm"/>
          </a:ln>
        </p:spPr>
        <p:txBody>
          <a:bodyPr/>
          <a:lstStyle/>
          <a:p>
            <a:endParaRPr lang="en-GB"/>
          </a:p>
        </p:txBody>
      </p:sp>
      <p:sp>
        <p:nvSpPr>
          <p:cNvPr id="6" name="Freeform 6"/>
          <p:cNvSpPr/>
          <p:nvPr/>
        </p:nvSpPr>
        <p:spPr>
          <a:xfrm>
            <a:off x="8851371" y="5360968"/>
            <a:ext cx="1569209" cy="1099733"/>
          </a:xfrm>
          <a:custGeom>
            <a:avLst/>
            <a:gdLst/>
            <a:ahLst/>
            <a:cxnLst/>
            <a:rect l="l" t="t" r="r" b="b"/>
            <a:pathLst>
              <a:path w="1569209" h="1099733">
                <a:moveTo>
                  <a:pt x="0" y="0"/>
                </a:moveTo>
                <a:lnTo>
                  <a:pt x="1569209" y="0"/>
                </a:lnTo>
                <a:lnTo>
                  <a:pt x="1569209" y="1099733"/>
                </a:lnTo>
                <a:lnTo>
                  <a:pt x="0" y="1099733"/>
                </a:lnTo>
                <a:lnTo>
                  <a:pt x="0" y="0"/>
                </a:lnTo>
                <a:close/>
              </a:path>
            </a:pathLst>
          </a:custGeom>
          <a:blipFill>
            <a:blip r:embed="rId2"/>
            <a:stretch>
              <a:fillRect l="-6884" r="-6884"/>
            </a:stretch>
          </a:blipFill>
        </p:spPr>
        <p:txBody>
          <a:bodyPr/>
          <a:lstStyle/>
          <a:p>
            <a:endParaRPr lang="en-GB"/>
          </a:p>
        </p:txBody>
      </p:sp>
      <p:sp>
        <p:nvSpPr>
          <p:cNvPr id="7" name="Freeform 7"/>
          <p:cNvSpPr/>
          <p:nvPr/>
        </p:nvSpPr>
        <p:spPr>
          <a:xfrm>
            <a:off x="13322230" y="5360968"/>
            <a:ext cx="1569209" cy="1099733"/>
          </a:xfrm>
          <a:custGeom>
            <a:avLst/>
            <a:gdLst/>
            <a:ahLst/>
            <a:cxnLst/>
            <a:rect l="l" t="t" r="r" b="b"/>
            <a:pathLst>
              <a:path w="1569209" h="1099733">
                <a:moveTo>
                  <a:pt x="0" y="0"/>
                </a:moveTo>
                <a:lnTo>
                  <a:pt x="1569209" y="0"/>
                </a:lnTo>
                <a:lnTo>
                  <a:pt x="1569209" y="1099733"/>
                </a:lnTo>
                <a:lnTo>
                  <a:pt x="0" y="1099733"/>
                </a:lnTo>
                <a:lnTo>
                  <a:pt x="0" y="0"/>
                </a:lnTo>
                <a:close/>
              </a:path>
            </a:pathLst>
          </a:custGeom>
          <a:blipFill>
            <a:blip r:embed="rId3"/>
            <a:stretch>
              <a:fillRect l="-4655" r="-4655"/>
            </a:stretch>
          </a:blipFill>
        </p:spPr>
        <p:txBody>
          <a:bodyPr/>
          <a:lstStyle/>
          <a:p>
            <a:endParaRPr lang="en-GB"/>
          </a:p>
        </p:txBody>
      </p:sp>
      <p:sp>
        <p:nvSpPr>
          <p:cNvPr id="8" name="AutoShape 8"/>
          <p:cNvSpPr/>
          <p:nvPr/>
        </p:nvSpPr>
        <p:spPr>
          <a:xfrm>
            <a:off x="9234893" y="4963632"/>
            <a:ext cx="1441094" cy="0"/>
          </a:xfrm>
          <a:prstGeom prst="line">
            <a:avLst/>
          </a:prstGeom>
          <a:ln w="28575" cap="flat">
            <a:solidFill>
              <a:srgbClr val="2254C5"/>
            </a:solidFill>
            <a:prstDash val="solid"/>
            <a:headEnd type="none" w="sm" len="sm"/>
            <a:tailEnd type="none" w="sm" len="sm"/>
          </a:ln>
        </p:spPr>
        <p:txBody>
          <a:bodyPr/>
          <a:lstStyle/>
          <a:p>
            <a:endParaRPr lang="en-GB"/>
          </a:p>
        </p:txBody>
      </p:sp>
      <p:sp>
        <p:nvSpPr>
          <p:cNvPr id="9" name="AutoShape 9"/>
          <p:cNvSpPr/>
          <p:nvPr/>
        </p:nvSpPr>
        <p:spPr>
          <a:xfrm>
            <a:off x="13668410" y="4935057"/>
            <a:ext cx="937030" cy="0"/>
          </a:xfrm>
          <a:prstGeom prst="line">
            <a:avLst/>
          </a:prstGeom>
          <a:ln w="28575" cap="flat">
            <a:solidFill>
              <a:srgbClr val="2254C5"/>
            </a:solidFill>
            <a:prstDash val="solid"/>
            <a:headEnd type="none" w="sm" len="sm"/>
            <a:tailEnd type="none" w="sm" len="sm"/>
          </a:ln>
        </p:spPr>
        <p:txBody>
          <a:bodyPr/>
          <a:lstStyle/>
          <a:p>
            <a:endParaRPr lang="en-GB"/>
          </a:p>
        </p:txBody>
      </p:sp>
      <p:sp>
        <p:nvSpPr>
          <p:cNvPr id="10" name="Freeform 10"/>
          <p:cNvSpPr/>
          <p:nvPr/>
        </p:nvSpPr>
        <p:spPr>
          <a:xfrm>
            <a:off x="8851371" y="1028700"/>
            <a:ext cx="1569209" cy="1099733"/>
          </a:xfrm>
          <a:custGeom>
            <a:avLst/>
            <a:gdLst/>
            <a:ahLst/>
            <a:cxnLst/>
            <a:rect l="l" t="t" r="r" b="b"/>
            <a:pathLst>
              <a:path w="1569209" h="1099733">
                <a:moveTo>
                  <a:pt x="0" y="0"/>
                </a:moveTo>
                <a:lnTo>
                  <a:pt x="1569209" y="0"/>
                </a:lnTo>
                <a:lnTo>
                  <a:pt x="1569209" y="1099733"/>
                </a:lnTo>
                <a:lnTo>
                  <a:pt x="0" y="1099733"/>
                </a:lnTo>
                <a:lnTo>
                  <a:pt x="0" y="0"/>
                </a:lnTo>
                <a:close/>
              </a:path>
            </a:pathLst>
          </a:custGeom>
          <a:blipFill>
            <a:blip r:embed="rId4"/>
            <a:stretch>
              <a:fillRect/>
            </a:stretch>
          </a:blipFill>
        </p:spPr>
        <p:txBody>
          <a:bodyPr/>
          <a:lstStyle/>
          <a:p>
            <a:endParaRPr lang="en-GB"/>
          </a:p>
        </p:txBody>
      </p:sp>
      <p:sp>
        <p:nvSpPr>
          <p:cNvPr id="11" name="Freeform 11"/>
          <p:cNvSpPr/>
          <p:nvPr/>
        </p:nvSpPr>
        <p:spPr>
          <a:xfrm>
            <a:off x="13322230" y="1028700"/>
            <a:ext cx="1569209" cy="1099733"/>
          </a:xfrm>
          <a:custGeom>
            <a:avLst/>
            <a:gdLst/>
            <a:ahLst/>
            <a:cxnLst/>
            <a:rect l="l" t="t" r="r" b="b"/>
            <a:pathLst>
              <a:path w="1569209" h="1099733">
                <a:moveTo>
                  <a:pt x="0" y="0"/>
                </a:moveTo>
                <a:lnTo>
                  <a:pt x="1569209" y="0"/>
                </a:lnTo>
                <a:lnTo>
                  <a:pt x="1569209" y="1099733"/>
                </a:lnTo>
                <a:lnTo>
                  <a:pt x="0" y="1099733"/>
                </a:lnTo>
                <a:lnTo>
                  <a:pt x="0" y="0"/>
                </a:lnTo>
                <a:close/>
              </a:path>
            </a:pathLst>
          </a:custGeom>
          <a:blipFill>
            <a:blip r:embed="rId5"/>
            <a:stretch>
              <a:fillRect t="-2187" b="-2187"/>
            </a:stretch>
          </a:blipFill>
        </p:spPr>
        <p:txBody>
          <a:bodyPr/>
          <a:lstStyle/>
          <a:p>
            <a:endParaRPr lang="en-GB"/>
          </a:p>
        </p:txBody>
      </p:sp>
      <p:sp>
        <p:nvSpPr>
          <p:cNvPr id="12" name="TextBox 12"/>
          <p:cNvSpPr txBox="1"/>
          <p:nvPr/>
        </p:nvSpPr>
        <p:spPr>
          <a:xfrm>
            <a:off x="1028700" y="1654766"/>
            <a:ext cx="7289766" cy="1169918"/>
          </a:xfrm>
          <a:prstGeom prst="rect">
            <a:avLst/>
          </a:prstGeom>
        </p:spPr>
        <p:txBody>
          <a:bodyPr lIns="0" tIns="0" rIns="0" bIns="0" rtlCol="0" anchor="t">
            <a:spAutoFit/>
          </a:bodyPr>
          <a:lstStyle/>
          <a:p>
            <a:pPr algn="l">
              <a:lnSpc>
                <a:spcPts val="8187"/>
              </a:lnSpc>
            </a:pPr>
            <a:r>
              <a:rPr lang="en-US" sz="8187">
                <a:solidFill>
                  <a:srgbClr val="CF102D"/>
                </a:solidFill>
                <a:latin typeface="FS Lola"/>
              </a:rPr>
              <a:t>Our DBT Values​</a:t>
            </a:r>
          </a:p>
        </p:txBody>
      </p:sp>
      <p:sp>
        <p:nvSpPr>
          <p:cNvPr id="13" name="TextBox 13"/>
          <p:cNvSpPr txBox="1"/>
          <p:nvPr/>
        </p:nvSpPr>
        <p:spPr>
          <a:xfrm>
            <a:off x="1478320" y="6424472"/>
            <a:ext cx="6551957" cy="1860569"/>
          </a:xfrm>
          <a:prstGeom prst="rect">
            <a:avLst/>
          </a:prstGeom>
        </p:spPr>
        <p:txBody>
          <a:bodyPr lIns="0" tIns="0" rIns="0" bIns="0" rtlCol="0" anchor="t">
            <a:spAutoFit/>
          </a:bodyPr>
          <a:lstStyle/>
          <a:p>
            <a:pPr algn="l">
              <a:lnSpc>
                <a:spcPts val="2424"/>
              </a:lnSpc>
            </a:pPr>
            <a:r>
              <a:rPr lang="en-US" sz="1731">
                <a:solidFill>
                  <a:srgbClr val="545454"/>
                </a:solidFill>
                <a:latin typeface="Helvetica Neue LT Std"/>
              </a:rPr>
              <a:t>Our company values are essentially the fundamental beliefs that guide our organisation's decision-making and overall approach to business. They serve as the bedrock of the company culture, shaping how our employees interact with each other, stakeholders, and the wider world. Here's a breakdown of what company values are and their significance.</a:t>
            </a:r>
          </a:p>
        </p:txBody>
      </p:sp>
      <p:sp>
        <p:nvSpPr>
          <p:cNvPr id="14" name="TextBox 14"/>
          <p:cNvSpPr txBox="1"/>
          <p:nvPr/>
        </p:nvSpPr>
        <p:spPr>
          <a:xfrm>
            <a:off x="9197551" y="2167325"/>
            <a:ext cx="2436748" cy="577239"/>
          </a:xfrm>
          <a:prstGeom prst="rect">
            <a:avLst/>
          </a:prstGeom>
        </p:spPr>
        <p:txBody>
          <a:bodyPr lIns="0" tIns="0" rIns="0" bIns="0" rtlCol="0" anchor="t">
            <a:spAutoFit/>
          </a:bodyPr>
          <a:lstStyle/>
          <a:p>
            <a:pPr algn="l">
              <a:lnSpc>
                <a:spcPts val="4407"/>
              </a:lnSpc>
            </a:pPr>
            <a:r>
              <a:rPr lang="en-US" sz="3148">
                <a:solidFill>
                  <a:srgbClr val="2254C5"/>
                </a:solidFill>
                <a:latin typeface="FS Lola"/>
              </a:rPr>
              <a:t>Excellent</a:t>
            </a:r>
          </a:p>
        </p:txBody>
      </p:sp>
      <p:sp>
        <p:nvSpPr>
          <p:cNvPr id="15" name="TextBox 15"/>
          <p:cNvSpPr txBox="1"/>
          <p:nvPr/>
        </p:nvSpPr>
        <p:spPr>
          <a:xfrm>
            <a:off x="9197551" y="2874201"/>
            <a:ext cx="3750504" cy="1499684"/>
          </a:xfrm>
          <a:prstGeom prst="rect">
            <a:avLst/>
          </a:prstGeom>
        </p:spPr>
        <p:txBody>
          <a:bodyPr lIns="0" tIns="0" rIns="0" bIns="0" rtlCol="0" anchor="t">
            <a:spAutoFit/>
          </a:bodyPr>
          <a:lstStyle/>
          <a:p>
            <a:pPr algn="l">
              <a:lnSpc>
                <a:spcPts val="2380"/>
              </a:lnSpc>
            </a:pPr>
            <a:r>
              <a:rPr lang="en-US" sz="1700">
                <a:solidFill>
                  <a:srgbClr val="545454"/>
                </a:solidFill>
                <a:latin typeface="Helvetica Neue LT Std"/>
              </a:rPr>
              <a:t>Our work matters. It makes a difference to people's lives across the country. We combine excellence with pace to maximise the impact we have.</a:t>
            </a:r>
          </a:p>
        </p:txBody>
      </p:sp>
      <p:sp>
        <p:nvSpPr>
          <p:cNvPr id="16" name="TextBox 16"/>
          <p:cNvSpPr txBox="1"/>
          <p:nvPr/>
        </p:nvSpPr>
        <p:spPr>
          <a:xfrm>
            <a:off x="9202206" y="6395897"/>
            <a:ext cx="2436748" cy="577239"/>
          </a:xfrm>
          <a:prstGeom prst="rect">
            <a:avLst/>
          </a:prstGeom>
        </p:spPr>
        <p:txBody>
          <a:bodyPr lIns="0" tIns="0" rIns="0" bIns="0" rtlCol="0" anchor="t">
            <a:spAutoFit/>
          </a:bodyPr>
          <a:lstStyle/>
          <a:p>
            <a:pPr algn="l">
              <a:lnSpc>
                <a:spcPts val="4407"/>
              </a:lnSpc>
            </a:pPr>
            <a:r>
              <a:rPr lang="en-US" sz="3148">
                <a:solidFill>
                  <a:srgbClr val="E24912"/>
                </a:solidFill>
                <a:latin typeface="FS Lola"/>
              </a:rPr>
              <a:t>Confident</a:t>
            </a:r>
          </a:p>
        </p:txBody>
      </p:sp>
      <p:sp>
        <p:nvSpPr>
          <p:cNvPr id="17" name="TextBox 17"/>
          <p:cNvSpPr txBox="1"/>
          <p:nvPr/>
        </p:nvSpPr>
        <p:spPr>
          <a:xfrm>
            <a:off x="9202206" y="7102772"/>
            <a:ext cx="3494003" cy="1794922"/>
          </a:xfrm>
          <a:prstGeom prst="rect">
            <a:avLst/>
          </a:prstGeom>
        </p:spPr>
        <p:txBody>
          <a:bodyPr lIns="0" tIns="0" rIns="0" bIns="0" rtlCol="0" anchor="t">
            <a:spAutoFit/>
          </a:bodyPr>
          <a:lstStyle/>
          <a:p>
            <a:pPr algn="l">
              <a:lnSpc>
                <a:spcPts val="2380"/>
              </a:lnSpc>
            </a:pPr>
            <a:r>
              <a:rPr lang="en-US" sz="1700">
                <a:solidFill>
                  <a:srgbClr val="545454"/>
                </a:solidFill>
                <a:latin typeface="Helvetica Neue LT Std"/>
              </a:rPr>
              <a:t>We have a distinctive perspective, informed by our work with business. We make a compelling case for what we want to do, and don't let obstacles get in the way.​</a:t>
            </a:r>
          </a:p>
          <a:p>
            <a:pPr algn="l">
              <a:lnSpc>
                <a:spcPts val="2380"/>
              </a:lnSpc>
            </a:pPr>
            <a:endParaRPr lang="en-US" sz="1700">
              <a:solidFill>
                <a:srgbClr val="545454"/>
              </a:solidFill>
              <a:latin typeface="Helvetica Neue LT Std"/>
            </a:endParaRPr>
          </a:p>
        </p:txBody>
      </p:sp>
      <p:sp>
        <p:nvSpPr>
          <p:cNvPr id="18" name="TextBox 18"/>
          <p:cNvSpPr txBox="1"/>
          <p:nvPr/>
        </p:nvSpPr>
        <p:spPr>
          <a:xfrm>
            <a:off x="13668410" y="2167325"/>
            <a:ext cx="2436748" cy="577239"/>
          </a:xfrm>
          <a:prstGeom prst="rect">
            <a:avLst/>
          </a:prstGeom>
        </p:spPr>
        <p:txBody>
          <a:bodyPr lIns="0" tIns="0" rIns="0" bIns="0" rtlCol="0" anchor="t">
            <a:spAutoFit/>
          </a:bodyPr>
          <a:lstStyle/>
          <a:p>
            <a:pPr algn="l">
              <a:lnSpc>
                <a:spcPts val="4407"/>
              </a:lnSpc>
            </a:pPr>
            <a:r>
              <a:rPr lang="en-US" sz="3148">
                <a:solidFill>
                  <a:srgbClr val="A90083"/>
                </a:solidFill>
                <a:latin typeface="FS Lola"/>
              </a:rPr>
              <a:t>Connected</a:t>
            </a:r>
          </a:p>
        </p:txBody>
      </p:sp>
      <p:sp>
        <p:nvSpPr>
          <p:cNvPr id="19" name="TextBox 19"/>
          <p:cNvSpPr txBox="1"/>
          <p:nvPr/>
        </p:nvSpPr>
        <p:spPr>
          <a:xfrm>
            <a:off x="13668410" y="2883726"/>
            <a:ext cx="3590890" cy="1674308"/>
          </a:xfrm>
          <a:prstGeom prst="rect">
            <a:avLst/>
          </a:prstGeom>
        </p:spPr>
        <p:txBody>
          <a:bodyPr lIns="0" tIns="0" rIns="0" bIns="0" rtlCol="0" anchor="t">
            <a:spAutoFit/>
          </a:bodyPr>
          <a:lstStyle/>
          <a:p>
            <a:pPr algn="l">
              <a:lnSpc>
                <a:spcPts val="2196"/>
              </a:lnSpc>
            </a:pPr>
            <a:r>
              <a:rPr lang="en-US" sz="1569">
                <a:solidFill>
                  <a:srgbClr val="545454"/>
                </a:solidFill>
                <a:latin typeface="Helvetica Neue LT Std"/>
              </a:rPr>
              <a:t>We actively partner with businesses across the UK and across the world. We are accessible and we help them navigate Government, using our strong relationships to get things done.​</a:t>
            </a:r>
          </a:p>
          <a:p>
            <a:pPr algn="l">
              <a:lnSpc>
                <a:spcPts val="2196"/>
              </a:lnSpc>
            </a:pPr>
            <a:endParaRPr lang="en-US" sz="1569">
              <a:solidFill>
                <a:srgbClr val="545454"/>
              </a:solidFill>
              <a:latin typeface="Helvetica Neue LT Std"/>
            </a:endParaRPr>
          </a:p>
        </p:txBody>
      </p:sp>
      <p:sp>
        <p:nvSpPr>
          <p:cNvPr id="20" name="TextBox 20"/>
          <p:cNvSpPr txBox="1"/>
          <p:nvPr/>
        </p:nvSpPr>
        <p:spPr>
          <a:xfrm>
            <a:off x="13673065" y="6395897"/>
            <a:ext cx="2436748" cy="577239"/>
          </a:xfrm>
          <a:prstGeom prst="rect">
            <a:avLst/>
          </a:prstGeom>
        </p:spPr>
        <p:txBody>
          <a:bodyPr lIns="0" tIns="0" rIns="0" bIns="0" rtlCol="0" anchor="t">
            <a:spAutoFit/>
          </a:bodyPr>
          <a:lstStyle/>
          <a:p>
            <a:pPr algn="l">
              <a:lnSpc>
                <a:spcPts val="4407"/>
              </a:lnSpc>
            </a:pPr>
            <a:r>
              <a:rPr lang="en-US" sz="3148">
                <a:solidFill>
                  <a:srgbClr val="CF102D"/>
                </a:solidFill>
                <a:latin typeface="FS Lola"/>
              </a:rPr>
              <a:t>Collaborative</a:t>
            </a:r>
          </a:p>
        </p:txBody>
      </p:sp>
      <p:sp>
        <p:nvSpPr>
          <p:cNvPr id="21" name="TextBox 21"/>
          <p:cNvSpPr txBox="1"/>
          <p:nvPr/>
        </p:nvSpPr>
        <p:spPr>
          <a:xfrm>
            <a:off x="13673065" y="7102772"/>
            <a:ext cx="3899617" cy="1499684"/>
          </a:xfrm>
          <a:prstGeom prst="rect">
            <a:avLst/>
          </a:prstGeom>
        </p:spPr>
        <p:txBody>
          <a:bodyPr lIns="0" tIns="0" rIns="0" bIns="0" rtlCol="0" anchor="t">
            <a:spAutoFit/>
          </a:bodyPr>
          <a:lstStyle/>
          <a:p>
            <a:pPr algn="l">
              <a:lnSpc>
                <a:spcPts val="2380"/>
              </a:lnSpc>
            </a:pPr>
            <a:r>
              <a:rPr lang="en-US" sz="1700">
                <a:solidFill>
                  <a:srgbClr val="545454"/>
                </a:solidFill>
                <a:latin typeface="Helvetica Neue LT Std"/>
              </a:rPr>
              <a:t>We are one department, bringing together teams from across the UK and across the world. We ensure everyone is supported and can see how their work makes a difference.​</a:t>
            </a:r>
          </a:p>
        </p:txBody>
      </p:sp>
      <p:sp>
        <p:nvSpPr>
          <p:cNvPr id="22" name="Freeform 22"/>
          <p:cNvSpPr/>
          <p:nvPr/>
        </p:nvSpPr>
        <p:spPr>
          <a:xfrm>
            <a:off x="1028700" y="2744565"/>
            <a:ext cx="7451196" cy="3534860"/>
          </a:xfrm>
          <a:custGeom>
            <a:avLst/>
            <a:gdLst/>
            <a:ahLst/>
            <a:cxnLst/>
            <a:rect l="l" t="t" r="r" b="b"/>
            <a:pathLst>
              <a:path w="7451196" h="3534860">
                <a:moveTo>
                  <a:pt x="0" y="0"/>
                </a:moveTo>
                <a:lnTo>
                  <a:pt x="7451196" y="0"/>
                </a:lnTo>
                <a:lnTo>
                  <a:pt x="7451196" y="3534860"/>
                </a:lnTo>
                <a:lnTo>
                  <a:pt x="0" y="3534860"/>
                </a:lnTo>
                <a:lnTo>
                  <a:pt x="0" y="0"/>
                </a:lnTo>
                <a:close/>
              </a:path>
            </a:pathLst>
          </a:custGeom>
          <a:blipFill>
            <a:blip r:embed="rId6"/>
            <a:stretch>
              <a:fillRect t="-16667" b="-23860"/>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64404"/>
            <a:ext cx="10016332" cy="1029269"/>
          </a:xfrm>
          <a:prstGeom prst="rect">
            <a:avLst/>
          </a:prstGeom>
        </p:spPr>
        <p:txBody>
          <a:bodyPr lIns="0" tIns="0" rIns="0" bIns="0" rtlCol="0" anchor="t">
            <a:spAutoFit/>
          </a:bodyPr>
          <a:lstStyle/>
          <a:p>
            <a:pPr algn="l">
              <a:lnSpc>
                <a:spcPts val="7840"/>
              </a:lnSpc>
            </a:pPr>
            <a:r>
              <a:rPr lang="en-US" sz="5600">
                <a:solidFill>
                  <a:srgbClr val="CF102D"/>
                </a:solidFill>
                <a:latin typeface="FS Lola"/>
              </a:rPr>
              <a:t>Diversity and Inclusion in DBT</a:t>
            </a:r>
          </a:p>
        </p:txBody>
      </p:sp>
      <p:sp>
        <p:nvSpPr>
          <p:cNvPr id="3" name="TextBox 3"/>
          <p:cNvSpPr txBox="1"/>
          <p:nvPr/>
        </p:nvSpPr>
        <p:spPr>
          <a:xfrm>
            <a:off x="1028700" y="2718768"/>
            <a:ext cx="5212066" cy="7586051"/>
          </a:xfrm>
          <a:prstGeom prst="rect">
            <a:avLst/>
          </a:prstGeom>
        </p:spPr>
        <p:txBody>
          <a:bodyPr lIns="0" tIns="0" rIns="0" bIns="0" rtlCol="0" anchor="t">
            <a:spAutoFit/>
          </a:bodyPr>
          <a:lstStyle/>
          <a:p>
            <a:pPr algn="l">
              <a:lnSpc>
                <a:spcPts val="2664"/>
              </a:lnSpc>
            </a:pPr>
            <a:r>
              <a:rPr lang="en-US" sz="1903">
                <a:solidFill>
                  <a:srgbClr val="0063BE"/>
                </a:solidFill>
                <a:latin typeface="Helvetica Neue LT Std Bold"/>
              </a:rPr>
              <a:t>We are committed to inclusive and diverse leadership, and we welcome applications from under-represented groups and those based across the whole of the UK.</a:t>
            </a:r>
          </a:p>
          <a:p>
            <a:pPr algn="l">
              <a:lnSpc>
                <a:spcPts val="2664"/>
              </a:lnSpc>
            </a:pPr>
            <a:endParaRPr lang="en-US" sz="1903">
              <a:solidFill>
                <a:srgbClr val="0063BE"/>
              </a:solidFill>
              <a:latin typeface="Helvetica Neue LT Std Bold"/>
            </a:endParaRPr>
          </a:p>
          <a:p>
            <a:pPr>
              <a:lnSpc>
                <a:spcPts val="2664"/>
              </a:lnSpc>
            </a:pPr>
            <a:r>
              <a:rPr lang="en-US" sz="1900">
                <a:solidFill>
                  <a:srgbClr val="545454"/>
                </a:solidFill>
                <a:latin typeface="Helvetica Neue LT Std"/>
              </a:rPr>
              <a:t>To learn more please see the </a:t>
            </a:r>
            <a:r>
              <a:rPr lang="en-US" sz="1900" u="sng">
                <a:solidFill>
                  <a:srgbClr val="545454"/>
                </a:solidFill>
                <a:latin typeface="Helvetica Neue LT Std"/>
                <a:hlinkClick r:id="rId2" tooltip="https://drive.google.com/file/d/1vqUuT0e75fI3pehr9Qmn_c8OSnzfaRIn/view?usp=sharing"/>
              </a:rPr>
              <a:t>Civil Service People Plan</a:t>
            </a:r>
            <a:r>
              <a:rPr lang="en-US" sz="1900">
                <a:solidFill>
                  <a:srgbClr val="545454"/>
                </a:solidFill>
                <a:latin typeface="Helvetica Neue LT Std"/>
              </a:rPr>
              <a:t> and </a:t>
            </a:r>
            <a:r>
              <a:rPr lang="en-US" sz="1900" u="sng">
                <a:solidFill>
                  <a:srgbClr val="545454"/>
                </a:solidFill>
                <a:latin typeface="Helvetica Neue LT Std"/>
                <a:hlinkClick r:id="rId3" tooltip="https://drive.google.com/file/d/1ZCT68zNV3xktMz0DZ7ruttyzav9c0IJ4/view?usp=sharing"/>
              </a:rPr>
              <a:t>Civil Service D&amp;I Strategy</a:t>
            </a:r>
            <a:r>
              <a:rPr lang="en-US" sz="1900" u="sng">
                <a:solidFill>
                  <a:srgbClr val="545454"/>
                </a:solidFill>
                <a:latin typeface="Helvetica Neue LT Std"/>
              </a:rPr>
              <a:t>.</a:t>
            </a:r>
          </a:p>
          <a:p>
            <a:pPr algn="l">
              <a:lnSpc>
                <a:spcPts val="2664"/>
              </a:lnSpc>
            </a:pPr>
            <a:endParaRPr lang="en-US" sz="1903" u="sng">
              <a:solidFill>
                <a:srgbClr val="545454"/>
              </a:solidFill>
              <a:latin typeface="Helvetica Neue LT Std"/>
              <a:hlinkClick r:id="rId4" tooltip="https://drive.google.com/file/d/1ZCT68zNV3xktMz0DZ7ruttyzav9c0IJ4/view?usp=sharing"/>
            </a:endParaRPr>
          </a:p>
          <a:p>
            <a:pPr algn="just">
              <a:lnSpc>
                <a:spcPts val="2664"/>
              </a:lnSpc>
            </a:pPr>
            <a:r>
              <a:rPr lang="en-US" sz="1903">
                <a:solidFill>
                  <a:srgbClr val="545454"/>
                </a:solidFill>
                <a:latin typeface="Helvetica Neue LT Std"/>
              </a:rPr>
              <a:t>We treat everyone openly, fairly and equally, and we collaborate proactively with a can-do attitude, inspiring others to want to engage with us. We respect each other's views regardless of background, and we do not discriminate. We are one department, we have a shared culture across our diverse, global </a:t>
            </a:r>
            <a:r>
              <a:rPr lang="en-US" sz="1903" err="1">
                <a:solidFill>
                  <a:srgbClr val="545454"/>
                </a:solidFill>
                <a:latin typeface="Helvetica Neue LT Std"/>
              </a:rPr>
              <a:t>organisation</a:t>
            </a:r>
            <a:r>
              <a:rPr lang="en-US" sz="1903">
                <a:solidFill>
                  <a:srgbClr val="545454"/>
                </a:solidFill>
                <a:latin typeface="Helvetica Neue LT Std"/>
              </a:rPr>
              <a:t>. We celebrate our diversity of thought, coming from different backgrounds, places and experiences to deliver the best for the UK, our markets and our customers. And we are better for it.</a:t>
            </a:r>
          </a:p>
          <a:p>
            <a:pPr algn="l">
              <a:lnSpc>
                <a:spcPts val="2664"/>
              </a:lnSpc>
            </a:pPr>
            <a:endParaRPr lang="en-US" sz="1903">
              <a:solidFill>
                <a:srgbClr val="545454"/>
              </a:solidFill>
              <a:latin typeface="Helvetica Neue LT Std"/>
            </a:endParaRPr>
          </a:p>
          <a:p>
            <a:pPr algn="l">
              <a:lnSpc>
                <a:spcPts val="2664"/>
              </a:lnSpc>
            </a:pPr>
            <a:endParaRPr lang="en-US" sz="1903">
              <a:solidFill>
                <a:srgbClr val="545454"/>
              </a:solidFill>
              <a:latin typeface="Helvetica Neue LT Std"/>
            </a:endParaRPr>
          </a:p>
        </p:txBody>
      </p:sp>
      <p:sp>
        <p:nvSpPr>
          <p:cNvPr id="4" name="TextBox 4"/>
          <p:cNvSpPr txBox="1"/>
          <p:nvPr/>
        </p:nvSpPr>
        <p:spPr>
          <a:xfrm>
            <a:off x="6539825" y="2718768"/>
            <a:ext cx="5212066" cy="6893554"/>
          </a:xfrm>
          <a:prstGeom prst="rect">
            <a:avLst/>
          </a:prstGeom>
        </p:spPr>
        <p:txBody>
          <a:bodyPr lIns="0" tIns="0" rIns="0" bIns="0" rtlCol="0" anchor="t">
            <a:spAutoFit/>
          </a:bodyPr>
          <a:lstStyle/>
          <a:p>
            <a:pPr algn="l">
              <a:lnSpc>
                <a:spcPts val="2664"/>
              </a:lnSpc>
            </a:pPr>
            <a:r>
              <a:rPr lang="en-US" sz="1903">
                <a:solidFill>
                  <a:srgbClr val="0063BE"/>
                </a:solidFill>
                <a:latin typeface="Helvetica Neue LT Std Bold"/>
              </a:rPr>
              <a:t>Staff Networks</a:t>
            </a:r>
          </a:p>
          <a:p>
            <a:pPr algn="just">
              <a:lnSpc>
                <a:spcPts val="2664"/>
              </a:lnSpc>
            </a:pPr>
            <a:r>
              <a:rPr lang="en-US" sz="1903">
                <a:solidFill>
                  <a:srgbClr val="545454"/>
                </a:solidFill>
                <a:latin typeface="Helvetica Neue LT Std"/>
              </a:rPr>
              <a:t>With a multitude of networks, there's something for EVERYONE. Our networks support equality and showcase examples of inclusivity across the </a:t>
            </a:r>
            <a:r>
              <a:rPr lang="en-US" sz="1903" err="1">
                <a:solidFill>
                  <a:srgbClr val="545454"/>
                </a:solidFill>
                <a:latin typeface="Helvetica Neue LT Std"/>
              </a:rPr>
              <a:t>organisation</a:t>
            </a:r>
            <a:r>
              <a:rPr lang="en-US" sz="1903">
                <a:solidFill>
                  <a:srgbClr val="545454"/>
                </a:solidFill>
                <a:latin typeface="Helvetica Neue LT Std"/>
              </a:rPr>
              <a:t>. Each one has a senior champion to ensure they are heard at the top of the </a:t>
            </a:r>
            <a:r>
              <a:rPr lang="en-US" sz="1903" err="1">
                <a:solidFill>
                  <a:srgbClr val="545454"/>
                </a:solidFill>
                <a:latin typeface="Helvetica Neue LT Std"/>
              </a:rPr>
              <a:t>organisation</a:t>
            </a:r>
            <a:r>
              <a:rPr lang="en-US" sz="1903">
                <a:solidFill>
                  <a:srgbClr val="545454"/>
                </a:solidFill>
                <a:latin typeface="Helvetica Neue LT Std"/>
              </a:rPr>
              <a:t>.</a:t>
            </a:r>
          </a:p>
          <a:p>
            <a:pPr algn="just">
              <a:lnSpc>
                <a:spcPts val="2664"/>
              </a:lnSpc>
            </a:pPr>
            <a:endParaRPr lang="en-US" sz="1903">
              <a:solidFill>
                <a:srgbClr val="545454"/>
              </a:solidFill>
              <a:latin typeface="Helvetica Neue LT Std"/>
            </a:endParaRPr>
          </a:p>
          <a:p>
            <a:pPr algn="just">
              <a:lnSpc>
                <a:spcPts val="2664"/>
              </a:lnSpc>
            </a:pPr>
            <a:r>
              <a:rPr lang="en-US" sz="1903">
                <a:solidFill>
                  <a:srgbClr val="545454"/>
                </a:solidFill>
                <a:latin typeface="Helvetica Neue LT Std"/>
              </a:rPr>
              <a:t>Our networks pride themselves on working together, getting under the skin of intersectionality, championing allyship and education. Turning these collaborations into action plans which lead to real change.</a:t>
            </a:r>
          </a:p>
          <a:p>
            <a:pPr algn="just">
              <a:lnSpc>
                <a:spcPts val="2664"/>
              </a:lnSpc>
            </a:pPr>
            <a:endParaRPr lang="en-US" sz="1903">
              <a:solidFill>
                <a:srgbClr val="545454"/>
              </a:solidFill>
              <a:latin typeface="Helvetica Neue LT Std"/>
            </a:endParaRPr>
          </a:p>
          <a:p>
            <a:pPr algn="just">
              <a:lnSpc>
                <a:spcPts val="2664"/>
              </a:lnSpc>
            </a:pPr>
            <a:r>
              <a:rPr lang="en-US" sz="1903">
                <a:solidFill>
                  <a:srgbClr val="0063BE"/>
                </a:solidFill>
                <a:latin typeface="Helvetica Neue LT Std Bold"/>
              </a:rPr>
              <a:t>Reasonable Adjustments </a:t>
            </a:r>
          </a:p>
          <a:p>
            <a:pPr algn="just">
              <a:lnSpc>
                <a:spcPts val="2664"/>
              </a:lnSpc>
            </a:pPr>
            <a:r>
              <a:rPr lang="en-US" sz="1903">
                <a:solidFill>
                  <a:srgbClr val="545454"/>
                </a:solidFill>
                <a:latin typeface="Helvetica Neue LT Std"/>
              </a:rPr>
              <a:t>The Department is </a:t>
            </a:r>
            <a:r>
              <a:rPr lang="en-US" sz="1903" err="1">
                <a:solidFill>
                  <a:srgbClr val="545454"/>
                </a:solidFill>
                <a:latin typeface="Helvetica Neue LT Std"/>
              </a:rPr>
              <a:t>recognised</a:t>
            </a:r>
            <a:r>
              <a:rPr lang="en-US" sz="1903">
                <a:solidFill>
                  <a:srgbClr val="545454"/>
                </a:solidFill>
                <a:latin typeface="Helvetica Neue LT Std"/>
              </a:rPr>
              <a:t> as a Disability Confident Leader. Please follow this </a:t>
            </a:r>
            <a:r>
              <a:rPr lang="en-US" sz="1903" u="sng">
                <a:solidFill>
                  <a:srgbClr val="545454"/>
                </a:solidFill>
                <a:latin typeface="Helvetica Neue LT Std"/>
                <a:hlinkClick r:id="rId5" tooltip="https://www.gov.uk/government/collections/disability-confident-campaign"/>
              </a:rPr>
              <a:t>link</a:t>
            </a:r>
            <a:r>
              <a:rPr lang="en-US" sz="1903">
                <a:solidFill>
                  <a:srgbClr val="545454"/>
                </a:solidFill>
                <a:latin typeface="Helvetica Neue LT Std"/>
              </a:rPr>
              <a:t> for information.</a:t>
            </a:r>
          </a:p>
          <a:p>
            <a:pPr algn="l">
              <a:lnSpc>
                <a:spcPts val="2664"/>
              </a:lnSpc>
            </a:pPr>
            <a:r>
              <a:rPr lang="en-US" sz="1903">
                <a:solidFill>
                  <a:srgbClr val="545454"/>
                </a:solidFill>
                <a:latin typeface="Helvetica Neue LT Std"/>
              </a:rPr>
              <a:t> </a:t>
            </a:r>
          </a:p>
          <a:p>
            <a:pPr algn="l">
              <a:lnSpc>
                <a:spcPts val="2664"/>
              </a:lnSpc>
            </a:pPr>
            <a:endParaRPr lang="en-US" sz="1903">
              <a:solidFill>
                <a:srgbClr val="545454"/>
              </a:solidFill>
              <a:latin typeface="Helvetica Neue LT Std"/>
            </a:endParaRPr>
          </a:p>
        </p:txBody>
      </p:sp>
      <p:sp>
        <p:nvSpPr>
          <p:cNvPr id="5" name="TextBox 5"/>
          <p:cNvSpPr txBox="1"/>
          <p:nvPr/>
        </p:nvSpPr>
        <p:spPr>
          <a:xfrm>
            <a:off x="12047234" y="2718768"/>
            <a:ext cx="5212066" cy="7586051"/>
          </a:xfrm>
          <a:prstGeom prst="rect">
            <a:avLst/>
          </a:prstGeom>
        </p:spPr>
        <p:txBody>
          <a:bodyPr lIns="0" tIns="0" rIns="0" bIns="0" rtlCol="0" anchor="t">
            <a:spAutoFit/>
          </a:bodyPr>
          <a:lstStyle/>
          <a:p>
            <a:pPr algn="just">
              <a:lnSpc>
                <a:spcPts val="2664"/>
              </a:lnSpc>
            </a:pPr>
            <a:r>
              <a:rPr lang="en-US" sz="1903">
                <a:solidFill>
                  <a:srgbClr val="545454"/>
                </a:solidFill>
                <a:latin typeface="Helvetica Neue LT Std"/>
              </a:rPr>
              <a:t>We are committed to attracting, recruiting and retaining disabled people and supporting them in achieving their full potential.</a:t>
            </a:r>
          </a:p>
          <a:p>
            <a:pPr algn="just">
              <a:lnSpc>
                <a:spcPts val="2664"/>
              </a:lnSpc>
            </a:pPr>
            <a:r>
              <a:rPr lang="en-US" sz="1903">
                <a:solidFill>
                  <a:srgbClr val="545454"/>
                </a:solidFill>
                <a:latin typeface="Helvetica Neue LT Std"/>
              </a:rPr>
              <a:t>If you need a change, or what we call a reasonable adjustment, to be made so that </a:t>
            </a:r>
          </a:p>
          <a:p>
            <a:pPr algn="just">
              <a:lnSpc>
                <a:spcPts val="2664"/>
              </a:lnSpc>
            </a:pPr>
            <a:r>
              <a:rPr lang="en-US" sz="1903">
                <a:solidFill>
                  <a:srgbClr val="545454"/>
                </a:solidFill>
                <a:latin typeface="Helvetica Neue LT Std"/>
              </a:rPr>
              <a:t>you can make your application, you should contact </a:t>
            </a:r>
            <a:r>
              <a:rPr lang="en-US" sz="1903" u="sng">
                <a:solidFill>
                  <a:srgbClr val="545454"/>
                </a:solidFill>
                <a:latin typeface="Helvetica Neue LT Std"/>
                <a:hlinkClick r:id="rId6"/>
              </a:rPr>
              <a:t>Andrew.timlin@hays.com</a:t>
            </a:r>
            <a:r>
              <a:rPr lang="en-US" sz="1903">
                <a:solidFill>
                  <a:srgbClr val="545454"/>
                </a:solidFill>
                <a:latin typeface="Helvetica Neue LT Std"/>
              </a:rPr>
              <a:t> or </a:t>
            </a:r>
            <a:r>
              <a:rPr lang="en-US" sz="1903" u="sng">
                <a:solidFill>
                  <a:srgbClr val="545454"/>
                </a:solidFill>
                <a:latin typeface="Helvetica Neue LT Std"/>
                <a:hlinkClick r:id="rId7"/>
              </a:rPr>
              <a:t>Simon.winspear@hays.com</a:t>
            </a:r>
            <a:r>
              <a:rPr lang="en-US" sz="1903">
                <a:solidFill>
                  <a:srgbClr val="545454"/>
                </a:solidFill>
                <a:latin typeface="Helvetica Neue LT Std"/>
              </a:rPr>
              <a:t> as soon as possible before the closing date to discuss your needs.</a:t>
            </a:r>
          </a:p>
          <a:p>
            <a:pPr algn="just">
              <a:lnSpc>
                <a:spcPts val="2664"/>
              </a:lnSpc>
            </a:pPr>
            <a:endParaRPr lang="en-US" sz="1903">
              <a:solidFill>
                <a:srgbClr val="545454"/>
              </a:solidFill>
              <a:latin typeface="Helvetica Neue LT Std"/>
            </a:endParaRPr>
          </a:p>
          <a:p>
            <a:pPr algn="just">
              <a:lnSpc>
                <a:spcPts val="2664"/>
              </a:lnSpc>
            </a:pPr>
            <a:r>
              <a:rPr lang="en-GB" sz="1903">
                <a:solidFill>
                  <a:srgbClr val="545454"/>
                </a:solidFill>
                <a:latin typeface="Helvetica Neue LT Std"/>
              </a:rPr>
              <a:t>Furthermore, we are also able to offer reasonable adjustments throughout the recruitment process at assessment and interview stage. For example, this may be a consideration around wheelchair access at interview, or adjustments for neurodiversity (e.g. ADHD, autism, dyslexia or dyspraxia) when extra time can be offered for written tests or alterations to the environment in which you’re interviewed. </a:t>
            </a:r>
            <a:endParaRPr lang="en-US" sz="1903">
              <a:solidFill>
                <a:srgbClr val="545454"/>
              </a:solidFill>
              <a:latin typeface="Helvetica Neue LT Std"/>
            </a:endParaRPr>
          </a:p>
          <a:p>
            <a:pPr algn="l">
              <a:lnSpc>
                <a:spcPts val="2664"/>
              </a:lnSpc>
            </a:pPr>
            <a:endParaRPr lang="en-US" sz="1903">
              <a:solidFill>
                <a:srgbClr val="545454"/>
              </a:solidFill>
              <a:latin typeface="Helvetica Neue LT Std"/>
            </a:endParaRPr>
          </a:p>
        </p:txBody>
      </p:sp>
      <p:sp>
        <p:nvSpPr>
          <p:cNvPr id="6" name="Freeform 6"/>
          <p:cNvSpPr/>
          <p:nvPr/>
        </p:nvSpPr>
        <p:spPr>
          <a:xfrm>
            <a:off x="7261419" y="9011488"/>
            <a:ext cx="1541096" cy="805264"/>
          </a:xfrm>
          <a:custGeom>
            <a:avLst/>
            <a:gdLst/>
            <a:ahLst/>
            <a:cxnLst/>
            <a:rect l="l" t="t" r="r" b="b"/>
            <a:pathLst>
              <a:path w="1541096" h="805264">
                <a:moveTo>
                  <a:pt x="0" y="0"/>
                </a:moveTo>
                <a:lnTo>
                  <a:pt x="1541096" y="0"/>
                </a:lnTo>
                <a:lnTo>
                  <a:pt x="1541096" y="805265"/>
                </a:lnTo>
                <a:lnTo>
                  <a:pt x="0" y="805265"/>
                </a:lnTo>
                <a:lnTo>
                  <a:pt x="0" y="0"/>
                </a:lnTo>
                <a:close/>
              </a:path>
            </a:pathLst>
          </a:custGeom>
          <a:blipFill>
            <a:blip r:embed="rId8"/>
            <a:stretch>
              <a:fillRect/>
            </a:stretch>
          </a:blipFill>
        </p:spPr>
        <p:txBody>
          <a:bodyPr/>
          <a:lstStyle/>
          <a:p>
            <a:endParaRPr lang="en-GB"/>
          </a:p>
        </p:txBody>
      </p:sp>
      <p:sp>
        <p:nvSpPr>
          <p:cNvPr id="7" name="Freeform 7"/>
          <p:cNvSpPr/>
          <p:nvPr/>
        </p:nvSpPr>
        <p:spPr>
          <a:xfrm>
            <a:off x="12047166" y="0"/>
            <a:ext cx="6240834" cy="2230548"/>
          </a:xfrm>
          <a:custGeom>
            <a:avLst/>
            <a:gdLst/>
            <a:ahLst/>
            <a:cxnLst/>
            <a:rect l="l" t="t" r="r" b="b"/>
            <a:pathLst>
              <a:path w="6240834" h="2230548">
                <a:moveTo>
                  <a:pt x="0" y="0"/>
                </a:moveTo>
                <a:lnTo>
                  <a:pt x="6240834" y="0"/>
                </a:lnTo>
                <a:lnTo>
                  <a:pt x="6240834" y="2230548"/>
                </a:lnTo>
                <a:lnTo>
                  <a:pt x="0" y="2230548"/>
                </a:lnTo>
                <a:lnTo>
                  <a:pt x="0" y="0"/>
                </a:lnTo>
                <a:close/>
              </a:path>
            </a:pathLst>
          </a:custGeom>
          <a:blipFill>
            <a:blip r:embed="rId9"/>
            <a:stretch>
              <a:fillRect t="-39736" b="-49820"/>
            </a:stretch>
          </a:blipFill>
        </p:spPr>
        <p:txBody>
          <a:bodyPr/>
          <a:lstStyle/>
          <a:p>
            <a:endParaRPr lang="en-GB"/>
          </a:p>
        </p:txBody>
      </p:sp>
      <p:sp>
        <p:nvSpPr>
          <p:cNvPr id="8" name="Freeform 8"/>
          <p:cNvSpPr/>
          <p:nvPr/>
        </p:nvSpPr>
        <p:spPr>
          <a:xfrm>
            <a:off x="9556638" y="8963853"/>
            <a:ext cx="1287258" cy="900536"/>
          </a:xfrm>
          <a:custGeom>
            <a:avLst/>
            <a:gdLst/>
            <a:ahLst/>
            <a:cxnLst/>
            <a:rect l="l" t="t" r="r" b="b"/>
            <a:pathLst>
              <a:path w="1287258" h="900536">
                <a:moveTo>
                  <a:pt x="0" y="0"/>
                </a:moveTo>
                <a:lnTo>
                  <a:pt x="1287258" y="0"/>
                </a:lnTo>
                <a:lnTo>
                  <a:pt x="1287258" y="900535"/>
                </a:lnTo>
                <a:lnTo>
                  <a:pt x="0" y="900535"/>
                </a:lnTo>
                <a:lnTo>
                  <a:pt x="0" y="0"/>
                </a:lnTo>
                <a:close/>
              </a:path>
            </a:pathLst>
          </a:custGeom>
          <a:blipFill>
            <a:blip r:embed="rId10"/>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13718" y="1680226"/>
            <a:ext cx="5439991" cy="2363980"/>
          </a:xfrm>
          <a:prstGeom prst="rect">
            <a:avLst/>
          </a:prstGeom>
        </p:spPr>
        <p:txBody>
          <a:bodyPr wrap="square" lIns="0" tIns="0" rIns="0" bIns="0" rtlCol="0" anchor="t">
            <a:spAutoFit/>
          </a:bodyPr>
          <a:lstStyle/>
          <a:p>
            <a:pPr algn="l">
              <a:lnSpc>
                <a:spcPts val="2659"/>
              </a:lnSpc>
            </a:pPr>
            <a:endParaRPr lang="en-GB" sz="1700">
              <a:solidFill>
                <a:srgbClr val="545454"/>
              </a:solidFill>
              <a:latin typeface="Helvetica Neue LT Std"/>
            </a:endParaRPr>
          </a:p>
          <a:p>
            <a:pPr algn="l">
              <a:lnSpc>
                <a:spcPts val="2659"/>
              </a:lnSpc>
            </a:pPr>
            <a:endParaRPr lang="en-GB" sz="1700">
              <a:solidFill>
                <a:srgbClr val="545454"/>
              </a:solidFill>
              <a:latin typeface="Helvetica Neue LT Std"/>
            </a:endParaRPr>
          </a:p>
          <a:p>
            <a:pPr>
              <a:lnSpc>
                <a:spcPts val="2659"/>
              </a:lnSpc>
            </a:pPr>
            <a:br>
              <a:rPr lang="en-US" sz="1700">
                <a:solidFill>
                  <a:schemeClr val="tx1">
                    <a:lumMod val="50000"/>
                    <a:lumOff val="50000"/>
                  </a:schemeClr>
                </a:solidFill>
                <a:highlight>
                  <a:srgbClr val="FFFF00"/>
                </a:highlight>
                <a:latin typeface="Helvetica Neue LT Std" panose="020B0604020202020204" charset="0"/>
                <a:ea typeface="Calibri"/>
                <a:cs typeface="Calibri"/>
              </a:rPr>
            </a:br>
            <a:endParaRPr lang="en-US" sz="1700">
              <a:solidFill>
                <a:srgbClr val="545454"/>
              </a:solidFill>
              <a:ea typeface="+mn-lt"/>
              <a:cs typeface="+mn-lt"/>
            </a:endParaRPr>
          </a:p>
          <a:p>
            <a:pPr algn="l">
              <a:lnSpc>
                <a:spcPts val="2659"/>
              </a:lnSpc>
            </a:pPr>
            <a:endParaRPr lang="en-US" sz="1700">
              <a:solidFill>
                <a:srgbClr val="545454"/>
              </a:solidFill>
              <a:latin typeface="Helvetica Neue LT Std"/>
            </a:endParaRPr>
          </a:p>
          <a:p>
            <a:pPr algn="l">
              <a:lnSpc>
                <a:spcPts val="2602"/>
              </a:lnSpc>
            </a:pPr>
            <a:endParaRPr lang="en-US" sz="1700">
              <a:solidFill>
                <a:srgbClr val="545454"/>
              </a:solidFill>
              <a:latin typeface="Helvetica Neue LT Std"/>
            </a:endParaRPr>
          </a:p>
          <a:p>
            <a:pPr algn="l">
              <a:lnSpc>
                <a:spcPts val="2602"/>
              </a:lnSpc>
            </a:pPr>
            <a:endParaRPr lang="en-US" sz="1700">
              <a:solidFill>
                <a:srgbClr val="545454"/>
              </a:solidFill>
              <a:latin typeface="Helvetica Neue LT Std"/>
            </a:endParaRPr>
          </a:p>
        </p:txBody>
      </p:sp>
      <p:sp>
        <p:nvSpPr>
          <p:cNvPr id="6" name="Freeform 6"/>
          <p:cNvSpPr/>
          <p:nvPr/>
        </p:nvSpPr>
        <p:spPr>
          <a:xfrm>
            <a:off x="957682" y="132226"/>
            <a:ext cx="1292114" cy="1292114"/>
          </a:xfrm>
          <a:custGeom>
            <a:avLst/>
            <a:gdLst/>
            <a:ahLst/>
            <a:cxnLst/>
            <a:rect l="l" t="t" r="r" b="b"/>
            <a:pathLst>
              <a:path w="1292114" h="1292114">
                <a:moveTo>
                  <a:pt x="0" y="0"/>
                </a:moveTo>
                <a:lnTo>
                  <a:pt x="1292114" y="0"/>
                </a:lnTo>
                <a:lnTo>
                  <a:pt x="1292114" y="1292114"/>
                </a:lnTo>
                <a:lnTo>
                  <a:pt x="0" y="1292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TextBox 7"/>
          <p:cNvSpPr txBox="1"/>
          <p:nvPr/>
        </p:nvSpPr>
        <p:spPr>
          <a:xfrm>
            <a:off x="2374231" y="501034"/>
            <a:ext cx="1808551" cy="944489"/>
          </a:xfrm>
          <a:prstGeom prst="rect">
            <a:avLst/>
          </a:prstGeom>
        </p:spPr>
        <p:txBody>
          <a:bodyPr wrap="square" lIns="0" tIns="0" rIns="0" bIns="0" rtlCol="0" anchor="t">
            <a:spAutoFit/>
          </a:bodyPr>
          <a:lstStyle/>
          <a:p>
            <a:pPr algn="l">
              <a:lnSpc>
                <a:spcPts val="7840"/>
              </a:lnSpc>
            </a:pPr>
            <a:r>
              <a:rPr lang="en-US" sz="5600">
                <a:solidFill>
                  <a:srgbClr val="CF102D"/>
                </a:solidFill>
                <a:latin typeface="FS Lola"/>
              </a:rPr>
              <a:t>FAQs</a:t>
            </a:r>
          </a:p>
        </p:txBody>
      </p:sp>
      <p:sp>
        <p:nvSpPr>
          <p:cNvPr id="8" name="TextBox 8"/>
          <p:cNvSpPr txBox="1"/>
          <p:nvPr/>
        </p:nvSpPr>
        <p:spPr>
          <a:xfrm>
            <a:off x="957681" y="1680226"/>
            <a:ext cx="7817351" cy="9623660"/>
          </a:xfrm>
          <a:prstGeom prst="rect">
            <a:avLst/>
          </a:prstGeom>
        </p:spPr>
        <p:txBody>
          <a:bodyPr wrap="square" lIns="0" tIns="0" rIns="0" bIns="0" rtlCol="0" anchor="t">
            <a:spAutoFit/>
          </a:bodyPr>
          <a:lstStyle/>
          <a:p>
            <a:pPr algn="l">
              <a:lnSpc>
                <a:spcPts val="2664"/>
              </a:lnSpc>
            </a:pPr>
            <a:r>
              <a:rPr lang="en-US" sz="1900">
                <a:solidFill>
                  <a:srgbClr val="0063BE"/>
                </a:solidFill>
                <a:latin typeface="Helvetica Neue LT Std Bold"/>
              </a:rPr>
              <a:t>1. Can I apply if not currently a Civil Servant?​</a:t>
            </a:r>
          </a:p>
          <a:p>
            <a:pPr algn="just">
              <a:lnSpc>
                <a:spcPts val="2384"/>
              </a:lnSpc>
              <a:spcBef>
                <a:spcPts val="125"/>
              </a:spcBef>
              <a:spcAft>
                <a:spcPts val="125"/>
              </a:spcAft>
            </a:pPr>
            <a:r>
              <a:rPr lang="en-US" sz="1700">
                <a:solidFill>
                  <a:srgbClr val="545454"/>
                </a:solidFill>
                <a:latin typeface="Helvetica Neue LT Std" panose="020B0604020202020204" charset="0"/>
              </a:rPr>
              <a:t>Yes. This role is open to suitably qualified people in the external market and to existing civil servants and those in accredited Non-Departmental Bodies</a:t>
            </a:r>
            <a:r>
              <a:rPr lang="en-US" sz="1700">
                <a:latin typeface="Helvetica Neue LT Std" panose="020B0604020202020204" charset="0"/>
              </a:rPr>
              <a:t>.</a:t>
            </a:r>
            <a:r>
              <a:rPr lang="en-US" sz="1700">
                <a:solidFill>
                  <a:srgbClr val="000000"/>
                </a:solidFill>
                <a:latin typeface="Helvetica Neue LT Std"/>
              </a:rPr>
              <a:t>​</a:t>
            </a:r>
          </a:p>
          <a:p>
            <a:pPr algn="l">
              <a:lnSpc>
                <a:spcPts val="2664"/>
              </a:lnSpc>
            </a:pPr>
            <a:endParaRPr lang="en-US" sz="1703">
              <a:solidFill>
                <a:srgbClr val="000000"/>
              </a:solidFill>
              <a:latin typeface="Helvetica Neue LT Std"/>
            </a:endParaRPr>
          </a:p>
          <a:p>
            <a:pPr algn="l">
              <a:lnSpc>
                <a:spcPts val="2664"/>
              </a:lnSpc>
            </a:pPr>
            <a:r>
              <a:rPr lang="en-US" sz="1900">
                <a:solidFill>
                  <a:srgbClr val="0063BE"/>
                </a:solidFill>
                <a:latin typeface="Helvetica Neue LT Std Bold"/>
              </a:rPr>
              <a:t>2. Is this role suitable for part-time working?</a:t>
            </a:r>
            <a:r>
              <a:rPr lang="en-US" sz="1900">
                <a:solidFill>
                  <a:srgbClr val="545454"/>
                </a:solidFill>
                <a:latin typeface="Helvetica Neue LT Std"/>
              </a:rPr>
              <a:t>​</a:t>
            </a:r>
          </a:p>
          <a:p>
            <a:pPr algn="just">
              <a:lnSpc>
                <a:spcPts val="2384"/>
              </a:lnSpc>
              <a:spcBef>
                <a:spcPts val="125"/>
              </a:spcBef>
              <a:spcAft>
                <a:spcPts val="125"/>
              </a:spcAft>
            </a:pPr>
            <a:r>
              <a:rPr lang="en-US" sz="1700">
                <a:solidFill>
                  <a:srgbClr val="545454"/>
                </a:solidFill>
                <a:latin typeface="Helvetica Neue LT Std" panose="020B0604020202020204" charset="0"/>
              </a:rPr>
              <a:t>This role is available for full-time, or flexible working arrangements. If you wish to discuss your needs in more detail, please get in touch.</a:t>
            </a:r>
          </a:p>
          <a:p>
            <a:pPr algn="l">
              <a:lnSpc>
                <a:spcPts val="2384"/>
              </a:lnSpc>
            </a:pPr>
            <a:endParaRPr lang="en-US" sz="1703">
              <a:solidFill>
                <a:srgbClr val="545454"/>
              </a:solidFill>
              <a:latin typeface="Helvetica Neue LT Std"/>
            </a:endParaRPr>
          </a:p>
          <a:p>
            <a:pPr algn="l">
              <a:lnSpc>
                <a:spcPts val="2659"/>
              </a:lnSpc>
            </a:pPr>
            <a:r>
              <a:rPr lang="en-US" sz="1900">
                <a:solidFill>
                  <a:srgbClr val="0063BE"/>
                </a:solidFill>
                <a:latin typeface="Helvetica Neue LT Std Bold"/>
              </a:rPr>
              <a:t>3. Is this role reserved for UK Nationals?</a:t>
            </a:r>
          </a:p>
          <a:p>
            <a:pPr algn="just">
              <a:spcBef>
                <a:spcPts val="125"/>
              </a:spcBef>
              <a:spcAft>
                <a:spcPts val="125"/>
              </a:spcAft>
            </a:pPr>
            <a:r>
              <a:rPr lang="en-US" sz="1700">
                <a:solidFill>
                  <a:srgbClr val="545454"/>
                </a:solidFill>
                <a:latin typeface="Helvetica Neue LT Std" panose="020B0604020202020204" charset="0"/>
              </a:rPr>
              <a:t>Yes, this is a reserved post. Certain posts, notably those concerned with security and intelligence, might be reserved for British citizens, but this will not normally prevent access to a wide range of developmental opportunities within the Civil Service.​​</a:t>
            </a:r>
          </a:p>
          <a:p>
            <a:pPr algn="l">
              <a:lnSpc>
                <a:spcPts val="2384"/>
              </a:lnSpc>
            </a:pPr>
            <a:endParaRPr lang="en-US" sz="1700">
              <a:solidFill>
                <a:srgbClr val="545454"/>
              </a:solidFill>
              <a:latin typeface="Helvetica Neue LT Std"/>
            </a:endParaRPr>
          </a:p>
          <a:p>
            <a:pPr algn="l">
              <a:lnSpc>
                <a:spcPts val="2659"/>
              </a:lnSpc>
            </a:pPr>
            <a:r>
              <a:rPr lang="en-US" sz="1899">
                <a:solidFill>
                  <a:srgbClr val="0063BE"/>
                </a:solidFill>
                <a:latin typeface="Helvetica Neue LT Std Bold"/>
              </a:rPr>
              <a:t>4. Will the role involve travel?​​</a:t>
            </a:r>
          </a:p>
          <a:p>
            <a:pPr algn="just">
              <a:lnSpc>
                <a:spcPts val="2380"/>
              </a:lnSpc>
              <a:spcBef>
                <a:spcPts val="125"/>
              </a:spcBef>
              <a:spcAft>
                <a:spcPts val="125"/>
              </a:spcAft>
            </a:pPr>
            <a:r>
              <a:rPr lang="en-US" sz="1700">
                <a:solidFill>
                  <a:srgbClr val="545454"/>
                </a:solidFill>
                <a:latin typeface="Helvetica Neue LT Std" panose="020B0604020202020204" charset="0"/>
              </a:rPr>
              <a:t>Yes, you will be primarily based in region, with regular travel throughout the region and to the UK required. </a:t>
            </a:r>
          </a:p>
          <a:p>
            <a:pPr algn="l">
              <a:lnSpc>
                <a:spcPts val="2380"/>
              </a:lnSpc>
            </a:pPr>
            <a:endParaRPr lang="en-US" sz="1700">
              <a:solidFill>
                <a:srgbClr val="545454"/>
              </a:solidFill>
              <a:latin typeface="Helvetica Neue LT Std"/>
            </a:endParaRPr>
          </a:p>
          <a:p>
            <a:pPr algn="l">
              <a:lnSpc>
                <a:spcPts val="2659"/>
              </a:lnSpc>
            </a:pPr>
            <a:r>
              <a:rPr lang="en-US" sz="1900">
                <a:solidFill>
                  <a:srgbClr val="0063BE"/>
                </a:solidFill>
                <a:latin typeface="Helvetica Neue LT Std Bold"/>
              </a:rPr>
              <a:t>5. Where will the role based?​</a:t>
            </a:r>
          </a:p>
          <a:p>
            <a:pPr>
              <a:lnSpc>
                <a:spcPts val="2380"/>
              </a:lnSpc>
              <a:spcBef>
                <a:spcPts val="125"/>
              </a:spcBef>
              <a:spcAft>
                <a:spcPts val="125"/>
              </a:spcAft>
            </a:pPr>
            <a:r>
              <a:rPr lang="en-US" sz="1700">
                <a:solidFill>
                  <a:srgbClr val="545454"/>
                </a:solidFill>
                <a:latin typeface="Helvetica Neue LT Std"/>
              </a:rPr>
              <a:t>If successful you will be based in São Paulo, Brazil.</a:t>
            </a:r>
          </a:p>
          <a:p>
            <a:pPr algn="l">
              <a:lnSpc>
                <a:spcPts val="2380"/>
              </a:lnSpc>
              <a:spcBef>
                <a:spcPts val="125"/>
              </a:spcBef>
              <a:spcAft>
                <a:spcPts val="125"/>
              </a:spcAft>
            </a:pPr>
            <a:endParaRPr lang="en-US" sz="1700">
              <a:solidFill>
                <a:srgbClr val="545454"/>
              </a:solidFill>
              <a:latin typeface="Helvetica Neue LT Std" panose="020B0604020202020204" charset="0"/>
            </a:endParaRPr>
          </a:p>
          <a:p>
            <a:pPr algn="l">
              <a:lnSpc>
                <a:spcPts val="2664"/>
              </a:lnSpc>
            </a:pPr>
            <a:r>
              <a:rPr lang="en-US">
                <a:solidFill>
                  <a:srgbClr val="0063BE"/>
                </a:solidFill>
                <a:latin typeface="Helvetica Neue LT Std Bold"/>
              </a:rPr>
              <a:t>6. </a:t>
            </a:r>
            <a:r>
              <a:rPr lang="en-US" sz="1800">
                <a:solidFill>
                  <a:srgbClr val="0063BE"/>
                </a:solidFill>
                <a:latin typeface="Helvetica Neue LT Std Bold"/>
              </a:rPr>
              <a:t>Can I claim back any expenses incurred during the recruitment process?​</a:t>
            </a:r>
          </a:p>
          <a:p>
            <a:pPr algn="just">
              <a:lnSpc>
                <a:spcPts val="2664"/>
              </a:lnSpc>
            </a:pPr>
            <a:r>
              <a:rPr lang="en-US" sz="1600">
                <a:solidFill>
                  <a:srgbClr val="545454"/>
                </a:solidFill>
                <a:latin typeface="Helvetica Neue LT Std"/>
              </a:rPr>
              <a:t>No, </a:t>
            </a:r>
            <a:r>
              <a:rPr lang="en-GB" sz="1600">
                <a:solidFill>
                  <a:srgbClr val="545454"/>
                </a:solidFill>
                <a:latin typeface="Helvetica Neue LT Std"/>
              </a:rPr>
              <a:t>unfortunately we will not be able to reimburse you, except in exceptional circumstances and only when agreed in advance.</a:t>
            </a:r>
            <a:endParaRPr lang="en-US" sz="1600">
              <a:solidFill>
                <a:srgbClr val="545454"/>
              </a:solidFill>
              <a:latin typeface="Helvetica Neue LT Std Bold"/>
            </a:endParaRPr>
          </a:p>
          <a:p>
            <a:pPr algn="l">
              <a:lnSpc>
                <a:spcPts val="2664"/>
              </a:lnSpc>
            </a:pPr>
            <a:endParaRPr lang="en-US" sz="1600">
              <a:solidFill>
                <a:srgbClr val="000000"/>
              </a:solidFill>
              <a:latin typeface="Helvetica Neue LT Std"/>
            </a:endParaRPr>
          </a:p>
          <a:p>
            <a:pPr algn="l">
              <a:lnSpc>
                <a:spcPts val="2380"/>
              </a:lnSpc>
              <a:spcBef>
                <a:spcPts val="125"/>
              </a:spcBef>
              <a:spcAft>
                <a:spcPts val="125"/>
              </a:spcAft>
            </a:pPr>
            <a:endParaRPr lang="en-US" sz="1700">
              <a:solidFill>
                <a:srgbClr val="545454"/>
              </a:solidFill>
              <a:latin typeface="Helvetica Neue LT Std" panose="020B0604020202020204" charset="0"/>
            </a:endParaRPr>
          </a:p>
          <a:p>
            <a:pPr algn="l">
              <a:lnSpc>
                <a:spcPts val="2380"/>
              </a:lnSpc>
            </a:pPr>
            <a:endParaRPr lang="en-US" sz="1700">
              <a:solidFill>
                <a:srgbClr val="545454"/>
              </a:solidFill>
              <a:latin typeface="Helvetica Neue LT Std"/>
            </a:endParaRPr>
          </a:p>
          <a:p>
            <a:pPr algn="l">
              <a:lnSpc>
                <a:spcPts val="2384"/>
              </a:lnSpc>
            </a:pPr>
            <a:endParaRPr lang="en-US" sz="1700">
              <a:solidFill>
                <a:srgbClr val="545454"/>
              </a:solidFill>
              <a:latin typeface="Helvetica Neue LT Std"/>
            </a:endParaRPr>
          </a:p>
          <a:p>
            <a:pPr algn="l">
              <a:lnSpc>
                <a:spcPts val="2384"/>
              </a:lnSpc>
            </a:pPr>
            <a:endParaRPr lang="en-US" sz="1700" b="1">
              <a:solidFill>
                <a:srgbClr val="545454"/>
              </a:solidFill>
              <a:highlight>
                <a:srgbClr val="FFFF00"/>
              </a:highlight>
              <a:latin typeface="Helvetica Neue LT Std"/>
            </a:endParaRPr>
          </a:p>
        </p:txBody>
      </p:sp>
      <p:sp>
        <p:nvSpPr>
          <p:cNvPr id="13" name="TextBox 12">
            <a:extLst>
              <a:ext uri="{FF2B5EF4-FFF2-40B4-BE49-F238E27FC236}">
                <a16:creationId xmlns:a16="http://schemas.microsoft.com/office/drawing/2014/main" id="{9494A071-3486-6F07-C093-E6475C4C48EF}"/>
              </a:ext>
            </a:extLst>
          </p:cNvPr>
          <p:cNvSpPr txBox="1"/>
          <p:nvPr/>
        </p:nvSpPr>
        <p:spPr>
          <a:xfrm>
            <a:off x="9512970" y="501034"/>
            <a:ext cx="8117304" cy="9936951"/>
          </a:xfrm>
          <a:prstGeom prst="rect">
            <a:avLst/>
          </a:prstGeom>
          <a:noFill/>
        </p:spPr>
        <p:txBody>
          <a:bodyPr wrap="square" lIns="91440" tIns="45720" rIns="91440" bIns="45720" anchor="t">
            <a:spAutoFit/>
          </a:bodyPr>
          <a:lstStyle/>
          <a:p>
            <a:pPr algn="l">
              <a:lnSpc>
                <a:spcPts val="2664"/>
              </a:lnSpc>
            </a:pPr>
            <a:r>
              <a:rPr lang="en-US" sz="1900">
                <a:solidFill>
                  <a:srgbClr val="0063BE"/>
                </a:solidFill>
                <a:latin typeface="Helvetica Neue LT Std Bold"/>
              </a:rPr>
              <a:t>7. What do I do if I want to make a complaint?</a:t>
            </a:r>
            <a:r>
              <a:rPr lang="en-US" sz="1900">
                <a:solidFill>
                  <a:srgbClr val="545454"/>
                </a:solidFill>
                <a:latin typeface="Helvetica Neue LT Std"/>
              </a:rPr>
              <a:t>​</a:t>
            </a:r>
          </a:p>
          <a:p>
            <a:pPr algn="just">
              <a:lnSpc>
                <a:spcPts val="2664"/>
              </a:lnSpc>
            </a:pPr>
            <a:r>
              <a:rPr lang="en-GB" sz="1700">
                <a:solidFill>
                  <a:srgbClr val="545454"/>
                </a:solidFill>
                <a:latin typeface="Helvetica Neue LT Std"/>
              </a:rPr>
              <a:t>The law requires that selection for appointment to the Civil Service is on merit on the basis of fair and open competition as outlined in the Civil Service Commission’s Recruitment Principles.  </a:t>
            </a:r>
          </a:p>
          <a:p>
            <a:pPr algn="just">
              <a:lnSpc>
                <a:spcPts val="2664"/>
              </a:lnSpc>
            </a:pPr>
            <a:endParaRPr lang="en-GB" sz="1700">
              <a:solidFill>
                <a:srgbClr val="545454"/>
              </a:solidFill>
              <a:latin typeface="Helvetica Neue LT Std"/>
            </a:endParaRPr>
          </a:p>
          <a:p>
            <a:pPr algn="just">
              <a:lnSpc>
                <a:spcPts val="2664"/>
              </a:lnSpc>
            </a:pPr>
            <a:r>
              <a:rPr lang="en-GB" sz="1700">
                <a:solidFill>
                  <a:srgbClr val="545454"/>
                </a:solidFill>
                <a:latin typeface="Helvetica Neue LT Std"/>
              </a:rPr>
              <a:t>If you feel your application has not been treated in accordance with the Recruitment Principles and you wish to make a complaint, you should contact Georgia Defoe </a:t>
            </a:r>
            <a:r>
              <a:rPr lang="en-GB" sz="1700">
                <a:solidFill>
                  <a:srgbClr val="545454"/>
                </a:solidFill>
                <a:latin typeface="Helvetica Neue LT Std"/>
                <a:hlinkClick r:id="rId4"/>
              </a:rPr>
              <a:t>SCSrecruitment@businessandtrade.gov.uk</a:t>
            </a:r>
            <a:r>
              <a:rPr lang="en-GB" sz="1700">
                <a:solidFill>
                  <a:srgbClr val="545454"/>
                </a:solidFill>
                <a:latin typeface="Helvetica Neue LT Std"/>
              </a:rPr>
              <a:t> in the first instance.</a:t>
            </a:r>
          </a:p>
          <a:p>
            <a:pPr algn="l">
              <a:lnSpc>
                <a:spcPts val="2664"/>
              </a:lnSpc>
            </a:pPr>
            <a:endParaRPr lang="en-GB" sz="1800">
              <a:solidFill>
                <a:srgbClr val="545454"/>
              </a:solidFill>
              <a:latin typeface="Helvetica Neue LT Std"/>
            </a:endParaRPr>
          </a:p>
          <a:p>
            <a:pPr algn="l">
              <a:lnSpc>
                <a:spcPts val="2664"/>
              </a:lnSpc>
            </a:pPr>
            <a:r>
              <a:rPr lang="en-GB" sz="1700">
                <a:solidFill>
                  <a:srgbClr val="545454"/>
                </a:solidFill>
                <a:latin typeface="Helvetica Neue LT Std"/>
              </a:rPr>
              <a:t>If you are not satisfied with the response you receive from the Department, you can contact the Civil Service Commission at: </a:t>
            </a:r>
            <a:r>
              <a:rPr lang="en-GB" sz="1700">
                <a:solidFill>
                  <a:srgbClr val="545454"/>
                </a:solidFill>
                <a:latin typeface="Helvetica Neue LT Std"/>
                <a:hlinkClick r:id="rId5"/>
              </a:rPr>
              <a:t>https://civilservicecommission.independent.gov.uk/contact-us/</a:t>
            </a:r>
            <a:r>
              <a:rPr lang="en-GB" sz="1700">
                <a:solidFill>
                  <a:srgbClr val="545454"/>
                </a:solidFill>
                <a:latin typeface="Helvetica Neue LT Std"/>
              </a:rPr>
              <a:t>   </a:t>
            </a:r>
          </a:p>
          <a:p>
            <a:pPr algn="l">
              <a:lnSpc>
                <a:spcPts val="2664"/>
              </a:lnSpc>
            </a:pPr>
            <a:endParaRPr lang="en-GB" sz="1900">
              <a:solidFill>
                <a:srgbClr val="545454"/>
              </a:solidFill>
              <a:latin typeface="Helvetica Neue LT Std"/>
            </a:endParaRPr>
          </a:p>
          <a:p>
            <a:pPr>
              <a:spcBef>
                <a:spcPts val="125"/>
              </a:spcBef>
              <a:spcAft>
                <a:spcPts val="125"/>
              </a:spcAft>
            </a:pPr>
            <a:r>
              <a:rPr lang="en-US" sz="1900">
                <a:solidFill>
                  <a:srgbClr val="0063BE"/>
                </a:solidFill>
                <a:latin typeface="Helvetica Neue LT Std Bold"/>
              </a:rPr>
              <a:t>8. What should I do if I think I have a conflict of interest?</a:t>
            </a:r>
          </a:p>
          <a:p>
            <a:pPr algn="just">
              <a:spcBef>
                <a:spcPts val="125"/>
              </a:spcBef>
              <a:spcAft>
                <a:spcPts val="125"/>
              </a:spcAft>
            </a:pPr>
            <a:r>
              <a:rPr lang="en-GB" sz="1700">
                <a:solidFill>
                  <a:srgbClr val="545454"/>
                </a:solidFill>
                <a:latin typeface="Helvetica Neue LT Std"/>
              </a:rPr>
              <a:t>Candidates must note the requirement to declare any interests that might cause questions to be raised about their approach to the business of the Department. If you believe that you may have a conflict of interest, please contact Andrew Timlin, </a:t>
            </a:r>
            <a:r>
              <a:rPr lang="en-GB" sz="1700">
                <a:solidFill>
                  <a:srgbClr val="545454"/>
                </a:solidFill>
                <a:latin typeface="Helvetica Neue LT Std"/>
                <a:hlinkClick r:id="rId6"/>
              </a:rPr>
              <a:t>Andrew.timlin@hays.com</a:t>
            </a:r>
            <a:r>
              <a:rPr lang="en-GB" sz="1700">
                <a:solidFill>
                  <a:srgbClr val="545454"/>
                </a:solidFill>
                <a:latin typeface="Helvetica Neue LT Std"/>
              </a:rPr>
              <a:t> or Simon Winspear, </a:t>
            </a:r>
            <a:r>
              <a:rPr lang="en-GB" sz="1700">
                <a:solidFill>
                  <a:srgbClr val="545454"/>
                </a:solidFill>
                <a:latin typeface="Helvetica Neue LT Std"/>
                <a:hlinkClick r:id="rId7"/>
              </a:rPr>
              <a:t>Simon.winspear@hays.com</a:t>
            </a:r>
            <a:r>
              <a:rPr lang="en-GB" sz="1700">
                <a:solidFill>
                  <a:srgbClr val="545454"/>
                </a:solidFill>
                <a:latin typeface="Helvetica Neue LT Std"/>
              </a:rPr>
              <a:t> before submitting your application. </a:t>
            </a:r>
          </a:p>
          <a:p>
            <a:endParaRPr lang="en-GB" sz="1800">
              <a:solidFill>
                <a:srgbClr val="545454"/>
              </a:solidFill>
              <a:highlight>
                <a:srgbClr val="FFFF00"/>
              </a:highlight>
              <a:latin typeface="Helvetica Neue LT Std"/>
            </a:endParaRPr>
          </a:p>
          <a:p>
            <a:pPr>
              <a:spcBef>
                <a:spcPts val="125"/>
              </a:spcBef>
              <a:spcAft>
                <a:spcPts val="125"/>
              </a:spcAft>
            </a:pPr>
            <a:r>
              <a:rPr lang="en-US" sz="1900">
                <a:solidFill>
                  <a:srgbClr val="0063BE"/>
                </a:solidFill>
                <a:latin typeface="Helvetica Neue LT Std Bold"/>
              </a:rPr>
              <a:t>9. I am currently on pre-modernized terms and conditions, can I retain these terms and conditions, including annual leave allowance, if I am offered and accepted this role?</a:t>
            </a:r>
          </a:p>
          <a:p>
            <a:pPr algn="just">
              <a:spcBef>
                <a:spcPts val="125"/>
              </a:spcBef>
              <a:spcAft>
                <a:spcPts val="125"/>
              </a:spcAft>
            </a:pPr>
            <a:r>
              <a:rPr lang="en-GB" sz="1700">
                <a:solidFill>
                  <a:srgbClr val="545454"/>
                </a:solidFill>
                <a:latin typeface="Helvetica Neue LT Std"/>
              </a:rPr>
              <a:t>Staff promoted into or within the Senior Civil Service on or after 1st July 2013 will be automatically moved to modernised terms and conditions as per the Civil Service Management Code. Staff moving on lateral transfer can retain their current T&amp;Cs. </a:t>
            </a:r>
            <a:endParaRPr lang="en-US" sz="1800">
              <a:solidFill>
                <a:srgbClr val="545454"/>
              </a:solidFill>
              <a:latin typeface="Helvetica Neue LT Std"/>
            </a:endParaRPr>
          </a:p>
          <a:p>
            <a:pPr>
              <a:spcBef>
                <a:spcPts val="125"/>
              </a:spcBef>
              <a:spcAft>
                <a:spcPts val="125"/>
              </a:spcAft>
            </a:pPr>
            <a:br>
              <a:rPr lang="en-GB" sz="1700">
                <a:latin typeface="Helvetica Neue LT Std"/>
              </a:rPr>
            </a:br>
            <a:r>
              <a:rPr lang="en-GB" sz="1700">
                <a:solidFill>
                  <a:srgbClr val="545454"/>
                </a:solidFill>
                <a:latin typeface="Helvetica Neue LT Std"/>
              </a:rPr>
              <a:t>Please visit </a:t>
            </a:r>
            <a:r>
              <a:rPr lang="en-GB" sz="1700">
                <a:solidFill>
                  <a:srgbClr val="545454"/>
                </a:solidFill>
                <a:latin typeface="Helvetica Neue LT Std"/>
                <a:hlinkClick r:id="rId8"/>
              </a:rPr>
              <a:t>https://www.gov.uk/government/publications/civil-servants-terms-and-conditions</a:t>
            </a:r>
            <a:r>
              <a:rPr lang="en-GB" sz="1700">
                <a:solidFill>
                  <a:srgbClr val="545454"/>
                </a:solidFill>
                <a:latin typeface="Helvetica Neue LT Std"/>
              </a:rPr>
              <a:t>  </a:t>
            </a:r>
          </a:p>
          <a:p>
            <a:pPr algn="l">
              <a:lnSpc>
                <a:spcPts val="2384"/>
              </a:lnSpc>
            </a:pPr>
            <a:endParaRPr lang="en-US" sz="1800" b="1">
              <a:solidFill>
                <a:srgbClr val="545454"/>
              </a:solidFill>
              <a:highlight>
                <a:srgbClr val="FFFF00"/>
              </a:highlight>
              <a:latin typeface="Helvetica Neue LT St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82040-5CB3-A8B2-C5C2-06D530758CBF}"/>
            </a:ext>
          </a:extLst>
        </p:cNvPr>
        <p:cNvGrpSpPr/>
        <p:nvPr/>
      </p:nvGrpSpPr>
      <p:grpSpPr>
        <a:xfrm>
          <a:off x="0" y="0"/>
          <a:ext cx="0" cy="0"/>
          <a:chOff x="0" y="0"/>
          <a:chExt cx="0" cy="0"/>
        </a:xfrm>
      </p:grpSpPr>
      <p:sp>
        <p:nvSpPr>
          <p:cNvPr id="2" name="Freeform 6">
            <a:extLst>
              <a:ext uri="{FF2B5EF4-FFF2-40B4-BE49-F238E27FC236}">
                <a16:creationId xmlns:a16="http://schemas.microsoft.com/office/drawing/2014/main" id="{0BB062ED-5733-24A4-E129-6DB411412068}"/>
              </a:ext>
            </a:extLst>
          </p:cNvPr>
          <p:cNvSpPr/>
          <p:nvPr/>
        </p:nvSpPr>
        <p:spPr>
          <a:xfrm>
            <a:off x="1060784" y="274326"/>
            <a:ext cx="1292114" cy="1292114"/>
          </a:xfrm>
          <a:custGeom>
            <a:avLst/>
            <a:gdLst/>
            <a:ahLst/>
            <a:cxnLst/>
            <a:rect l="l" t="t" r="r" b="b"/>
            <a:pathLst>
              <a:path w="1292114" h="1292114">
                <a:moveTo>
                  <a:pt x="0" y="0"/>
                </a:moveTo>
                <a:lnTo>
                  <a:pt x="1292114" y="0"/>
                </a:lnTo>
                <a:lnTo>
                  <a:pt x="1292114" y="1292114"/>
                </a:lnTo>
                <a:lnTo>
                  <a:pt x="0" y="1292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7">
            <a:extLst>
              <a:ext uri="{FF2B5EF4-FFF2-40B4-BE49-F238E27FC236}">
                <a16:creationId xmlns:a16="http://schemas.microsoft.com/office/drawing/2014/main" id="{37C3FB06-7208-7306-CF5B-5DC2BA9EDA77}"/>
              </a:ext>
            </a:extLst>
          </p:cNvPr>
          <p:cNvSpPr txBox="1"/>
          <p:nvPr/>
        </p:nvSpPr>
        <p:spPr>
          <a:xfrm>
            <a:off x="2490733" y="621951"/>
            <a:ext cx="12941772" cy="944489"/>
          </a:xfrm>
          <a:prstGeom prst="rect">
            <a:avLst/>
          </a:prstGeom>
        </p:spPr>
        <p:txBody>
          <a:bodyPr wrap="square" lIns="0" tIns="0" rIns="0" bIns="0" rtlCol="0" anchor="t">
            <a:spAutoFit/>
          </a:bodyPr>
          <a:lstStyle/>
          <a:p>
            <a:pPr algn="l">
              <a:lnSpc>
                <a:spcPts val="7840"/>
              </a:lnSpc>
            </a:pPr>
            <a:r>
              <a:rPr lang="en-US" sz="5600">
                <a:solidFill>
                  <a:srgbClr val="CF102D"/>
                </a:solidFill>
                <a:latin typeface="FS Lola"/>
              </a:rPr>
              <a:t>FAQs – Security Clearance &amp; Eligibility</a:t>
            </a:r>
          </a:p>
        </p:txBody>
      </p:sp>
      <p:sp>
        <p:nvSpPr>
          <p:cNvPr id="5" name="TextBox 9">
            <a:extLst>
              <a:ext uri="{FF2B5EF4-FFF2-40B4-BE49-F238E27FC236}">
                <a16:creationId xmlns:a16="http://schemas.microsoft.com/office/drawing/2014/main" id="{CF28EBD5-C7E6-9805-82E6-AC385A6FBB91}"/>
              </a:ext>
            </a:extLst>
          </p:cNvPr>
          <p:cNvSpPr txBox="1"/>
          <p:nvPr/>
        </p:nvSpPr>
        <p:spPr>
          <a:xfrm>
            <a:off x="12681278" y="2071862"/>
            <a:ext cx="4578022" cy="895758"/>
          </a:xfrm>
          <a:prstGeom prst="rect">
            <a:avLst/>
          </a:prstGeom>
        </p:spPr>
        <p:txBody>
          <a:bodyPr lIns="0" tIns="0" rIns="0" bIns="0" rtlCol="0" anchor="t">
            <a:spAutoFit/>
          </a:bodyPr>
          <a:lstStyle/>
          <a:p>
            <a:pPr algn="l">
              <a:lnSpc>
                <a:spcPts val="2384"/>
              </a:lnSpc>
            </a:pPr>
            <a:endParaRPr lang="en-US" sz="1703">
              <a:solidFill>
                <a:srgbClr val="545454"/>
              </a:solidFill>
              <a:latin typeface="Helvetica Neue LT Std"/>
            </a:endParaRPr>
          </a:p>
          <a:p>
            <a:pPr algn="l">
              <a:lnSpc>
                <a:spcPts val="2384"/>
              </a:lnSpc>
            </a:pPr>
            <a:endParaRPr lang="en-US" sz="1703">
              <a:solidFill>
                <a:srgbClr val="545454"/>
              </a:solidFill>
              <a:latin typeface="Helvetica Neue LT Std"/>
            </a:endParaRPr>
          </a:p>
          <a:p>
            <a:pPr algn="l">
              <a:lnSpc>
                <a:spcPts val="2384"/>
              </a:lnSpc>
            </a:pPr>
            <a:endParaRPr lang="en-US" sz="1703">
              <a:solidFill>
                <a:srgbClr val="545454"/>
              </a:solidFill>
              <a:latin typeface="Helvetica Neue LT Std"/>
            </a:endParaRPr>
          </a:p>
        </p:txBody>
      </p:sp>
      <p:sp>
        <p:nvSpPr>
          <p:cNvPr id="7" name="TextBox 6">
            <a:extLst>
              <a:ext uri="{FF2B5EF4-FFF2-40B4-BE49-F238E27FC236}">
                <a16:creationId xmlns:a16="http://schemas.microsoft.com/office/drawing/2014/main" id="{CB76E46C-FAAD-196B-2528-A1E09D7B16CC}"/>
              </a:ext>
            </a:extLst>
          </p:cNvPr>
          <p:cNvSpPr txBox="1"/>
          <p:nvPr/>
        </p:nvSpPr>
        <p:spPr>
          <a:xfrm>
            <a:off x="9734842" y="1828249"/>
            <a:ext cx="7363326" cy="8150116"/>
          </a:xfrm>
          <a:prstGeom prst="rect">
            <a:avLst/>
          </a:prstGeom>
          <a:noFill/>
        </p:spPr>
        <p:txBody>
          <a:bodyPr wrap="square" rtlCol="0">
            <a:spAutoFit/>
          </a:bodyPr>
          <a:lstStyle/>
          <a:p>
            <a:pPr algn="l">
              <a:lnSpc>
                <a:spcPts val="2659"/>
              </a:lnSpc>
            </a:pPr>
            <a:r>
              <a:rPr lang="en-GB" sz="2000" b="1">
                <a:solidFill>
                  <a:srgbClr val="0063BE"/>
                </a:solidFill>
                <a:latin typeface="Helvetica Neue LT Std Bold" panose="020B0604020202020204" charset="0"/>
              </a:rPr>
              <a:t>Country Clearance:</a:t>
            </a:r>
            <a:endParaRPr lang="en-US" sz="2000" b="1">
              <a:solidFill>
                <a:srgbClr val="0063BE"/>
              </a:solidFill>
              <a:latin typeface="Helvetica Neue LT Std Bold" panose="020B0604020202020204" charset="0"/>
            </a:endParaRPr>
          </a:p>
          <a:p>
            <a:pPr lvl="0">
              <a:lnSpc>
                <a:spcPct val="107000"/>
              </a:lnSpc>
              <a:spcBef>
                <a:spcPts val="125"/>
              </a:spcBef>
              <a:spcAft>
                <a:spcPts val="125"/>
              </a:spcAft>
              <a:buSzPts val="1000"/>
              <a:tabLst>
                <a:tab pos="457200" algn="l"/>
              </a:tabLst>
            </a:pPr>
            <a:r>
              <a:rPr lang="en-GB" sz="1850">
                <a:solidFill>
                  <a:srgbClr val="545454"/>
                </a:solidFill>
                <a:latin typeface="Helvetica Neue LT Std" panose="020B0604020202020204" charset="0"/>
              </a:rPr>
              <a:t>Having DV clearance alone is not sufficient for Overseas postings and country clearance needs to be requested from DBT Personnel Security, after obtaining DV.</a:t>
            </a:r>
            <a:br>
              <a:rPr lang="en-GB" sz="1850">
                <a:solidFill>
                  <a:srgbClr val="545454"/>
                </a:solidFill>
                <a:latin typeface="Helvetica Neue LT Std" panose="020B0604020202020204" charset="0"/>
              </a:rPr>
            </a:br>
            <a:endParaRPr lang="en-GB" sz="1850">
              <a:solidFill>
                <a:srgbClr val="545454"/>
              </a:solidFill>
              <a:latin typeface="Helvetica Neue LT Std" panose="020B0604020202020204" charset="0"/>
            </a:endParaRPr>
          </a:p>
          <a:p>
            <a:pPr lvl="0" algn="just">
              <a:lnSpc>
                <a:spcPct val="107000"/>
              </a:lnSpc>
              <a:spcBef>
                <a:spcPts val="125"/>
              </a:spcBef>
              <a:spcAft>
                <a:spcPts val="125"/>
              </a:spcAft>
              <a:buSzPts val="1000"/>
              <a:tabLst>
                <a:tab pos="457200" algn="l"/>
              </a:tabLst>
            </a:pPr>
            <a:r>
              <a:rPr lang="en-GB" sz="1850">
                <a:solidFill>
                  <a:srgbClr val="545454"/>
                </a:solidFill>
                <a:latin typeface="Helvetica Neue LT Std" panose="020B0604020202020204" charset="0"/>
              </a:rPr>
              <a:t>Having security clearance does NOT mean having country clearance and/or is not an indication country clearance will be granted. There are circumstances that may impact you being granted the required country clearance. Your situation (known through your vetting records) may affect your post/department's ability to manage the risk to you at post and may prevent awarding the country clearance for the role.  Each request is reviewed individually on its own merit. </a:t>
            </a:r>
          </a:p>
          <a:p>
            <a:pPr lvl="0" algn="just">
              <a:lnSpc>
                <a:spcPct val="107000"/>
              </a:lnSpc>
              <a:spcBef>
                <a:spcPts val="125"/>
              </a:spcBef>
              <a:spcAft>
                <a:spcPts val="125"/>
              </a:spcAft>
              <a:buSzPts val="1000"/>
              <a:tabLst>
                <a:tab pos="457200" algn="l"/>
              </a:tabLst>
            </a:pPr>
            <a:endParaRPr lang="en-GB" sz="1850">
              <a:solidFill>
                <a:srgbClr val="545454"/>
              </a:solidFill>
              <a:latin typeface="Helvetica Neue LT Std"/>
            </a:endParaRPr>
          </a:p>
          <a:p>
            <a:pPr marL="342900" lvl="0" indent="-342900" algn="just">
              <a:lnSpc>
                <a:spcPct val="107000"/>
              </a:lnSpc>
              <a:spcBef>
                <a:spcPts val="125"/>
              </a:spcBef>
              <a:spcAft>
                <a:spcPts val="125"/>
              </a:spcAft>
              <a:buSzPts val="1000"/>
              <a:buFont typeface="Symbol" panose="05050102010706020507" pitchFamily="18" charset="2"/>
              <a:buChar char=""/>
              <a:tabLst>
                <a:tab pos="457200" algn="l"/>
              </a:tabLst>
            </a:pPr>
            <a:r>
              <a:rPr lang="en-GB" sz="1850">
                <a:solidFill>
                  <a:srgbClr val="545454"/>
                </a:solidFill>
                <a:latin typeface="Helvetica Neue LT Std"/>
              </a:rPr>
              <a:t>Candidates with close links of heritage with the country/region where they are applying to work should be aware that security considerations will apply in relation to the DBT's duty of care to you (and your family), which may result in DBT needing to withdraw the offer of employment.</a:t>
            </a:r>
          </a:p>
          <a:p>
            <a:pPr marL="342900" lvl="0" indent="-342900" algn="just">
              <a:lnSpc>
                <a:spcPct val="107000"/>
              </a:lnSpc>
              <a:spcBef>
                <a:spcPts val="125"/>
              </a:spcBef>
              <a:spcAft>
                <a:spcPts val="125"/>
              </a:spcAft>
              <a:buSzPts val="1000"/>
              <a:buFont typeface="Symbol" panose="05050102010706020507" pitchFamily="18" charset="2"/>
              <a:buChar char=""/>
              <a:tabLst>
                <a:tab pos="457200" algn="l"/>
              </a:tabLst>
            </a:pPr>
            <a:r>
              <a:rPr lang="en-GB" sz="1850">
                <a:solidFill>
                  <a:srgbClr val="545454"/>
                </a:solidFill>
                <a:latin typeface="Helvetica Neue LT Std"/>
              </a:rPr>
              <a:t>Applicants who wish to understand more about the country clearance are advised to contact the DBT Vetting Team (</a:t>
            </a:r>
            <a:r>
              <a:rPr lang="en-GB" sz="1850">
                <a:solidFill>
                  <a:srgbClr val="545454"/>
                </a:solidFill>
                <a:latin typeface="Helvetica Neue LT Std"/>
                <a:hlinkClick r:id="rId4" tooltip="mailto:vetting@businessandtrade.gov.uk">
                  <a:extLst>
                    <a:ext uri="{A12FA001-AC4F-418D-AE19-62706E023703}">
                      <ahyp:hlinkClr xmlns:ahyp="http://schemas.microsoft.com/office/drawing/2018/hyperlinkcolor" val="tx"/>
                    </a:ext>
                  </a:extLst>
                </a:hlinkClick>
              </a:rPr>
              <a:t>Vetting@businessandtrade.gov.uk</a:t>
            </a:r>
            <a:r>
              <a:rPr lang="en-GB" sz="1850">
                <a:solidFill>
                  <a:srgbClr val="545454"/>
                </a:solidFill>
                <a:latin typeface="Helvetica Neue LT Std"/>
              </a:rPr>
              <a:t>), attaching the job specification from this advert and a summary of your concerns or query.   </a:t>
            </a:r>
          </a:p>
          <a:p>
            <a:pPr marL="342900" lvl="0" indent="-342900" algn="just">
              <a:lnSpc>
                <a:spcPct val="107000"/>
              </a:lnSpc>
              <a:spcBef>
                <a:spcPts val="125"/>
              </a:spcBef>
              <a:spcAft>
                <a:spcPts val="125"/>
              </a:spcAft>
              <a:buSzPts val="1000"/>
              <a:buFont typeface="Symbol" panose="05050102010706020507" pitchFamily="18" charset="2"/>
              <a:buChar char=""/>
              <a:tabLst>
                <a:tab pos="457200" algn="l"/>
              </a:tabLst>
            </a:pPr>
            <a:endParaRPr lang="en-GB" sz="1700">
              <a:solidFill>
                <a:srgbClr val="545454"/>
              </a:solidFill>
              <a:latin typeface="Helvetica Neue LT Std"/>
            </a:endParaRPr>
          </a:p>
        </p:txBody>
      </p:sp>
      <p:sp>
        <p:nvSpPr>
          <p:cNvPr id="8" name="TextBox 7">
            <a:extLst>
              <a:ext uri="{FF2B5EF4-FFF2-40B4-BE49-F238E27FC236}">
                <a16:creationId xmlns:a16="http://schemas.microsoft.com/office/drawing/2014/main" id="{4F4AE5FE-ACEF-1CC7-4E83-2816A110D7EF}"/>
              </a:ext>
            </a:extLst>
          </p:cNvPr>
          <p:cNvSpPr txBox="1"/>
          <p:nvPr/>
        </p:nvSpPr>
        <p:spPr>
          <a:xfrm>
            <a:off x="1189832" y="1828249"/>
            <a:ext cx="7633326" cy="7810728"/>
          </a:xfrm>
          <a:prstGeom prst="rect">
            <a:avLst/>
          </a:prstGeom>
          <a:noFill/>
        </p:spPr>
        <p:txBody>
          <a:bodyPr wrap="square" lIns="91440" tIns="45720" rIns="91440" bIns="45720" anchor="t">
            <a:spAutoFit/>
          </a:bodyPr>
          <a:lstStyle/>
          <a:p>
            <a:pPr algn="l">
              <a:lnSpc>
                <a:spcPts val="2659"/>
              </a:lnSpc>
            </a:pPr>
            <a:r>
              <a:rPr lang="en-US" sz="2000">
                <a:solidFill>
                  <a:srgbClr val="0063BE"/>
                </a:solidFill>
                <a:latin typeface="Helvetica Neue LT Std Bold"/>
              </a:rPr>
              <a:t>Security Clearance and eligibility:</a:t>
            </a:r>
          </a:p>
          <a:p>
            <a:pPr algn="just">
              <a:spcBef>
                <a:spcPts val="125"/>
              </a:spcBef>
              <a:spcAft>
                <a:spcPts val="125"/>
              </a:spcAft>
            </a:pPr>
            <a:r>
              <a:rPr lang="en-GB" sz="1850">
                <a:latin typeface="Helvetica Neue LT Std"/>
              </a:rPr>
              <a:t>This role requires Developed Vetting (DV) clearance</a:t>
            </a:r>
            <a:r>
              <a:rPr lang="en-GB" sz="1850">
                <a:solidFill>
                  <a:srgbClr val="545454"/>
                </a:solidFill>
                <a:latin typeface="Helvetica Neue LT Std"/>
              </a:rPr>
              <a:t>, and you must hold/be willing to undertake clearance to this level. You should be aware that a lack of sufficient background information may preclude you from being granted security clearance​​.</a:t>
            </a:r>
          </a:p>
          <a:p>
            <a:pPr algn="l">
              <a:lnSpc>
                <a:spcPts val="2659"/>
              </a:lnSpc>
              <a:spcBef>
                <a:spcPts val="125"/>
              </a:spcBef>
              <a:spcAft>
                <a:spcPts val="125"/>
              </a:spcAft>
            </a:pPr>
            <a:endParaRPr lang="en-GB" sz="1850">
              <a:solidFill>
                <a:srgbClr val="545454"/>
              </a:solidFill>
              <a:latin typeface="Helvetica Neue LT Std"/>
            </a:endParaRPr>
          </a:p>
          <a:p>
            <a:pPr>
              <a:spcBef>
                <a:spcPts val="140"/>
              </a:spcBef>
              <a:spcAft>
                <a:spcPts val="140"/>
              </a:spcAft>
            </a:pPr>
            <a:r>
              <a:rPr lang="en-GB" sz="1850">
                <a:solidFill>
                  <a:srgbClr val="545454"/>
                </a:solidFill>
                <a:latin typeface="Helvetica Neue LT Std"/>
              </a:rPr>
              <a:t>If you hold dual nationality (i.e. you are a British citizen and are also a national of another country) this should not preclude you from applying; however, it is your responsibility to check if this places any personal, financial or other obligation on you if posted to a job in the other country whose nationality you hold. </a:t>
            </a:r>
            <a:r>
              <a:rPr lang="en-GB" sz="1800">
                <a:solidFill>
                  <a:srgbClr val="545454"/>
                </a:solidFill>
                <a:latin typeface="Helvetica Neue LT Std"/>
              </a:rPr>
              <a:t>​</a:t>
            </a:r>
            <a:br>
              <a:rPr lang="en-GB" sz="1800">
                <a:latin typeface="Helvetica Neue LT Std"/>
              </a:rPr>
            </a:br>
            <a:endParaRPr lang="en-GB" sz="2000">
              <a:solidFill>
                <a:srgbClr val="545454"/>
              </a:solidFill>
              <a:latin typeface="Helvetica Neue LT Std"/>
            </a:endParaRPr>
          </a:p>
          <a:p>
            <a:pPr algn="l">
              <a:lnSpc>
                <a:spcPts val="2524"/>
              </a:lnSpc>
            </a:pPr>
            <a:r>
              <a:rPr lang="en-US" sz="2000">
                <a:solidFill>
                  <a:srgbClr val="CF102D"/>
                </a:solidFill>
                <a:latin typeface="Helvetica Neue LT Std Bold"/>
              </a:rPr>
              <a:t>The qualifying criteria needed to apply for DV:​</a:t>
            </a:r>
          </a:p>
          <a:p>
            <a:pPr algn="just">
              <a:lnSpc>
                <a:spcPts val="2384"/>
              </a:lnSpc>
              <a:spcBef>
                <a:spcPts val="125"/>
              </a:spcBef>
              <a:spcAft>
                <a:spcPts val="125"/>
              </a:spcAft>
            </a:pPr>
            <a:r>
              <a:rPr lang="en-US" sz="1850">
                <a:solidFill>
                  <a:srgbClr val="545454"/>
                </a:solidFill>
                <a:latin typeface="Helvetica Neue LT Std"/>
              </a:rPr>
              <a:t>A resident in the UK for five out of the last ten years immediately prior to your application. Please note: at least one year of this must have been a consecutive twelve-month period, unless you have served overseas with HM Forces, or in some other official capacity as a representative of His Majesty’s Government or have lived overseas as a result of your parent’s or partner’s Government employment. ​</a:t>
            </a:r>
          </a:p>
          <a:p>
            <a:pPr algn="just">
              <a:lnSpc>
                <a:spcPts val="2384"/>
              </a:lnSpc>
              <a:spcBef>
                <a:spcPts val="125"/>
              </a:spcBef>
              <a:spcAft>
                <a:spcPts val="125"/>
              </a:spcAft>
            </a:pPr>
            <a:endParaRPr lang="en-US" sz="1850">
              <a:solidFill>
                <a:srgbClr val="545454"/>
              </a:solidFill>
              <a:latin typeface="Helvetica Neue LT Std"/>
            </a:endParaRPr>
          </a:p>
          <a:p>
            <a:pPr algn="just">
              <a:lnSpc>
                <a:spcPts val="2384"/>
              </a:lnSpc>
              <a:spcBef>
                <a:spcPts val="125"/>
              </a:spcBef>
              <a:spcAft>
                <a:spcPts val="125"/>
              </a:spcAft>
            </a:pPr>
            <a:r>
              <a:rPr lang="en-US" sz="1850">
                <a:solidFill>
                  <a:srgbClr val="545454"/>
                </a:solidFill>
                <a:latin typeface="Helvetica Neue LT Std"/>
              </a:rPr>
              <a:t>For more information about the clearance and vetting process, please go to: </a:t>
            </a:r>
            <a:r>
              <a:rPr lang="en-US" sz="1850">
                <a:solidFill>
                  <a:srgbClr val="545454"/>
                </a:solidFill>
                <a:latin typeface="Helvetica Neue LT Std"/>
                <a:hlinkClick r:id="rId5"/>
              </a:rPr>
              <a:t>https://www.gov.uk/guidance/united-kingdom-security-vetting-applicant</a:t>
            </a:r>
            <a:endParaRPr lang="en-US" sz="1850">
              <a:solidFill>
                <a:srgbClr val="545454"/>
              </a:solidFill>
              <a:latin typeface="Helvetica Neue LT Std"/>
            </a:endParaRPr>
          </a:p>
          <a:p>
            <a:pPr algn="just">
              <a:lnSpc>
                <a:spcPts val="2384"/>
              </a:lnSpc>
              <a:spcBef>
                <a:spcPts val="125"/>
              </a:spcBef>
              <a:spcAft>
                <a:spcPts val="125"/>
              </a:spcAft>
            </a:pPr>
            <a:endParaRPr lang="en-US" sz="1800">
              <a:solidFill>
                <a:srgbClr val="545454"/>
              </a:solidFill>
              <a:latin typeface="Helvetica Neue LT Std"/>
            </a:endParaRPr>
          </a:p>
        </p:txBody>
      </p:sp>
    </p:spTree>
    <p:extLst>
      <p:ext uri="{BB962C8B-B14F-4D97-AF65-F5344CB8AC3E}">
        <p14:creationId xmlns:p14="http://schemas.microsoft.com/office/powerpoint/2010/main" val="3084702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3BE"/>
        </a:solidFill>
        <a:effectLst/>
      </p:bgPr>
    </p:bg>
    <p:spTree>
      <p:nvGrpSpPr>
        <p:cNvPr id="1" name=""/>
        <p:cNvGrpSpPr/>
        <p:nvPr/>
      </p:nvGrpSpPr>
      <p:grpSpPr>
        <a:xfrm>
          <a:off x="0" y="0"/>
          <a:ext cx="0" cy="0"/>
          <a:chOff x="0" y="0"/>
          <a:chExt cx="0" cy="0"/>
        </a:xfrm>
      </p:grpSpPr>
      <p:sp>
        <p:nvSpPr>
          <p:cNvPr id="2" name="AutoShape 2"/>
          <p:cNvSpPr/>
          <p:nvPr/>
        </p:nvSpPr>
        <p:spPr>
          <a:xfrm>
            <a:off x="0" y="9700628"/>
            <a:ext cx="18395101" cy="0"/>
          </a:xfrm>
          <a:prstGeom prst="line">
            <a:avLst/>
          </a:prstGeom>
          <a:ln w="38100" cap="flat">
            <a:solidFill>
              <a:srgbClr val="FFFFFF"/>
            </a:solidFill>
            <a:prstDash val="solid"/>
            <a:headEnd type="none" w="sm" len="sm"/>
            <a:tailEnd type="none" w="sm" len="sm"/>
          </a:ln>
        </p:spPr>
        <p:txBody>
          <a:bodyPr/>
          <a:lstStyle/>
          <a:p>
            <a:endParaRPr lang="en-GB"/>
          </a:p>
        </p:txBody>
      </p:sp>
      <p:sp>
        <p:nvSpPr>
          <p:cNvPr id="3" name="Freeform 3"/>
          <p:cNvSpPr/>
          <p:nvPr/>
        </p:nvSpPr>
        <p:spPr>
          <a:xfrm>
            <a:off x="964083" y="7860776"/>
            <a:ext cx="814305" cy="814305"/>
          </a:xfrm>
          <a:custGeom>
            <a:avLst/>
            <a:gdLst/>
            <a:ahLst/>
            <a:cxnLst/>
            <a:rect l="l" t="t" r="r" b="b"/>
            <a:pathLst>
              <a:path w="814305" h="814305">
                <a:moveTo>
                  <a:pt x="0" y="0"/>
                </a:moveTo>
                <a:lnTo>
                  <a:pt x="814305" y="0"/>
                </a:lnTo>
                <a:lnTo>
                  <a:pt x="814305" y="814305"/>
                </a:lnTo>
                <a:lnTo>
                  <a:pt x="0" y="814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11250970" y="524899"/>
            <a:ext cx="6191815" cy="3731868"/>
          </a:xfrm>
          <a:custGeom>
            <a:avLst/>
            <a:gdLst/>
            <a:ahLst/>
            <a:cxnLst/>
            <a:rect l="l" t="t" r="r" b="b"/>
            <a:pathLst>
              <a:path w="6191815" h="3731868">
                <a:moveTo>
                  <a:pt x="0" y="0"/>
                </a:moveTo>
                <a:lnTo>
                  <a:pt x="6191816" y="0"/>
                </a:lnTo>
                <a:lnTo>
                  <a:pt x="6191816" y="3731868"/>
                </a:lnTo>
                <a:lnTo>
                  <a:pt x="0" y="3731868"/>
                </a:lnTo>
                <a:lnTo>
                  <a:pt x="0" y="0"/>
                </a:lnTo>
                <a:close/>
              </a:path>
            </a:pathLst>
          </a:custGeom>
          <a:blipFill>
            <a:blip r:embed="rId4"/>
            <a:stretch>
              <a:fillRect/>
            </a:stretch>
          </a:blipFill>
        </p:spPr>
        <p:txBody>
          <a:bodyPr/>
          <a:lstStyle/>
          <a:p>
            <a:endParaRPr lang="en-GB"/>
          </a:p>
        </p:txBody>
      </p:sp>
      <p:sp>
        <p:nvSpPr>
          <p:cNvPr id="5" name="Freeform 5"/>
          <p:cNvSpPr/>
          <p:nvPr/>
        </p:nvSpPr>
        <p:spPr>
          <a:xfrm>
            <a:off x="9794465" y="5894749"/>
            <a:ext cx="1846294" cy="1289222"/>
          </a:xfrm>
          <a:custGeom>
            <a:avLst/>
            <a:gdLst/>
            <a:ahLst/>
            <a:cxnLst/>
            <a:rect l="l" t="t" r="r" b="b"/>
            <a:pathLst>
              <a:path w="1846294" h="1289222">
                <a:moveTo>
                  <a:pt x="0" y="0"/>
                </a:moveTo>
                <a:lnTo>
                  <a:pt x="1846294" y="0"/>
                </a:lnTo>
                <a:lnTo>
                  <a:pt x="1846294" y="1289222"/>
                </a:lnTo>
                <a:lnTo>
                  <a:pt x="0" y="1289222"/>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1028700" y="672698"/>
            <a:ext cx="9076912" cy="2640776"/>
          </a:xfrm>
          <a:prstGeom prst="rect">
            <a:avLst/>
          </a:prstGeom>
        </p:spPr>
        <p:txBody>
          <a:bodyPr lIns="0" tIns="0" rIns="0" bIns="0" rtlCol="0" anchor="t">
            <a:spAutoFit/>
          </a:bodyPr>
          <a:lstStyle/>
          <a:p>
            <a:pPr algn="l">
              <a:lnSpc>
                <a:spcPts val="20345"/>
              </a:lnSpc>
            </a:pPr>
            <a:r>
              <a:rPr lang="en-US" sz="14532">
                <a:solidFill>
                  <a:srgbClr val="FFFFFF"/>
                </a:solidFill>
                <a:latin typeface="FS Lola"/>
              </a:rPr>
              <a:t>Thank You</a:t>
            </a:r>
          </a:p>
        </p:txBody>
      </p:sp>
      <p:sp>
        <p:nvSpPr>
          <p:cNvPr id="7" name="TextBox 7"/>
          <p:cNvSpPr txBox="1"/>
          <p:nvPr/>
        </p:nvSpPr>
        <p:spPr>
          <a:xfrm>
            <a:off x="1371235" y="5789974"/>
            <a:ext cx="6351263" cy="1269963"/>
          </a:xfrm>
          <a:prstGeom prst="rect">
            <a:avLst/>
          </a:prstGeom>
        </p:spPr>
        <p:txBody>
          <a:bodyPr lIns="0" tIns="0" rIns="0" bIns="0" rtlCol="0" anchor="t">
            <a:spAutoFit/>
          </a:bodyPr>
          <a:lstStyle/>
          <a:p>
            <a:pPr algn="l">
              <a:lnSpc>
                <a:spcPts val="3406"/>
              </a:lnSpc>
              <a:spcBef>
                <a:spcPct val="0"/>
              </a:spcBef>
            </a:pPr>
            <a:r>
              <a:rPr lang="en-US" sz="2433">
                <a:solidFill>
                  <a:srgbClr val="FFFFFF"/>
                </a:solidFill>
                <a:latin typeface="Helvetica Neue LT Std"/>
              </a:rPr>
              <a:t>If you wish to discuss the role in more detail before submitting an application, please contact Hays Executive on:​</a:t>
            </a:r>
          </a:p>
        </p:txBody>
      </p:sp>
      <p:sp>
        <p:nvSpPr>
          <p:cNvPr id="8" name="TextBox 8"/>
          <p:cNvSpPr txBox="1"/>
          <p:nvPr/>
        </p:nvSpPr>
        <p:spPr>
          <a:xfrm>
            <a:off x="2010871" y="7771699"/>
            <a:ext cx="9058760" cy="882870"/>
          </a:xfrm>
          <a:prstGeom prst="rect">
            <a:avLst/>
          </a:prstGeom>
        </p:spPr>
        <p:txBody>
          <a:bodyPr lIns="0" tIns="0" rIns="0" bIns="0" rtlCol="0" anchor="t">
            <a:spAutoFit/>
          </a:bodyPr>
          <a:lstStyle/>
          <a:p>
            <a:pPr algn="l">
              <a:lnSpc>
                <a:spcPts val="3622"/>
              </a:lnSpc>
              <a:spcBef>
                <a:spcPct val="0"/>
              </a:spcBef>
            </a:pPr>
            <a:r>
              <a:rPr lang="en-US" sz="2587">
                <a:solidFill>
                  <a:srgbClr val="FFFFFF"/>
                </a:solidFill>
                <a:latin typeface="Helvetica Neue LT Std Bold"/>
              </a:rPr>
              <a:t> </a:t>
            </a:r>
            <a:r>
              <a:rPr lang="en-US" sz="2587" u="sng">
                <a:solidFill>
                  <a:schemeClr val="bg1"/>
                </a:solidFill>
                <a:latin typeface="Helvetica Neue LT Std Bold"/>
                <a:hlinkClick r:id="rId6">
                  <a:extLst>
                    <a:ext uri="{A12FA001-AC4F-418D-AE19-62706E023703}">
                      <ahyp:hlinkClr xmlns:ahyp="http://schemas.microsoft.com/office/drawing/2018/hyperlinkcolor" val="tx"/>
                    </a:ext>
                  </a:extLst>
                </a:hlinkClick>
              </a:rPr>
              <a:t>Andrew.timlin@hays.com</a:t>
            </a:r>
            <a:r>
              <a:rPr lang="en-US" sz="2587" u="sng">
                <a:solidFill>
                  <a:schemeClr val="bg1"/>
                </a:solidFill>
                <a:latin typeface="Helvetica Neue LT Std Bold"/>
              </a:rPr>
              <a:t> or Simo</a:t>
            </a:r>
            <a:r>
              <a:rPr lang="en-US" sz="2587" u="sng">
                <a:solidFill>
                  <a:schemeClr val="bg1"/>
                </a:solidFill>
                <a:latin typeface="Helvetica Neue LT Std Bold"/>
                <a:hlinkClick r:id="rId7">
                  <a:extLst>
                    <a:ext uri="{A12FA001-AC4F-418D-AE19-62706E023703}">
                      <ahyp:hlinkClr xmlns:ahyp="http://schemas.microsoft.com/office/drawing/2018/hyperlinkcolor" val="tx"/>
                    </a:ext>
                  </a:extLst>
                </a:hlinkClick>
              </a:rPr>
              <a:t>n.winspear@hays.com</a:t>
            </a:r>
            <a:endParaRPr lang="en-US" sz="2587" u="sng">
              <a:solidFill>
                <a:schemeClr val="bg1"/>
              </a:solidFill>
              <a:latin typeface="Helvetica Neue LT Std Bold"/>
            </a:endParaRPr>
          </a:p>
          <a:p>
            <a:pPr algn="l">
              <a:lnSpc>
                <a:spcPts val="3622"/>
              </a:lnSpc>
              <a:spcBef>
                <a:spcPct val="0"/>
              </a:spcBef>
            </a:pPr>
            <a:r>
              <a:rPr lang="en-US" sz="2587">
                <a:solidFill>
                  <a:srgbClr val="FFFFFF"/>
                </a:solidFill>
                <a:latin typeface="Helvetica Neue LT Std Bold"/>
              </a:rPr>
              <a:t>​</a:t>
            </a:r>
          </a:p>
        </p:txBody>
      </p:sp>
      <p:sp>
        <p:nvSpPr>
          <p:cNvPr id="9" name="TextBox 9"/>
          <p:cNvSpPr txBox="1"/>
          <p:nvPr/>
        </p:nvSpPr>
        <p:spPr>
          <a:xfrm>
            <a:off x="11747729" y="6218599"/>
            <a:ext cx="6351263" cy="900217"/>
          </a:xfrm>
          <a:prstGeom prst="rect">
            <a:avLst/>
          </a:prstGeom>
        </p:spPr>
        <p:txBody>
          <a:bodyPr lIns="0" tIns="0" rIns="0" bIns="0" rtlCol="0" anchor="t">
            <a:spAutoFit/>
          </a:bodyPr>
          <a:lstStyle/>
          <a:p>
            <a:pPr algn="l">
              <a:lnSpc>
                <a:spcPts val="3406"/>
              </a:lnSpc>
              <a:spcBef>
                <a:spcPct val="0"/>
              </a:spcBef>
            </a:pPr>
            <a:r>
              <a:rPr lang="en-US" sz="2433">
                <a:solidFill>
                  <a:srgbClr val="FFFFFF"/>
                </a:solidFill>
                <a:latin typeface="Helvetica Neue LT Std"/>
              </a:rPr>
              <a:t>Our work is governed by the Civil Service Commission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53900" y="1009547"/>
            <a:ext cx="6340458" cy="9265293"/>
          </a:xfrm>
          <a:prstGeom prst="rect">
            <a:avLst/>
          </a:prstGeom>
        </p:spPr>
        <p:txBody>
          <a:bodyPr wrap="square" lIns="0" tIns="0" rIns="0" bIns="0" rtlCol="0" anchor="t">
            <a:spAutoFit/>
          </a:bodyPr>
          <a:lstStyle/>
          <a:p>
            <a:pPr marL="205105" lvl="1" algn="just">
              <a:lnSpc>
                <a:spcPct val="200000"/>
              </a:lnSpc>
            </a:pPr>
            <a:r>
              <a:rPr lang="en-US" sz="1900">
                <a:solidFill>
                  <a:srgbClr val="545454"/>
                </a:solidFill>
                <a:latin typeface="Helvetica Neue LT Std"/>
              </a:rPr>
              <a:t>1.   </a:t>
            </a:r>
            <a:r>
              <a:rPr lang="en-US" sz="1900">
                <a:solidFill>
                  <a:srgbClr val="545454"/>
                </a:solidFill>
                <a:latin typeface="Helvetica Neue LT Std"/>
                <a:hlinkClick r:id="rId2" action="ppaction://hlinksldjump"/>
              </a:rPr>
              <a:t>Salary and terms of appointment</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3" action="ppaction://hlinksldjump"/>
              </a:rPr>
              <a:t>Welcome Message, Permanent Secretary</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4" action="ppaction://hlinksldjump"/>
              </a:rPr>
              <a:t>About the Role</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5" action="ppaction://hlinksldjump"/>
              </a:rPr>
              <a:t>Key Responsibilities </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6" action="ppaction://hlinksldjump"/>
              </a:rPr>
              <a:t>Essential Criteria </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7" action="ppaction://hlinksldjump"/>
              </a:rPr>
              <a:t>Language Skills</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8" action="ppaction://hlinksldjump"/>
              </a:rPr>
              <a:t>Living in São Paulo</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9" action="ppaction://hlinksldjump"/>
              </a:rPr>
              <a:t>Campaign Timeline</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10" action="ppaction://hlinksldjump"/>
              </a:rPr>
              <a:t>How to Apply</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11" action="ppaction://hlinksldjump"/>
              </a:rPr>
              <a:t>Recruitment Process</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12" action="ppaction://hlinksldjump"/>
              </a:rPr>
              <a:t>Jonathan’s career and role as HMTC LATAC</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13" action="ppaction://hlinksldjump"/>
              </a:rPr>
              <a:t>Benefits of working for DBT</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14" action="ppaction://hlinksldjump"/>
              </a:rPr>
              <a:t>DBT </a:t>
            </a:r>
            <a:r>
              <a:rPr lang="en-US" sz="1900">
                <a:solidFill>
                  <a:srgbClr val="545454"/>
                </a:solidFill>
                <a:latin typeface="Helvetica Neue LT Std"/>
                <a:hlinkClick r:id="rId15" action="ppaction://hlinksldjump"/>
              </a:rPr>
              <a:t>Values</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15" action="ppaction://hlinksldjump"/>
              </a:rPr>
              <a:t>Diversity and </a:t>
            </a:r>
            <a:r>
              <a:rPr lang="en-US" sz="1900">
                <a:solidFill>
                  <a:srgbClr val="545454"/>
                </a:solidFill>
                <a:latin typeface="Helvetica Neue LT Std"/>
                <a:hlinkClick r:id="rId16" action="ppaction://hlinksldjump"/>
              </a:rPr>
              <a:t>Inclusion</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16" action="ppaction://hlinksldjump"/>
              </a:rPr>
              <a:t>FAQ’s</a:t>
            </a:r>
            <a:endParaRPr lang="en-US" sz="1900">
              <a:solidFill>
                <a:srgbClr val="545454"/>
              </a:solidFill>
              <a:latin typeface="Helvetica Neue LT Std"/>
            </a:endParaRPr>
          </a:p>
          <a:p>
            <a:pPr marL="662305" lvl="1" indent="-457200" algn="just">
              <a:lnSpc>
                <a:spcPct val="200000"/>
              </a:lnSpc>
              <a:buAutoNum type="arabicPeriod" startAt="2"/>
            </a:pPr>
            <a:r>
              <a:rPr lang="en-US" sz="1900">
                <a:solidFill>
                  <a:srgbClr val="545454"/>
                </a:solidFill>
                <a:latin typeface="Helvetica Neue LT Std"/>
                <a:hlinkClick r:id="rId17" action="ppaction://hlinksldjump"/>
              </a:rPr>
              <a:t>Contact Us</a:t>
            </a:r>
            <a:endParaRPr lang="en-US" sz="1900">
              <a:solidFill>
                <a:srgbClr val="545454"/>
              </a:solidFill>
              <a:latin typeface="Helvetica Neue LT Std"/>
            </a:endParaRPr>
          </a:p>
        </p:txBody>
      </p:sp>
      <p:sp>
        <p:nvSpPr>
          <p:cNvPr id="7" name="TextBox 7"/>
          <p:cNvSpPr txBox="1"/>
          <p:nvPr/>
        </p:nvSpPr>
        <p:spPr>
          <a:xfrm>
            <a:off x="653900" y="140080"/>
            <a:ext cx="3886016" cy="1000274"/>
          </a:xfrm>
          <a:prstGeom prst="rect">
            <a:avLst/>
          </a:prstGeom>
        </p:spPr>
        <p:txBody>
          <a:bodyPr wrap="square" lIns="0" tIns="0" rIns="0" bIns="0" rtlCol="0" anchor="t">
            <a:spAutoFit/>
          </a:bodyPr>
          <a:lstStyle/>
          <a:p>
            <a:pPr algn="l">
              <a:lnSpc>
                <a:spcPts val="7793"/>
              </a:lnSpc>
            </a:pPr>
            <a:r>
              <a:rPr lang="en-US" sz="6660">
                <a:solidFill>
                  <a:srgbClr val="CF102D"/>
                </a:solidFill>
                <a:latin typeface="FS Lola"/>
              </a:rPr>
              <a:t>Contents</a:t>
            </a:r>
          </a:p>
        </p:txBody>
      </p:sp>
      <p:pic>
        <p:nvPicPr>
          <p:cNvPr id="3" name="Picture 2" descr="A city street with trees and buildings&#10;&#10;Description automatically generated">
            <a:extLst>
              <a:ext uri="{FF2B5EF4-FFF2-40B4-BE49-F238E27FC236}">
                <a16:creationId xmlns:a16="http://schemas.microsoft.com/office/drawing/2014/main" id="{8346F4A2-9009-451A-0DD1-4C0D177BA8F8}"/>
              </a:ext>
            </a:extLst>
          </p:cNvPr>
          <p:cNvPicPr>
            <a:picLocks noChangeAspect="1"/>
          </p:cNvPicPr>
          <p:nvPr/>
        </p:nvPicPr>
        <p:blipFill>
          <a:blip r:embed="rId18">
            <a:extLst>
              <a:ext uri="{28A0092B-C50C-407E-A947-70E740481C1C}">
                <a14:useLocalDpi xmlns:a14="http://schemas.microsoft.com/office/drawing/2010/main" val="0"/>
              </a:ext>
            </a:extLst>
          </a:blip>
          <a:srcRect l="11809" r="13117"/>
          <a:stretch/>
        </p:blipFill>
        <p:spPr>
          <a:xfrm>
            <a:off x="6448927" y="1009547"/>
            <a:ext cx="11457889" cy="858503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845" y="900306"/>
            <a:ext cx="960895" cy="1003546"/>
          </a:xfrm>
          <a:custGeom>
            <a:avLst/>
            <a:gdLst/>
            <a:ahLst/>
            <a:cxnLst/>
            <a:rect l="l" t="t" r="r" b="b"/>
            <a:pathLst>
              <a:path w="960895" h="1003546">
                <a:moveTo>
                  <a:pt x="0" y="0"/>
                </a:moveTo>
                <a:lnTo>
                  <a:pt x="960896" y="0"/>
                </a:lnTo>
                <a:lnTo>
                  <a:pt x="960896" y="1003546"/>
                </a:lnTo>
                <a:lnTo>
                  <a:pt x="0" y="1003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548252" y="2432457"/>
            <a:ext cx="7986148" cy="7938327"/>
          </a:xfrm>
          <a:prstGeom prst="rect">
            <a:avLst/>
          </a:prstGeom>
        </p:spPr>
        <p:txBody>
          <a:bodyPr wrap="square" lIns="0" tIns="0" rIns="0" bIns="0" rtlCol="0" anchor="t">
            <a:spAutoFit/>
          </a:bodyPr>
          <a:lstStyle/>
          <a:p>
            <a:pPr marL="0" marR="0" lvl="0" indent="0" algn="l" defTabSz="914400" rtl="0" eaLnBrk="1" fontAlgn="auto" latinLnBrk="0" hangingPunct="1">
              <a:spcBef>
                <a:spcPts val="125"/>
              </a:spcBef>
              <a:spcAft>
                <a:spcPts val="125"/>
              </a:spcAft>
              <a:buClrTx/>
              <a:buSzTx/>
              <a:buFontTx/>
              <a:buNone/>
              <a:tabLst/>
              <a:defRPr/>
            </a:pPr>
            <a:r>
              <a:rPr kumimoji="0" lang="en-US" sz="2000" b="0" i="0" u="none" strike="noStrike" kern="1200" cap="none" spc="0" normalizeH="0" baseline="0" noProof="0">
                <a:ln>
                  <a:noFill/>
                </a:ln>
                <a:solidFill>
                  <a:srgbClr val="0063BE"/>
                </a:solidFill>
                <a:effectLst/>
                <a:uLnTx/>
                <a:uFillTx/>
                <a:latin typeface="Helvetica Neue LT Std Bold"/>
              </a:rPr>
              <a:t>Salary: £125,000 + allowances</a:t>
            </a:r>
            <a:br>
              <a:rPr lang="en-US" sz="2000" b="0" i="0" u="none" strike="noStrike" kern="1200" cap="none" spc="0" normalizeH="0" baseline="0" noProof="0">
                <a:ln>
                  <a:noFill/>
                </a:ln>
                <a:effectLst/>
                <a:uLnTx/>
                <a:uFillTx/>
                <a:latin typeface="Helvetica Neue LT Std Bold" panose="020B0604020202020204" charset="0"/>
              </a:rPr>
            </a:br>
            <a:r>
              <a:rPr lang="en-GB">
                <a:solidFill>
                  <a:srgbClr val="545454"/>
                </a:solidFill>
                <a:latin typeface="Helvetica Neue LT Std"/>
              </a:rPr>
              <a:t>A base salary of £125,000 + </a:t>
            </a:r>
            <a:r>
              <a:rPr lang="en-US">
                <a:solidFill>
                  <a:srgbClr val="545454"/>
                </a:solidFill>
                <a:latin typeface="Helvetica Neue LT Std"/>
              </a:rPr>
              <a:t>suitable overseas allowances, including cost of living allowance. The amount of these allowances will be subject to an individual's circumstances e.g. the number of dependents. These allowances may cover:</a:t>
            </a:r>
            <a:endParaRPr lang="en-GB">
              <a:solidFill>
                <a:srgbClr val="545454"/>
              </a:solidFill>
              <a:latin typeface="Helvetica Neue LT Std"/>
            </a:endParaRPr>
          </a:p>
          <a:p>
            <a:pPr marL="285750" marR="0" lvl="0" indent="-285750" algn="just" defTabSz="914400" rtl="0" eaLnBrk="1" fontAlgn="auto" latinLnBrk="0" hangingPunct="1">
              <a:spcBef>
                <a:spcPts val="125"/>
              </a:spcBef>
              <a:spcAft>
                <a:spcPts val="125"/>
              </a:spcAft>
              <a:buClrTx/>
              <a:buSzTx/>
              <a:buFont typeface="Arial"/>
              <a:buChar char="•"/>
              <a:tabLst/>
              <a:defRPr/>
            </a:pPr>
            <a:r>
              <a:rPr kumimoji="0" lang="en-US" b="0" i="0" u="none" strike="noStrike" kern="1200" cap="none" spc="0" normalizeH="0" baseline="0" noProof="0">
                <a:ln>
                  <a:noFill/>
                </a:ln>
                <a:solidFill>
                  <a:srgbClr val="545454"/>
                </a:solidFill>
                <a:effectLst/>
                <a:uLnTx/>
                <a:uFillTx/>
                <a:latin typeface="Helvetica Neue LT Std"/>
                <a:ea typeface="+mn-ea"/>
                <a:cs typeface="+mn-cs"/>
              </a:rPr>
              <a:t>Accommodation and utilities</a:t>
            </a:r>
          </a:p>
          <a:p>
            <a:pPr marL="285750" marR="0" lvl="0" indent="-285750" algn="just" defTabSz="914400" rtl="0" eaLnBrk="1" fontAlgn="auto" latinLnBrk="0" hangingPunct="1">
              <a:spcBef>
                <a:spcPts val="125"/>
              </a:spcBef>
              <a:spcAft>
                <a:spcPts val="125"/>
              </a:spcAft>
              <a:buClrTx/>
              <a:buSzTx/>
              <a:buFont typeface="Arial"/>
              <a:buChar char="•"/>
              <a:tabLst/>
              <a:defRPr/>
            </a:pPr>
            <a:r>
              <a:rPr kumimoji="0" lang="en-US" b="0" i="0" u="none" strike="noStrike" kern="1200" cap="none" spc="0" normalizeH="0" baseline="0" noProof="0">
                <a:ln>
                  <a:noFill/>
                </a:ln>
                <a:solidFill>
                  <a:srgbClr val="545454"/>
                </a:solidFill>
                <a:effectLst/>
                <a:uLnTx/>
                <a:uFillTx/>
                <a:latin typeface="Helvetica Neue LT Std"/>
                <a:ea typeface="+mn-ea"/>
                <a:cs typeface="+mn-cs"/>
              </a:rPr>
              <a:t>Childcare costs including school fees</a:t>
            </a:r>
          </a:p>
          <a:p>
            <a:pPr marL="285750" marR="0" lvl="0" indent="-285750" algn="just" defTabSz="914400" rtl="0" eaLnBrk="1" fontAlgn="auto" latinLnBrk="0" hangingPunct="1">
              <a:spcBef>
                <a:spcPts val="125"/>
              </a:spcBef>
              <a:spcAft>
                <a:spcPts val="125"/>
              </a:spcAft>
              <a:buClrTx/>
              <a:buSzTx/>
              <a:buFont typeface="Arial"/>
              <a:buChar char="•"/>
              <a:tabLst/>
              <a:defRPr/>
            </a:pPr>
            <a:r>
              <a:rPr kumimoji="0" lang="en-US" b="0" i="0" u="none" strike="noStrike" kern="1200" cap="none" spc="0" normalizeH="0" baseline="0" noProof="0">
                <a:ln>
                  <a:noFill/>
                </a:ln>
                <a:solidFill>
                  <a:srgbClr val="545454"/>
                </a:solidFill>
                <a:effectLst/>
                <a:uLnTx/>
                <a:uFillTx/>
                <a:latin typeface="Helvetica Neue LT Std"/>
                <a:ea typeface="+mn-ea"/>
                <a:cs typeface="+mn-cs"/>
              </a:rPr>
              <a:t>Travel to and from post</a:t>
            </a:r>
          </a:p>
          <a:p>
            <a:pPr marL="0" marR="0" lvl="0" indent="0" algn="just" defTabSz="914400" rtl="0" eaLnBrk="1" fontAlgn="auto" latinLnBrk="0" hangingPunct="1">
              <a:spcBef>
                <a:spcPts val="125"/>
              </a:spcBef>
              <a:spcAft>
                <a:spcPts val="125"/>
              </a:spcAft>
              <a:buClrTx/>
              <a:buSzTx/>
              <a:buFontTx/>
              <a:buNone/>
              <a:tabLst/>
              <a:defRPr/>
            </a:pPr>
            <a:r>
              <a:rPr kumimoji="0" lang="en-GB" b="0" i="0" u="none" strike="noStrike" kern="1200" cap="none" spc="0" normalizeH="0" baseline="0" noProof="0">
                <a:ln>
                  <a:noFill/>
                </a:ln>
                <a:solidFill>
                  <a:srgbClr val="545454"/>
                </a:solidFill>
                <a:effectLst/>
                <a:uLnTx/>
                <a:uFillTx/>
                <a:latin typeface="Helvetica Neue LT Std"/>
                <a:ea typeface="+mn-ea"/>
                <a:cs typeface="+mn-cs"/>
              </a:rPr>
              <a:t>Standard Civil Service pay principles apply to existing civil servants. Candidates moving on lateral transfer would retain their basic salary, and those moving on promotion would either move to the bottom of the SCS2 pay band or receive a 10% uplift to their basic salary – whichever is greater.</a:t>
            </a:r>
          </a:p>
          <a:p>
            <a:pPr marL="0" marR="0" lvl="0" indent="0" algn="just" defTabSz="914400" rtl="0" eaLnBrk="1" fontAlgn="auto" latinLnBrk="0" hangingPunct="1">
              <a:lnSpc>
                <a:spcPct val="90000"/>
              </a:lnSpc>
              <a:spcBef>
                <a:spcPts val="125"/>
              </a:spcBef>
              <a:spcAft>
                <a:spcPts val="125"/>
              </a:spcAft>
              <a:buClrTx/>
              <a:buSzTx/>
              <a:buFontTx/>
              <a:buNone/>
              <a:tabLst/>
              <a:defRPr/>
            </a:pPr>
            <a:endParaRPr lang="en-GB">
              <a:solidFill>
                <a:srgbClr val="545454"/>
              </a:solidFill>
              <a:latin typeface="Helvetica Neue LT Std"/>
            </a:endParaRPr>
          </a:p>
          <a:p>
            <a:pPr marL="0" marR="0" lvl="0" indent="0" algn="just" defTabSz="914400" rtl="0" eaLnBrk="1" fontAlgn="auto" latinLnBrk="0" hangingPunct="1">
              <a:lnSpc>
                <a:spcPts val="1800"/>
              </a:lnSpc>
              <a:spcBef>
                <a:spcPts val="125"/>
              </a:spcBef>
              <a:spcAft>
                <a:spcPts val="125"/>
              </a:spcAft>
              <a:buClrTx/>
              <a:buSzTx/>
              <a:buFontTx/>
              <a:buNone/>
              <a:tabLst/>
              <a:defRPr/>
            </a:pPr>
            <a:endParaRPr kumimoji="0" lang="en-US" sz="2800" b="0" i="0" u="none" strike="noStrike" kern="1200" cap="none" spc="0" normalizeH="0" baseline="0" noProof="0">
              <a:ln>
                <a:noFill/>
              </a:ln>
              <a:solidFill>
                <a:srgbClr val="545454"/>
              </a:solidFill>
              <a:effectLst/>
              <a:uLnTx/>
              <a:uFillTx/>
              <a:latin typeface="Helvetica Neue LT Std Bold" panose="020B0604020202020204" charset="0"/>
            </a:endParaRPr>
          </a:p>
          <a:p>
            <a:pPr marL="0" marR="0" lvl="0" indent="0" algn="just" defTabSz="914400" rtl="0" eaLnBrk="1" fontAlgn="auto" latinLnBrk="0" hangingPunct="1">
              <a:lnSpc>
                <a:spcPts val="1999"/>
              </a:lnSpc>
              <a:spcBef>
                <a:spcPts val="125"/>
              </a:spcBef>
              <a:spcAft>
                <a:spcPts val="125"/>
              </a:spcAft>
              <a:buClrTx/>
              <a:buSzTx/>
              <a:buFontTx/>
              <a:buNone/>
              <a:tabLst/>
              <a:defRPr/>
            </a:pPr>
            <a:r>
              <a:rPr lang="en-US" sz="2000">
                <a:solidFill>
                  <a:srgbClr val="0063BE"/>
                </a:solidFill>
                <a:latin typeface="Helvetica Neue LT Std Bold" panose="020B0604020202020204" charset="0"/>
              </a:rPr>
              <a:t>Terms of Appointment</a:t>
            </a:r>
            <a:endParaRPr lang="en-GB" sz="2000">
              <a:solidFill>
                <a:srgbClr val="545454"/>
              </a:solidFill>
              <a:latin typeface="Helvetica Neue LT Std Bold" panose="020B0604020202020204" charset="0"/>
            </a:endParaRPr>
          </a:p>
          <a:p>
            <a:pPr algn="just">
              <a:spcBef>
                <a:spcPts val="125"/>
              </a:spcBef>
              <a:spcAft>
                <a:spcPts val="125"/>
              </a:spcAft>
              <a:defRPr/>
            </a:pPr>
            <a:r>
              <a:rPr lang="en-GB">
                <a:solidFill>
                  <a:srgbClr val="545454"/>
                </a:solidFill>
                <a:latin typeface="Helvetica Neue LT Std" panose="020B0604020202020204" charset="0"/>
              </a:rPr>
              <a:t>This appointment will be on a fixed term basis (or loan for existing Civil servants) for 3 years with the option of an additional year, and is available for full-time, or flexible working arrangements​.</a:t>
            </a:r>
          </a:p>
          <a:p>
            <a:pPr algn="just">
              <a:lnSpc>
                <a:spcPct val="90000"/>
              </a:lnSpc>
              <a:spcBef>
                <a:spcPts val="125"/>
              </a:spcBef>
              <a:spcAft>
                <a:spcPts val="125"/>
              </a:spcAft>
              <a:defRPr/>
            </a:pPr>
            <a:endParaRPr lang="en-GB">
              <a:solidFill>
                <a:srgbClr val="545454"/>
              </a:solidFill>
              <a:latin typeface="Helvetica Neue LT Std Bold" panose="020B0604020202020204" charset="0"/>
            </a:endParaRPr>
          </a:p>
          <a:p>
            <a:pPr algn="just">
              <a:lnSpc>
                <a:spcPct val="90000"/>
              </a:lnSpc>
              <a:spcBef>
                <a:spcPts val="125"/>
              </a:spcBef>
              <a:spcAft>
                <a:spcPts val="125"/>
              </a:spcAft>
              <a:defRPr/>
            </a:pPr>
            <a:r>
              <a:rPr lang="en-GB" sz="2000">
                <a:solidFill>
                  <a:srgbClr val="0063BE"/>
                </a:solidFill>
                <a:latin typeface="Helvetica Neue LT Std Bold" panose="020B0604020202020204" charset="0"/>
              </a:rPr>
              <a:t>Start Date &amp; Location </a:t>
            </a:r>
          </a:p>
          <a:p>
            <a:pPr algn="just">
              <a:spcBef>
                <a:spcPts val="125"/>
              </a:spcBef>
              <a:spcAft>
                <a:spcPts val="125"/>
              </a:spcAft>
              <a:defRPr/>
            </a:pPr>
            <a:r>
              <a:rPr lang="en-GB">
                <a:solidFill>
                  <a:srgbClr val="545454"/>
                </a:solidFill>
                <a:latin typeface="Helvetica Neue LT Std"/>
              </a:rPr>
              <a:t>The role will be based in the São Paulo, Brazil and is expected to commence late 2025 but start date will be dependent on completion of language training, security clearance and onboarding.</a:t>
            </a:r>
            <a:endParaRPr lang="en-GB">
              <a:solidFill>
                <a:srgbClr val="545454"/>
              </a:solidFill>
              <a:latin typeface="Helvetica Neue LT Std" panose="020B060402020202020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GB" b="0" i="0" u="none" strike="noStrike" kern="1200" cap="none" spc="0" normalizeH="0" baseline="0" noProof="0">
              <a:ln>
                <a:noFill/>
              </a:ln>
              <a:solidFill>
                <a:srgbClr val="545454"/>
              </a:solidFill>
              <a:effectLst/>
              <a:uLnTx/>
              <a:uFillTx/>
              <a:latin typeface="Helvetica Neue LT Std"/>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lang="en-GB">
              <a:solidFill>
                <a:srgbClr val="545454"/>
              </a:solidFill>
              <a:latin typeface="Helvetica Neue LT Std"/>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GB" b="0" i="0" u="none" strike="noStrike" kern="1200" cap="none" spc="0" normalizeH="0" baseline="0" noProof="0">
              <a:ln>
                <a:noFill/>
              </a:ln>
              <a:solidFill>
                <a:srgbClr val="545454"/>
              </a:solidFill>
              <a:effectLst/>
              <a:uLnTx/>
              <a:uFillTx/>
              <a:latin typeface="Helvetica Neue LT Std"/>
              <a:ea typeface="+mn-ea"/>
              <a:cs typeface="+mn-cs"/>
            </a:endParaRPr>
          </a:p>
          <a:p>
            <a:pPr algn="l">
              <a:lnSpc>
                <a:spcPts val="1800"/>
              </a:lnSpc>
              <a:spcBef>
                <a:spcPct val="0"/>
              </a:spcBef>
            </a:pPr>
            <a:endParaRPr lang="en-US" sz="2000">
              <a:solidFill>
                <a:srgbClr val="545454"/>
              </a:solidFill>
              <a:latin typeface="Helvetica Neue LT Std"/>
            </a:endParaRPr>
          </a:p>
        </p:txBody>
      </p:sp>
      <p:sp>
        <p:nvSpPr>
          <p:cNvPr id="4" name="Freeform 4"/>
          <p:cNvSpPr/>
          <p:nvPr/>
        </p:nvSpPr>
        <p:spPr>
          <a:xfrm>
            <a:off x="804110" y="115027"/>
            <a:ext cx="1189261" cy="915731"/>
          </a:xfrm>
          <a:custGeom>
            <a:avLst/>
            <a:gdLst/>
            <a:ahLst/>
            <a:cxnLst/>
            <a:rect l="l" t="t" r="r" b="b"/>
            <a:pathLst>
              <a:path w="1189261" h="915731">
                <a:moveTo>
                  <a:pt x="0" y="0"/>
                </a:moveTo>
                <a:lnTo>
                  <a:pt x="1189261" y="0"/>
                </a:lnTo>
                <a:lnTo>
                  <a:pt x="1189261" y="915731"/>
                </a:lnTo>
                <a:lnTo>
                  <a:pt x="0" y="9157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1495112" y="1369152"/>
            <a:ext cx="14078575" cy="732893"/>
          </a:xfrm>
          <a:prstGeom prst="rect">
            <a:avLst/>
          </a:prstGeom>
        </p:spPr>
        <p:txBody>
          <a:bodyPr wrap="square" lIns="0" tIns="0" rIns="0" bIns="0" rtlCol="0" anchor="t">
            <a:spAutoFit/>
          </a:bodyPr>
          <a:lstStyle/>
          <a:p>
            <a:pPr>
              <a:lnSpc>
                <a:spcPts val="5600"/>
              </a:lnSpc>
            </a:pPr>
            <a:r>
              <a:rPr lang="en-US" sz="5600">
                <a:solidFill>
                  <a:srgbClr val="CF102D"/>
                </a:solidFill>
                <a:latin typeface="FS Lola"/>
              </a:rPr>
              <a:t>Salary and terms of appointment</a:t>
            </a:r>
          </a:p>
        </p:txBody>
      </p:sp>
      <p:sp>
        <p:nvSpPr>
          <p:cNvPr id="13" name="TextBox 12">
            <a:extLst>
              <a:ext uri="{FF2B5EF4-FFF2-40B4-BE49-F238E27FC236}">
                <a16:creationId xmlns:a16="http://schemas.microsoft.com/office/drawing/2014/main" id="{94B27BAA-7328-5F9E-2613-4465B7E52AEB}"/>
              </a:ext>
            </a:extLst>
          </p:cNvPr>
          <p:cNvSpPr txBox="1"/>
          <p:nvPr/>
        </p:nvSpPr>
        <p:spPr>
          <a:xfrm>
            <a:off x="9028882" y="2432457"/>
            <a:ext cx="8710866" cy="7417415"/>
          </a:xfrm>
          <a:prstGeom prst="rect">
            <a:avLst/>
          </a:prstGeom>
          <a:noFill/>
        </p:spPr>
        <p:txBody>
          <a:bodyPr wrap="square">
            <a:spAutoFit/>
          </a:bodyPr>
          <a:lstStyle/>
          <a:p>
            <a:pPr algn="just">
              <a:lnSpc>
                <a:spcPts val="1999"/>
              </a:lnSpc>
              <a:spcBef>
                <a:spcPts val="125"/>
              </a:spcBef>
              <a:spcAft>
                <a:spcPts val="125"/>
              </a:spcAft>
              <a:defRPr/>
            </a:pPr>
            <a:r>
              <a:rPr kumimoji="0" lang="en-US" sz="2000" b="1" i="0" u="none" strike="noStrike" kern="1200" cap="none" spc="0" normalizeH="0" baseline="0" noProof="0">
                <a:ln>
                  <a:noFill/>
                </a:ln>
                <a:solidFill>
                  <a:srgbClr val="0063BE"/>
                </a:solidFill>
                <a:effectLst/>
                <a:uLnTx/>
                <a:uFillTx/>
                <a:latin typeface="Helvetica Neue LT Std Bold" panose="020B0604020202020204" charset="0"/>
              </a:rPr>
              <a:t>Security Clearance &amp; Eligibility</a:t>
            </a:r>
            <a:endParaRPr lang="en-US" sz="1900">
              <a:solidFill>
                <a:srgbClr val="0063BE"/>
              </a:solidFill>
              <a:latin typeface="Helvetica Neue LT Std"/>
            </a:endParaRPr>
          </a:p>
          <a:p>
            <a:pPr algn="just">
              <a:spcBef>
                <a:spcPts val="125"/>
              </a:spcBef>
              <a:spcAft>
                <a:spcPts val="125"/>
              </a:spcAft>
              <a:defRPr/>
            </a:pPr>
            <a:r>
              <a:rPr lang="en-GB">
                <a:solidFill>
                  <a:srgbClr val="545454"/>
                </a:solidFill>
                <a:latin typeface="Helvetica Neue LT Std" panose="020B0604020202020204" charset="0"/>
                <a:cs typeface="Arial" panose="020B0604020202020204" pitchFamily="34" charset="0"/>
              </a:rPr>
              <a:t>This role requires Developed Vetting (DV) clearance, and you must hold/be willing to undertake clearance to this level. </a:t>
            </a:r>
          </a:p>
          <a:p>
            <a:pPr algn="just">
              <a:spcBef>
                <a:spcPts val="125"/>
              </a:spcBef>
              <a:spcAft>
                <a:spcPts val="125"/>
              </a:spcAft>
              <a:defRPr/>
            </a:pPr>
            <a:r>
              <a:rPr lang="en-GB">
                <a:solidFill>
                  <a:srgbClr val="545454"/>
                </a:solidFill>
                <a:latin typeface="Helvetica Neue LT Std" panose="020B0604020202020204" charset="0"/>
                <a:cs typeface="Arial" panose="020B0604020202020204" pitchFamily="34" charset="0"/>
              </a:rPr>
              <a:t>More information on this vetting process can be found here </a:t>
            </a:r>
            <a:br>
              <a:rPr lang="en-GB">
                <a:solidFill>
                  <a:srgbClr val="545454"/>
                </a:solidFill>
                <a:latin typeface="Helvetica Neue LT Std" panose="020B0604020202020204" charset="0"/>
                <a:cs typeface="Arial" panose="020B0604020202020204" pitchFamily="34" charset="0"/>
              </a:rPr>
            </a:br>
            <a:r>
              <a:rPr lang="en-GB">
                <a:solidFill>
                  <a:srgbClr val="545454"/>
                </a:solidFill>
                <a:latin typeface="Helvetica Neue LT Std" panose="020B0604020202020204" charset="0"/>
                <a:cs typeface="Arial" panose="020B0604020202020204" pitchFamily="34" charset="0"/>
                <a:hlinkClick r:id="rId6">
                  <a:extLst>
                    <a:ext uri="{A12FA001-AC4F-418D-AE19-62706E023703}">
                      <ahyp:hlinkClr xmlns:ahyp="http://schemas.microsoft.com/office/drawing/2018/hyperlinkcolor" val="tx"/>
                    </a:ext>
                  </a:extLst>
                </a:hlinkClick>
              </a:rPr>
              <a:t>https://www.gov.uk/guidance/united-kingdom-security-vetting-applicant</a:t>
            </a:r>
            <a:r>
              <a:rPr lang="en-GB">
                <a:solidFill>
                  <a:srgbClr val="545454"/>
                </a:solidFill>
                <a:latin typeface="Helvetica Neue LT Std" panose="020B0604020202020204" charset="0"/>
                <a:cs typeface="Arial" panose="020B0604020202020204" pitchFamily="34" charset="0"/>
              </a:rPr>
              <a:t>.</a:t>
            </a:r>
          </a:p>
          <a:p>
            <a:pPr marL="0" marR="0" lvl="0" indent="0" algn="just" defTabSz="914400" rtl="0" eaLnBrk="1" fontAlgn="auto" latinLnBrk="0" hangingPunct="1">
              <a:spcBef>
                <a:spcPts val="125"/>
              </a:spcBef>
              <a:spcAft>
                <a:spcPts val="125"/>
              </a:spcAft>
              <a:buClrTx/>
              <a:buSzTx/>
              <a:buFontTx/>
              <a:buNone/>
              <a:tabLst/>
              <a:defRPr/>
            </a:pPr>
            <a:endParaRPr kumimoji="0" lang="en-US" b="1" i="0" u="none" strike="noStrike" kern="1200" cap="none" spc="0" normalizeH="0" baseline="0" noProof="0">
              <a:ln>
                <a:noFill/>
              </a:ln>
              <a:solidFill>
                <a:srgbClr val="545454"/>
              </a:solidFill>
              <a:effectLst/>
              <a:uLnTx/>
              <a:uFillTx/>
              <a:latin typeface="Helvetica Neue LT Std"/>
              <a:ea typeface="+mn-ea"/>
              <a:cs typeface="+mn-cs"/>
            </a:endParaRPr>
          </a:p>
          <a:p>
            <a:pPr marL="0" marR="0" lvl="0" indent="0" algn="just" defTabSz="914400" rtl="0" eaLnBrk="1" fontAlgn="auto" latinLnBrk="0" hangingPunct="1">
              <a:spcBef>
                <a:spcPts val="125"/>
              </a:spcBef>
              <a:spcAft>
                <a:spcPts val="125"/>
              </a:spcAft>
              <a:buClrTx/>
              <a:buSzTx/>
              <a:buFontTx/>
              <a:buNone/>
              <a:tabLst/>
              <a:defRPr/>
            </a:pPr>
            <a:r>
              <a:rPr kumimoji="0" lang="en-US" b="1" i="0" u="none" strike="noStrike" kern="1200" cap="none" spc="0" normalizeH="0" baseline="0" noProof="0">
                <a:ln>
                  <a:noFill/>
                </a:ln>
                <a:solidFill>
                  <a:srgbClr val="545454"/>
                </a:solidFill>
                <a:effectLst/>
                <a:uLnTx/>
                <a:uFillTx/>
                <a:latin typeface="Helvetica Neue LT Std"/>
                <a:ea typeface="+mn-ea"/>
                <a:cs typeface="+mn-cs"/>
              </a:rPr>
              <a:t>You will only be eligible for this appointment if: </a:t>
            </a:r>
          </a:p>
          <a:p>
            <a:pPr marL="0" marR="0" lvl="0" indent="-285750" algn="just" defTabSz="914400" rtl="0" eaLnBrk="1" fontAlgn="auto" latinLnBrk="0" hangingPunct="1">
              <a:spcBef>
                <a:spcPts val="125"/>
              </a:spcBef>
              <a:spcAft>
                <a:spcPts val="125"/>
              </a:spcAft>
              <a:buClrTx/>
              <a:buSzTx/>
              <a:buFont typeface="Arial,Sans-Serif"/>
              <a:buChar char="•"/>
              <a:tabLst/>
              <a:defRPr/>
            </a:pPr>
            <a:r>
              <a:rPr kumimoji="0" lang="en-US" b="0" i="0" u="none" strike="noStrike" kern="1200" cap="none" spc="0" normalizeH="0" baseline="0" noProof="0">
                <a:ln>
                  <a:noFill/>
                </a:ln>
                <a:solidFill>
                  <a:srgbClr val="545454"/>
                </a:solidFill>
                <a:effectLst/>
                <a:uLnTx/>
                <a:uFillTx/>
                <a:latin typeface="Helvetica Neue LT Std"/>
                <a:ea typeface="+mn-ea"/>
                <a:cs typeface="+mn-cs"/>
              </a:rPr>
              <a:t>You are a British citizen; and </a:t>
            </a:r>
          </a:p>
          <a:p>
            <a:pPr marL="0" marR="0" lvl="0" indent="-285750" algn="just" defTabSz="914400" rtl="0" eaLnBrk="1" fontAlgn="auto" latinLnBrk="0" hangingPunct="1">
              <a:spcBef>
                <a:spcPts val="125"/>
              </a:spcBef>
              <a:spcAft>
                <a:spcPts val="125"/>
              </a:spcAft>
              <a:buClrTx/>
              <a:buSzTx/>
              <a:buFont typeface="Arial,Sans-Serif"/>
              <a:buChar char="•"/>
              <a:tabLst/>
              <a:defRPr/>
            </a:pPr>
            <a:r>
              <a:rPr kumimoji="0" lang="en-US" b="0" i="0" u="none" strike="noStrike" kern="1200" cap="none" spc="0" normalizeH="0" baseline="0" noProof="0">
                <a:ln>
                  <a:noFill/>
                </a:ln>
                <a:solidFill>
                  <a:srgbClr val="545454"/>
                </a:solidFill>
                <a:effectLst/>
                <a:uLnTx/>
                <a:uFillTx/>
                <a:latin typeface="Helvetica Neue LT Std"/>
                <a:ea typeface="+mn-ea"/>
                <a:cs typeface="+mn-cs"/>
              </a:rPr>
              <a:t>You have been resident in the UK for five out of the last ten years immediately prior to your application. </a:t>
            </a:r>
          </a:p>
          <a:p>
            <a:pPr marR="0" lvl="0" algn="just" defTabSz="914400" rtl="0" eaLnBrk="1" fontAlgn="auto" latinLnBrk="0" hangingPunct="1">
              <a:spcBef>
                <a:spcPts val="125"/>
              </a:spcBef>
              <a:spcAft>
                <a:spcPts val="125"/>
              </a:spcAft>
              <a:buClrTx/>
              <a:buSzTx/>
              <a:tabLst/>
              <a:defRPr/>
            </a:pPr>
            <a:r>
              <a:rPr kumimoji="0" lang="en-US" b="0" i="0" u="none" strike="noStrike" kern="1200" cap="none" spc="0" normalizeH="0" baseline="0" noProof="0">
                <a:ln>
                  <a:noFill/>
                </a:ln>
                <a:solidFill>
                  <a:srgbClr val="545454"/>
                </a:solidFill>
                <a:effectLst/>
                <a:uLnTx/>
                <a:uFillTx/>
                <a:latin typeface="Helvetica Neue LT Std"/>
                <a:ea typeface="+mn-ea"/>
                <a:cs typeface="+mn-cs"/>
              </a:rPr>
              <a:t>Please note: at least one year of this must have been a consecutive twelve-month period, unless you have served overseas with HM Forces, or in some other official capacity as a representative of His Majesty’s Government or have lived overseas as a result of your parents’ or partner’s Government Employment.</a:t>
            </a:r>
            <a:br>
              <a:rPr kumimoji="0" lang="en-US" b="0" i="0" u="none" strike="noStrike" kern="1200" cap="none" spc="0" normalizeH="0" baseline="0" noProof="0">
                <a:ln>
                  <a:noFill/>
                </a:ln>
                <a:solidFill>
                  <a:srgbClr val="545454"/>
                </a:solidFill>
                <a:effectLst/>
                <a:uLnTx/>
                <a:uFillTx/>
                <a:latin typeface="Helvetica Neue LT Std"/>
                <a:ea typeface="+mn-ea"/>
                <a:cs typeface="+mn-cs"/>
              </a:rPr>
            </a:br>
            <a:endParaRPr kumimoji="0" lang="en-US" b="0" i="0" u="none" strike="noStrike" kern="1200" cap="none" spc="0" normalizeH="0" baseline="0" noProof="0">
              <a:ln>
                <a:noFill/>
              </a:ln>
              <a:solidFill>
                <a:srgbClr val="545454"/>
              </a:solidFill>
              <a:effectLst/>
              <a:uLnTx/>
              <a:uFillTx/>
              <a:latin typeface="Helvetica Neue LT Std"/>
              <a:ea typeface="+mn-ea"/>
              <a:cs typeface="+mn-cs"/>
            </a:endParaRPr>
          </a:p>
          <a:p>
            <a:pPr marL="0" marR="0" lvl="0" indent="0" algn="just" defTabSz="914400" rtl="0" eaLnBrk="1" fontAlgn="auto" latinLnBrk="0" hangingPunct="1">
              <a:spcBef>
                <a:spcPts val="125"/>
              </a:spcBef>
              <a:spcAft>
                <a:spcPts val="125"/>
              </a:spcAft>
              <a:buClrTx/>
              <a:buSzTx/>
              <a:buFontTx/>
              <a:buNone/>
              <a:tabLst/>
              <a:defRPr/>
            </a:pPr>
            <a:r>
              <a:rPr kumimoji="0" lang="en-GB" b="1" i="0" u="none" strike="noStrike" kern="1200" cap="none" spc="0" normalizeH="0" baseline="0" noProof="0">
                <a:ln>
                  <a:noFill/>
                </a:ln>
                <a:solidFill>
                  <a:srgbClr val="545454"/>
                </a:solidFill>
                <a:effectLst/>
                <a:uLnTx/>
                <a:uFillTx/>
                <a:latin typeface="Helvetica Neue LT Std"/>
                <a:ea typeface="+mn-ea"/>
                <a:cs typeface="+mn-cs"/>
              </a:rPr>
              <a:t>This is a reserved post: </a:t>
            </a:r>
            <a:r>
              <a:rPr kumimoji="0" lang="en-GB" b="0" i="0" u="none" strike="noStrike" kern="1200" cap="none" spc="0" normalizeH="0" baseline="0" noProof="0">
                <a:ln>
                  <a:noFill/>
                </a:ln>
                <a:solidFill>
                  <a:srgbClr val="545454"/>
                </a:solidFill>
                <a:effectLst/>
                <a:uLnTx/>
                <a:uFillTx/>
                <a:latin typeface="Helvetica Neue LT Std"/>
                <a:ea typeface="+mn-ea"/>
                <a:cs typeface="+mn-cs"/>
              </a:rPr>
              <a:t>Certain posts, notably those concerned with security and intelligence, might be reserved for British citizens, but this will not normally prevent access to a wide range of developmental opportunities within the Civil Service. For further information on whether you are eligible to apply, please visit </a:t>
            </a:r>
            <a:r>
              <a:rPr kumimoji="0" lang="en-GB" b="0" i="0" u="none" strike="noStrike" kern="1200" cap="none" spc="0" normalizeH="0" baseline="0" noProof="0">
                <a:ln>
                  <a:noFill/>
                </a:ln>
                <a:solidFill>
                  <a:srgbClr val="545454"/>
                </a:solidFill>
                <a:effectLst/>
                <a:uLnTx/>
                <a:uFillTx/>
                <a:latin typeface="Helvetica Neue LT Std"/>
                <a:ea typeface="+mn-ea"/>
                <a:cs typeface="+mn-cs"/>
                <a:hlinkClick r:id="rId7">
                  <a:extLst>
                    <a:ext uri="{A12FA001-AC4F-418D-AE19-62706E023703}">
                      <ahyp:hlinkClr xmlns:ahyp="http://schemas.microsoft.com/office/drawing/2018/hyperlinkcolor" val="tx"/>
                    </a:ext>
                  </a:extLst>
                </a:hlinkClick>
              </a:rPr>
              <a:t>GOV.uk.</a:t>
            </a:r>
            <a:endParaRPr kumimoji="0" lang="en-GB" b="0" i="0" u="none" strike="noStrike" kern="1200" cap="none" spc="0" normalizeH="0" baseline="0" noProof="0">
              <a:ln>
                <a:noFill/>
              </a:ln>
              <a:solidFill>
                <a:srgbClr val="545454"/>
              </a:solidFill>
              <a:effectLst/>
              <a:uLnTx/>
              <a:uFillTx/>
              <a:latin typeface="Helvetica Neue LT Std"/>
              <a:ea typeface="+mn-ea"/>
              <a:cs typeface="+mn-cs"/>
            </a:endParaRPr>
          </a:p>
          <a:p>
            <a:pPr marL="0" marR="0" lvl="0" indent="0" algn="just" defTabSz="914400" rtl="0" eaLnBrk="1" fontAlgn="auto" latinLnBrk="0" hangingPunct="1">
              <a:lnSpc>
                <a:spcPts val="1800"/>
              </a:lnSpc>
              <a:spcBef>
                <a:spcPts val="125"/>
              </a:spcBef>
              <a:spcAft>
                <a:spcPts val="125"/>
              </a:spcAft>
              <a:buClrTx/>
              <a:buSzTx/>
              <a:buFontTx/>
              <a:buNone/>
              <a:tabLst/>
              <a:defRPr/>
            </a:pPr>
            <a:endParaRPr lang="en-GB" sz="1900">
              <a:solidFill>
                <a:srgbClr val="0063BE"/>
              </a:solidFill>
              <a:latin typeface="Helvetica Neue LT Std"/>
            </a:endParaRPr>
          </a:p>
          <a:p>
            <a:pPr marL="0" marR="0" lvl="0" indent="0" algn="just" defTabSz="914400" rtl="0" eaLnBrk="1" fontAlgn="auto" latinLnBrk="0" hangingPunct="1">
              <a:lnSpc>
                <a:spcPts val="1800"/>
              </a:lnSpc>
              <a:spcBef>
                <a:spcPts val="125"/>
              </a:spcBef>
              <a:spcAft>
                <a:spcPts val="125"/>
              </a:spcAft>
              <a:buClrTx/>
              <a:buSzTx/>
              <a:buFontTx/>
              <a:buNone/>
              <a:tabLst/>
              <a:defRPr/>
            </a:pPr>
            <a:r>
              <a:rPr kumimoji="0" lang="en-US" sz="2000" b="1" i="0" u="none" strike="noStrike" kern="1200" cap="none" spc="0" normalizeH="0" baseline="0" noProof="0">
                <a:ln>
                  <a:noFill/>
                </a:ln>
                <a:solidFill>
                  <a:srgbClr val="0063BE"/>
                </a:solidFill>
                <a:effectLst/>
                <a:uLnTx/>
                <a:uFillTx/>
                <a:latin typeface="Helvetica Neue LT Std Bold" panose="020B0604020202020204" charset="0"/>
              </a:rPr>
              <a:t>Medical clearance</a:t>
            </a:r>
            <a:endParaRPr kumimoji="0" lang="en-US" sz="1900" b="1" i="0" u="none" strike="noStrike" kern="1200" cap="none" spc="0" normalizeH="0" baseline="0" noProof="0">
              <a:ln>
                <a:noFill/>
              </a:ln>
              <a:solidFill>
                <a:prstClr val="black"/>
              </a:solidFill>
              <a:effectLst/>
              <a:uLnTx/>
              <a:uFillTx/>
              <a:latin typeface="Helvetica Neue LT Std"/>
              <a:ea typeface="+mn-ea"/>
              <a:cs typeface="+mn-cs"/>
            </a:endParaRPr>
          </a:p>
          <a:p>
            <a:pPr marL="0" marR="0" lvl="0" indent="0" algn="just" defTabSz="914400" rtl="0" eaLnBrk="1" fontAlgn="auto" latinLnBrk="0" hangingPunct="1">
              <a:spcBef>
                <a:spcPts val="125"/>
              </a:spcBef>
              <a:spcAft>
                <a:spcPts val="125"/>
              </a:spcAft>
              <a:buClrTx/>
              <a:buSzTx/>
              <a:buFontTx/>
              <a:buNone/>
              <a:tabLst/>
              <a:defRPr/>
            </a:pPr>
            <a:r>
              <a:rPr kumimoji="0" lang="en-US" b="0" i="0" u="none" strike="noStrike" kern="1200" cap="none" spc="0" normalizeH="0" baseline="0" noProof="0">
                <a:ln>
                  <a:noFill/>
                </a:ln>
                <a:solidFill>
                  <a:srgbClr val="545454"/>
                </a:solidFill>
                <a:effectLst/>
                <a:uLnTx/>
                <a:uFillTx/>
                <a:latin typeface="Helvetica Neue LT Std"/>
                <a:ea typeface="+mn-ea"/>
                <a:cs typeface="+mn-cs"/>
              </a:rPr>
              <a:t>All overseas appointments are subject to medical clearance being</a:t>
            </a:r>
            <a:r>
              <a:rPr kumimoji="0" lang="en-US" b="0" i="0" u="none" strike="noStrike" kern="1200" cap="none" spc="0" normalizeH="0" baseline="0" noProof="0">
                <a:ln>
                  <a:noFill/>
                </a:ln>
                <a:solidFill>
                  <a:prstClr val="black"/>
                </a:solidFill>
                <a:effectLst/>
                <a:uLnTx/>
                <a:uFillTx/>
                <a:latin typeface="Helvetica Neue LT Std"/>
                <a:ea typeface="+mn-ea"/>
                <a:cs typeface="+mn-cs"/>
              </a:rPr>
              <a:t> </a:t>
            </a:r>
            <a:r>
              <a:rPr kumimoji="0" lang="en-US" b="0" i="0" u="none" strike="noStrike" kern="1200" cap="none" spc="0" normalizeH="0" baseline="0" noProof="0">
                <a:ln>
                  <a:noFill/>
                </a:ln>
                <a:solidFill>
                  <a:srgbClr val="545454"/>
                </a:solidFill>
                <a:effectLst/>
                <a:uLnTx/>
                <a:uFillTx/>
                <a:latin typeface="Helvetica Neue LT Std"/>
                <a:ea typeface="+mn-ea"/>
                <a:cs typeface="+mn-cs"/>
              </a:rPr>
              <a:t>given. The FCDO Travel and Movement Services Support Group help you, and your family, move overseas.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496750"/>
            <a:ext cx="14333059" cy="7761550"/>
            <a:chOff x="0" y="-38100"/>
            <a:chExt cx="3774962" cy="2044194"/>
          </a:xfrm>
        </p:grpSpPr>
        <p:sp>
          <p:nvSpPr>
            <p:cNvPr id="3" name="Freeform 3"/>
            <p:cNvSpPr/>
            <p:nvPr/>
          </p:nvSpPr>
          <p:spPr>
            <a:xfrm>
              <a:off x="0" y="0"/>
              <a:ext cx="3774962" cy="2006094"/>
            </a:xfrm>
            <a:custGeom>
              <a:avLst/>
              <a:gdLst/>
              <a:ahLst/>
              <a:cxnLst/>
              <a:rect l="l" t="t" r="r" b="b"/>
              <a:pathLst>
                <a:path w="3774962" h="2006094">
                  <a:moveTo>
                    <a:pt x="0" y="0"/>
                  </a:moveTo>
                  <a:lnTo>
                    <a:pt x="3774962" y="0"/>
                  </a:lnTo>
                  <a:lnTo>
                    <a:pt x="3774962" y="2006094"/>
                  </a:lnTo>
                  <a:lnTo>
                    <a:pt x="0" y="2006094"/>
                  </a:lnTo>
                  <a:close/>
                </a:path>
              </a:pathLst>
            </a:custGeom>
            <a:solidFill>
              <a:srgbClr val="F0F0EC"/>
            </a:solidFill>
          </p:spPr>
          <p:txBody>
            <a:bodyPr/>
            <a:lstStyle/>
            <a:p>
              <a:endParaRPr lang="en-GB"/>
            </a:p>
          </p:txBody>
        </p:sp>
        <p:sp>
          <p:nvSpPr>
            <p:cNvPr id="4" name="TextBox 4"/>
            <p:cNvSpPr txBox="1"/>
            <p:nvPr/>
          </p:nvSpPr>
          <p:spPr>
            <a:xfrm>
              <a:off x="0" y="-38100"/>
              <a:ext cx="3774962" cy="204419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333059" y="1641411"/>
            <a:ext cx="2926241" cy="6482699"/>
            <a:chOff x="0" y="0"/>
            <a:chExt cx="846423" cy="1875138"/>
          </a:xfrm>
        </p:grpSpPr>
        <p:sp>
          <p:nvSpPr>
            <p:cNvPr id="6" name="Freeform 6"/>
            <p:cNvSpPr/>
            <p:nvPr/>
          </p:nvSpPr>
          <p:spPr>
            <a:xfrm>
              <a:off x="0" y="0"/>
              <a:ext cx="846423" cy="1875138"/>
            </a:xfrm>
            <a:custGeom>
              <a:avLst/>
              <a:gdLst/>
              <a:ahLst/>
              <a:cxnLst/>
              <a:rect l="l" t="t" r="r" b="b"/>
              <a:pathLst>
                <a:path w="846423" h="1875138">
                  <a:moveTo>
                    <a:pt x="0" y="0"/>
                  </a:moveTo>
                  <a:lnTo>
                    <a:pt x="846423" y="0"/>
                  </a:lnTo>
                  <a:lnTo>
                    <a:pt x="846423" y="1875138"/>
                  </a:lnTo>
                  <a:lnTo>
                    <a:pt x="0" y="1875138"/>
                  </a:lnTo>
                  <a:close/>
                </a:path>
              </a:pathLst>
            </a:custGeom>
            <a:blipFill>
              <a:blip r:embed="rId2"/>
              <a:stretch>
                <a:fillRect l="-97527" r="-97527"/>
              </a:stretch>
            </a:blipFill>
          </p:spPr>
          <p:txBody>
            <a:bodyPr/>
            <a:lstStyle/>
            <a:p>
              <a:endParaRPr lang="en-GB"/>
            </a:p>
          </p:txBody>
        </p:sp>
      </p:grpSp>
      <p:sp>
        <p:nvSpPr>
          <p:cNvPr id="8" name="TextBox 8"/>
          <p:cNvSpPr txBox="1"/>
          <p:nvPr/>
        </p:nvSpPr>
        <p:spPr>
          <a:xfrm>
            <a:off x="1028700" y="2242945"/>
            <a:ext cx="12031928" cy="6547305"/>
          </a:xfrm>
          <a:prstGeom prst="rect">
            <a:avLst/>
          </a:prstGeom>
        </p:spPr>
        <p:txBody>
          <a:bodyPr wrap="square" lIns="0" tIns="0" rIns="0" bIns="0" rtlCol="0" anchor="t">
            <a:spAutoFit/>
          </a:bodyPr>
          <a:lstStyle/>
          <a:p>
            <a:pPr>
              <a:lnSpc>
                <a:spcPts val="2664"/>
              </a:lnSpc>
            </a:pPr>
            <a:r>
              <a:rPr lang="en-US" sz="1900" b="1">
                <a:solidFill>
                  <a:srgbClr val="0063BE"/>
                </a:solidFill>
                <a:latin typeface="Helvetica Neue LT Std Heavy"/>
              </a:rPr>
              <a:t>This is an exciting time to join the Department for Business and Trade. </a:t>
            </a:r>
          </a:p>
          <a:p>
            <a:pPr>
              <a:lnSpc>
                <a:spcPts val="2664"/>
              </a:lnSpc>
            </a:pPr>
            <a:r>
              <a:rPr lang="en-US" sz="1900">
                <a:solidFill>
                  <a:srgbClr val="545454"/>
                </a:solidFill>
                <a:latin typeface="Helvetica Neue LT Std"/>
                <a:ea typeface="+mn-lt"/>
                <a:cs typeface="+mn-lt"/>
              </a:rPr>
              <a:t>We have a clear mission – to grow the economy. Our role is to help businesses invest, grow and export to create jobs and opportunities right across the country. </a:t>
            </a:r>
            <a:endParaRPr lang="en-US">
              <a:latin typeface="Helvetica Neue LT Std"/>
            </a:endParaRPr>
          </a:p>
          <a:p>
            <a:pPr>
              <a:lnSpc>
                <a:spcPts val="2664"/>
              </a:lnSpc>
            </a:pPr>
            <a:endParaRPr lang="en-US" sz="1900" b="1">
              <a:solidFill>
                <a:srgbClr val="0063BE"/>
              </a:solidFill>
              <a:latin typeface="Helvetica Neue LT Std Heavy"/>
            </a:endParaRPr>
          </a:p>
          <a:p>
            <a:pPr>
              <a:lnSpc>
                <a:spcPts val="2664"/>
              </a:lnSpc>
            </a:pPr>
            <a:r>
              <a:rPr lang="en-US" sz="1900" b="1">
                <a:solidFill>
                  <a:srgbClr val="0063BE"/>
                </a:solidFill>
                <a:latin typeface="Helvetica Neue LT Std Heavy"/>
              </a:rPr>
              <a:t>We do this in three ways: </a:t>
            </a:r>
            <a:endParaRPr lang="en-US" sz="1900">
              <a:solidFill>
                <a:srgbClr val="000000"/>
              </a:solidFill>
              <a:latin typeface="Arial"/>
              <a:cs typeface="Arial"/>
            </a:endParaRPr>
          </a:p>
          <a:p>
            <a:pPr marL="342900" indent="-342900">
              <a:lnSpc>
                <a:spcPts val="2664"/>
              </a:lnSpc>
              <a:buFont typeface="Arial"/>
              <a:buChar char="•"/>
            </a:pPr>
            <a:r>
              <a:rPr lang="en-US" sz="1900">
                <a:solidFill>
                  <a:srgbClr val="545454"/>
                </a:solidFill>
                <a:latin typeface="Helvetica Neue LT Std"/>
                <a:cs typeface="Arial"/>
              </a:rPr>
              <a:t>Firstly, we help to build a strong, competitive business environment, where consumers are protected and companies rewarded for treating their employees properly. </a:t>
            </a:r>
          </a:p>
          <a:p>
            <a:pPr marL="342900" indent="-342900">
              <a:lnSpc>
                <a:spcPts val="2664"/>
              </a:lnSpc>
              <a:buFont typeface="Arial"/>
              <a:buChar char="•"/>
            </a:pPr>
            <a:r>
              <a:rPr lang="en-US" sz="1900">
                <a:solidFill>
                  <a:srgbClr val="545454"/>
                </a:solidFill>
                <a:latin typeface="Helvetica Neue LT Std"/>
                <a:cs typeface="Arial"/>
              </a:rPr>
              <a:t>Secondly, we open up international markets and ensure resilient supply chains. This can be through Free Trade Agreements, trade facilitation and multilateral agreements. </a:t>
            </a:r>
            <a:endParaRPr lang="en-US" sz="1900">
              <a:solidFill>
                <a:srgbClr val="545454"/>
              </a:solidFill>
              <a:latin typeface="Arial"/>
              <a:cs typeface="Arial"/>
            </a:endParaRPr>
          </a:p>
          <a:p>
            <a:pPr marL="342900" indent="-342900">
              <a:lnSpc>
                <a:spcPts val="2664"/>
              </a:lnSpc>
              <a:buFont typeface="Arial"/>
              <a:buChar char="•"/>
            </a:pPr>
            <a:r>
              <a:rPr lang="en-US" sz="1900">
                <a:solidFill>
                  <a:srgbClr val="545454"/>
                </a:solidFill>
                <a:latin typeface="Helvetica Neue LT Std"/>
                <a:cs typeface="Arial"/>
              </a:rPr>
              <a:t>Thirdly, we work in partnership with businesses every day, providing advance, finance and deal making support to those looking to start up, invest, export and grow. </a:t>
            </a:r>
          </a:p>
          <a:p>
            <a:pPr algn="just">
              <a:lnSpc>
                <a:spcPts val="2664"/>
              </a:lnSpc>
            </a:pPr>
            <a:endParaRPr lang="en-US" sz="1900">
              <a:solidFill>
                <a:srgbClr val="545454"/>
              </a:solidFill>
              <a:latin typeface="Helvetica Neue LT Std"/>
            </a:endParaRPr>
          </a:p>
          <a:p>
            <a:pPr algn="just">
              <a:lnSpc>
                <a:spcPts val="2664"/>
              </a:lnSpc>
            </a:pPr>
            <a:r>
              <a:rPr lang="en-US" sz="1900">
                <a:solidFill>
                  <a:srgbClr val="545454"/>
                </a:solidFill>
                <a:latin typeface="Helvetica Neue LT Std"/>
              </a:rPr>
              <a:t>Our people are based across the UK and in over 100 countries around the world. We deliver through our 19 partner </a:t>
            </a:r>
            <a:r>
              <a:rPr lang="en-US" sz="1900" err="1">
                <a:solidFill>
                  <a:srgbClr val="545454"/>
                </a:solidFill>
                <a:latin typeface="Helvetica Neue LT Std"/>
              </a:rPr>
              <a:t>organisations</a:t>
            </a:r>
            <a:r>
              <a:rPr lang="en-US" sz="1900">
                <a:solidFill>
                  <a:srgbClr val="545454"/>
                </a:solidFill>
                <a:latin typeface="Helvetica Neue LT Std"/>
              </a:rPr>
              <a:t> including the Competition and Markets Authority, British Business Bank and the Trade Remedies Authority. We connect business and government, which is reflected in the skills and expertise of our people.</a:t>
            </a:r>
          </a:p>
          <a:p>
            <a:pPr algn="just">
              <a:lnSpc>
                <a:spcPts val="2664"/>
              </a:lnSpc>
            </a:pPr>
            <a:endParaRPr lang="en-US" sz="1900">
              <a:solidFill>
                <a:srgbClr val="545454"/>
              </a:solidFill>
              <a:latin typeface="Helvetica Neue LT Std"/>
            </a:endParaRPr>
          </a:p>
          <a:p>
            <a:pPr algn="just">
              <a:lnSpc>
                <a:spcPts val="2664"/>
              </a:lnSpc>
            </a:pPr>
            <a:r>
              <a:rPr lang="en-US" sz="1900">
                <a:solidFill>
                  <a:srgbClr val="545454"/>
                </a:solidFill>
                <a:latin typeface="Helvetica Neue LT Std"/>
              </a:rPr>
              <a:t>I look forward to hearing from you.</a:t>
            </a:r>
          </a:p>
          <a:p>
            <a:pPr>
              <a:lnSpc>
                <a:spcPts val="2664"/>
              </a:lnSpc>
            </a:pPr>
            <a:endParaRPr lang="en-US" sz="1903">
              <a:solidFill>
                <a:srgbClr val="545454"/>
              </a:solidFill>
              <a:latin typeface="Helvetica Neue LT Std"/>
            </a:endParaRPr>
          </a:p>
        </p:txBody>
      </p:sp>
      <p:sp>
        <p:nvSpPr>
          <p:cNvPr id="9" name="TextBox 9"/>
          <p:cNvSpPr txBox="1"/>
          <p:nvPr/>
        </p:nvSpPr>
        <p:spPr>
          <a:xfrm>
            <a:off x="730634" y="547921"/>
            <a:ext cx="8413366" cy="959709"/>
          </a:xfrm>
          <a:prstGeom prst="rect">
            <a:avLst/>
          </a:prstGeom>
        </p:spPr>
        <p:txBody>
          <a:bodyPr lIns="0" tIns="0" rIns="0" bIns="0" rtlCol="0" anchor="t">
            <a:spAutoFit/>
          </a:bodyPr>
          <a:lstStyle/>
          <a:p>
            <a:pPr>
              <a:lnSpc>
                <a:spcPts val="6660"/>
              </a:lnSpc>
            </a:pPr>
            <a:r>
              <a:rPr lang="en-US" sz="6660">
                <a:solidFill>
                  <a:srgbClr val="CF102D"/>
                </a:solidFill>
                <a:latin typeface="FS Lola"/>
              </a:rPr>
              <a:t>Welcome Message</a:t>
            </a:r>
          </a:p>
        </p:txBody>
      </p:sp>
      <p:sp>
        <p:nvSpPr>
          <p:cNvPr id="10" name="TextBox 10"/>
          <p:cNvSpPr txBox="1"/>
          <p:nvPr/>
        </p:nvSpPr>
        <p:spPr>
          <a:xfrm>
            <a:off x="14449300" y="8311239"/>
            <a:ext cx="2810000" cy="703939"/>
          </a:xfrm>
          <a:prstGeom prst="rect">
            <a:avLst/>
          </a:prstGeom>
        </p:spPr>
        <p:txBody>
          <a:bodyPr lIns="0" tIns="0" rIns="0" bIns="0" rtlCol="0" anchor="t">
            <a:spAutoFit/>
          </a:bodyPr>
          <a:lstStyle/>
          <a:p>
            <a:pPr>
              <a:lnSpc>
                <a:spcPts val="2645"/>
              </a:lnSpc>
            </a:pPr>
            <a:r>
              <a:rPr lang="en-US" sz="2260">
                <a:solidFill>
                  <a:srgbClr val="545454"/>
                </a:solidFill>
                <a:latin typeface="FS Lola"/>
              </a:rPr>
              <a:t>Gareth Davies, </a:t>
            </a:r>
          </a:p>
          <a:p>
            <a:pPr>
              <a:lnSpc>
                <a:spcPts val="2645"/>
              </a:lnSpc>
            </a:pPr>
            <a:r>
              <a:rPr lang="en-US" sz="2260">
                <a:solidFill>
                  <a:srgbClr val="545454"/>
                </a:solidFill>
                <a:latin typeface="FS Lola"/>
              </a:rPr>
              <a:t>Permanent Secretary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C3FD-E6F4-34F0-521A-C6AC9C7C60C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9E954C6-90E6-7289-04B3-263E29164E53}"/>
              </a:ext>
            </a:extLst>
          </p:cNvPr>
          <p:cNvGrpSpPr/>
          <p:nvPr/>
        </p:nvGrpSpPr>
        <p:grpSpPr>
          <a:xfrm>
            <a:off x="13682339" y="825983"/>
            <a:ext cx="3562393" cy="9416672"/>
            <a:chOff x="0" y="0"/>
            <a:chExt cx="938243" cy="2480111"/>
          </a:xfrm>
        </p:grpSpPr>
        <p:sp>
          <p:nvSpPr>
            <p:cNvPr id="3" name="Freeform 3">
              <a:extLst>
                <a:ext uri="{FF2B5EF4-FFF2-40B4-BE49-F238E27FC236}">
                  <a16:creationId xmlns:a16="http://schemas.microsoft.com/office/drawing/2014/main" id="{FE9BB82E-98E7-A40F-00DE-438334AAE6F7}"/>
                </a:ext>
              </a:extLst>
            </p:cNvPr>
            <p:cNvSpPr/>
            <p:nvPr/>
          </p:nvSpPr>
          <p:spPr>
            <a:xfrm>
              <a:off x="0" y="0"/>
              <a:ext cx="938243" cy="2480111"/>
            </a:xfrm>
            <a:custGeom>
              <a:avLst/>
              <a:gdLst/>
              <a:ahLst/>
              <a:cxnLst/>
              <a:rect l="l" t="t" r="r" b="b"/>
              <a:pathLst>
                <a:path w="938243" h="2480111">
                  <a:moveTo>
                    <a:pt x="0" y="0"/>
                  </a:moveTo>
                  <a:lnTo>
                    <a:pt x="938243" y="0"/>
                  </a:lnTo>
                  <a:lnTo>
                    <a:pt x="938243" y="2480111"/>
                  </a:lnTo>
                  <a:lnTo>
                    <a:pt x="0" y="2480111"/>
                  </a:lnTo>
                  <a:close/>
                </a:path>
              </a:pathLst>
            </a:custGeom>
            <a:solidFill>
              <a:srgbClr val="F0F0EC"/>
            </a:solidFill>
          </p:spPr>
          <p:txBody>
            <a:bodyPr/>
            <a:lstStyle/>
            <a:p>
              <a:endParaRPr lang="en-GB"/>
            </a:p>
          </p:txBody>
        </p:sp>
        <p:sp>
          <p:nvSpPr>
            <p:cNvPr id="4" name="TextBox 4">
              <a:extLst>
                <a:ext uri="{FF2B5EF4-FFF2-40B4-BE49-F238E27FC236}">
                  <a16:creationId xmlns:a16="http://schemas.microsoft.com/office/drawing/2014/main" id="{C3390FA2-4B61-95DA-0201-192C38B9F967}"/>
                </a:ext>
              </a:extLst>
            </p:cNvPr>
            <p:cNvSpPr txBox="1"/>
            <p:nvPr/>
          </p:nvSpPr>
          <p:spPr>
            <a:xfrm>
              <a:off x="0" y="-38100"/>
              <a:ext cx="938243" cy="2518211"/>
            </a:xfrm>
            <a:prstGeom prst="rect">
              <a:avLst/>
            </a:prstGeom>
          </p:spPr>
          <p:txBody>
            <a:bodyPr lIns="50800" tIns="50800" rIns="50800" bIns="50800" rtlCol="0" anchor="ctr"/>
            <a:lstStyle/>
            <a:p>
              <a:pPr algn="ctr">
                <a:lnSpc>
                  <a:spcPts val="2659"/>
                </a:lnSpc>
              </a:pPr>
              <a:endParaRPr/>
            </a:p>
          </p:txBody>
        </p:sp>
      </p:grpSp>
      <p:sp>
        <p:nvSpPr>
          <p:cNvPr id="7" name="TextBox 7">
            <a:extLst>
              <a:ext uri="{FF2B5EF4-FFF2-40B4-BE49-F238E27FC236}">
                <a16:creationId xmlns:a16="http://schemas.microsoft.com/office/drawing/2014/main" id="{8FCE2125-2CCE-A0EB-DA2A-94E4165DFDFE}"/>
              </a:ext>
            </a:extLst>
          </p:cNvPr>
          <p:cNvSpPr txBox="1"/>
          <p:nvPr/>
        </p:nvSpPr>
        <p:spPr>
          <a:xfrm>
            <a:off x="727187" y="1451719"/>
            <a:ext cx="11897949" cy="9052030"/>
          </a:xfrm>
          <a:prstGeom prst="rect">
            <a:avLst/>
          </a:prstGeom>
        </p:spPr>
        <p:txBody>
          <a:bodyPr wrap="square" lIns="0" tIns="0" rIns="0" bIns="0" rtlCol="0" anchor="t">
            <a:spAutoFit/>
          </a:bodyPr>
          <a:lstStyle/>
          <a:p>
            <a:pPr algn="just">
              <a:lnSpc>
                <a:spcPts val="3084"/>
              </a:lnSpc>
            </a:pPr>
            <a:r>
              <a:rPr lang="en-GB">
                <a:solidFill>
                  <a:srgbClr val="0063BE"/>
                </a:solidFill>
                <a:latin typeface="Helvetica Neue LT Std"/>
              </a:rPr>
              <a:t>The role of His Britannic Majesty’s Trade Commissioner (HMTC) for the Latin America and Caribbean (LATAC) region is to lead and coordinate work to grow the UK's trade with the countries of Latin America and the Caribbean. </a:t>
            </a:r>
            <a:r>
              <a:rPr lang="en-GB" sz="1800" b="0" i="0" u="none" strike="noStrike">
                <a:solidFill>
                  <a:srgbClr val="0063BE"/>
                </a:solidFill>
                <a:effectLst/>
                <a:latin typeface="Helvetica Neue LT Std" panose="020B0604020202020204" charset="0"/>
              </a:rPr>
              <a:t>This role is at the heart of the UK’s growth mission, Industrial Strategy delivery and trade agenda. </a:t>
            </a:r>
            <a:r>
              <a:rPr lang="en-GB">
                <a:solidFill>
                  <a:srgbClr val="0063BE"/>
                </a:solidFill>
                <a:latin typeface="Helvetica Neue LT Std"/>
              </a:rPr>
              <a:t> You will be accountable to the Secretary of State for Business and Trade and work with government and business to shape the UK's trade relationships with the Region, coordinating closely with Ambassadors and High Commissioners across the region and Departments in London. You will:​</a:t>
            </a:r>
          </a:p>
          <a:p>
            <a:pPr algn="just">
              <a:lnSpc>
                <a:spcPts val="3084"/>
              </a:lnSpc>
            </a:pPr>
            <a:endParaRPr lang="en-GB">
              <a:solidFill>
                <a:srgbClr val="0063BE"/>
              </a:solidFill>
              <a:latin typeface="Helvetica Neue LT Std" panose="020B0604020202020204" charset="0"/>
            </a:endParaRPr>
          </a:p>
          <a:p>
            <a:pPr marL="285750" indent="-285750" algn="just">
              <a:lnSpc>
                <a:spcPts val="3084"/>
              </a:lnSpc>
              <a:buFont typeface="Arial" panose="020B0604020202020204" pitchFamily="34" charset="0"/>
              <a:buChar char="•"/>
            </a:pPr>
            <a:r>
              <a:rPr lang="en-GB">
                <a:solidFill>
                  <a:srgbClr val="0063BE"/>
                </a:solidFill>
                <a:latin typeface="Helvetica Neue LT Std"/>
              </a:rPr>
              <a:t>Set priorities for and lead the work of your widespread regional team of circa 140 people on export promotion and investment to the UK and  support work to remove market access barriers and open markets for UK business across the region;</a:t>
            </a:r>
          </a:p>
          <a:p>
            <a:pPr marL="285750" indent="-285750" algn="just">
              <a:lnSpc>
                <a:spcPts val="3084"/>
              </a:lnSpc>
              <a:buFont typeface="Arial" panose="020B0604020202020204" pitchFamily="34" charset="0"/>
              <a:buChar char="•"/>
            </a:pPr>
            <a:r>
              <a:rPr lang="en-GB">
                <a:solidFill>
                  <a:srgbClr val="0063BE"/>
                </a:solidFill>
                <a:latin typeface="Helvetica Neue LT Std"/>
              </a:rPr>
              <a:t>As CG São Paulo, lead a team of circa 100 in building the relationship with Sao Paulo State and City (responsible for 30% of the country’s GDP), help to set direction and support the HMG network across Brazil;</a:t>
            </a:r>
          </a:p>
          <a:p>
            <a:pPr marL="285750" indent="-285750" algn="just">
              <a:lnSpc>
                <a:spcPts val="3084"/>
              </a:lnSpc>
              <a:buFont typeface="Arial" panose="020B0604020202020204" pitchFamily="34" charset="0"/>
              <a:buChar char="•"/>
            </a:pPr>
            <a:r>
              <a:rPr lang="en-GB">
                <a:solidFill>
                  <a:srgbClr val="0063BE"/>
                </a:solidFill>
                <a:latin typeface="Helvetica Neue LT Std"/>
              </a:rPr>
              <a:t>Be a senior representative of His Majesty’s Government in the region and be responsible for building and maintaining relationships with a wide range of stakeholders at the highest level across private and public sectors. This opportunity offers breadth and profile and  offers complexity, challenge, and the chance to shape the UK's future economic relationship with Latin America and the Caribbean.</a:t>
            </a:r>
            <a:endParaRPr lang="en-GB">
              <a:latin typeface="Helvetica Neue LT Std"/>
            </a:endParaRPr>
          </a:p>
          <a:p>
            <a:pPr algn="just">
              <a:lnSpc>
                <a:spcPts val="3084"/>
              </a:lnSpc>
            </a:pPr>
            <a:endParaRPr lang="en-GB">
              <a:solidFill>
                <a:srgbClr val="0063BE"/>
              </a:solidFill>
              <a:latin typeface="Helvetica Neue LT Std" panose="020B0604020202020204" charset="0"/>
            </a:endParaRPr>
          </a:p>
          <a:p>
            <a:pPr algn="ctr">
              <a:lnSpc>
                <a:spcPts val="3084"/>
              </a:lnSpc>
            </a:pPr>
            <a:r>
              <a:rPr lang="en-GB" i="1">
                <a:solidFill>
                  <a:srgbClr val="0063BE"/>
                </a:solidFill>
                <a:latin typeface="Helvetica Neue LT Std"/>
              </a:rPr>
              <a:t>It’s a big job, and one that will suit someone who wants to make a tangible difference in a fascinating context. If you are interested in increasing UK trade and investment with this vibrant part of the world, I would warmly welcome an application from you.</a:t>
            </a:r>
            <a:br>
              <a:rPr lang="en-US" sz="1600" i="1">
                <a:highlight>
                  <a:srgbClr val="FFFF00"/>
                </a:highlight>
                <a:latin typeface="Helvetica Neue LT Std"/>
              </a:rPr>
            </a:br>
            <a:br>
              <a:rPr lang="en-US" sz="1600">
                <a:highlight>
                  <a:srgbClr val="FFFF00"/>
                </a:highlight>
                <a:latin typeface="Helvetica Neue LT Std"/>
              </a:rPr>
            </a:br>
            <a:endParaRPr lang="en-US" sz="1600">
              <a:solidFill>
                <a:srgbClr val="545454"/>
              </a:solidFill>
              <a:latin typeface="Helvetica Neue LT Std"/>
            </a:endParaRPr>
          </a:p>
          <a:p>
            <a:pPr algn="l">
              <a:lnSpc>
                <a:spcPts val="2664"/>
              </a:lnSpc>
            </a:pPr>
            <a:endParaRPr lang="en-US" sz="1600">
              <a:solidFill>
                <a:srgbClr val="545454"/>
              </a:solidFill>
              <a:latin typeface="Helvetica Neue LT Std"/>
            </a:endParaRPr>
          </a:p>
        </p:txBody>
      </p:sp>
      <p:sp>
        <p:nvSpPr>
          <p:cNvPr id="8" name="TextBox 8">
            <a:extLst>
              <a:ext uri="{FF2B5EF4-FFF2-40B4-BE49-F238E27FC236}">
                <a16:creationId xmlns:a16="http://schemas.microsoft.com/office/drawing/2014/main" id="{29E4C2C0-B297-6927-8491-C9FB8E04AAA6}"/>
              </a:ext>
            </a:extLst>
          </p:cNvPr>
          <p:cNvSpPr txBox="1"/>
          <p:nvPr/>
        </p:nvSpPr>
        <p:spPr>
          <a:xfrm>
            <a:off x="945177" y="558554"/>
            <a:ext cx="8413366" cy="732893"/>
          </a:xfrm>
          <a:prstGeom prst="rect">
            <a:avLst/>
          </a:prstGeom>
        </p:spPr>
        <p:txBody>
          <a:bodyPr lIns="0" tIns="0" rIns="0" bIns="0" rtlCol="0" anchor="t">
            <a:spAutoFit/>
          </a:bodyPr>
          <a:lstStyle/>
          <a:p>
            <a:pPr algn="l">
              <a:lnSpc>
                <a:spcPts val="5600"/>
              </a:lnSpc>
            </a:pPr>
            <a:r>
              <a:rPr lang="en-US" sz="5600">
                <a:solidFill>
                  <a:srgbClr val="CF102D"/>
                </a:solidFill>
                <a:latin typeface="FS Lola"/>
              </a:rPr>
              <a:t>About the Role</a:t>
            </a:r>
          </a:p>
        </p:txBody>
      </p:sp>
      <p:sp>
        <p:nvSpPr>
          <p:cNvPr id="11" name="AutoShape 11">
            <a:extLst>
              <a:ext uri="{FF2B5EF4-FFF2-40B4-BE49-F238E27FC236}">
                <a16:creationId xmlns:a16="http://schemas.microsoft.com/office/drawing/2014/main" id="{A4AB80E3-DCF3-88C4-9112-B81B6EEC1095}"/>
              </a:ext>
            </a:extLst>
          </p:cNvPr>
          <p:cNvSpPr/>
          <p:nvPr/>
        </p:nvSpPr>
        <p:spPr>
          <a:xfrm>
            <a:off x="0" y="9728445"/>
            <a:ext cx="18395101" cy="0"/>
          </a:xfrm>
          <a:prstGeom prst="line">
            <a:avLst/>
          </a:prstGeom>
          <a:ln w="38100" cap="flat">
            <a:solidFill>
              <a:srgbClr val="0063BE"/>
            </a:solidFill>
            <a:prstDash val="solid"/>
            <a:headEnd type="none" w="sm" len="sm"/>
            <a:tailEnd type="none" w="sm" len="sm"/>
          </a:ln>
        </p:spPr>
        <p:txBody>
          <a:bodyPr/>
          <a:lstStyle/>
          <a:p>
            <a:endParaRPr lang="en-GB"/>
          </a:p>
        </p:txBody>
      </p:sp>
      <p:sp>
        <p:nvSpPr>
          <p:cNvPr id="12" name="Freeform 12">
            <a:extLst>
              <a:ext uri="{FF2B5EF4-FFF2-40B4-BE49-F238E27FC236}">
                <a16:creationId xmlns:a16="http://schemas.microsoft.com/office/drawing/2014/main" id="{7576C6E2-3937-4A3D-406A-0C9493A50279}"/>
              </a:ext>
            </a:extLst>
          </p:cNvPr>
          <p:cNvSpPr/>
          <p:nvPr/>
        </p:nvSpPr>
        <p:spPr>
          <a:xfrm>
            <a:off x="11304636" y="7278718"/>
            <a:ext cx="10111872" cy="6016564"/>
          </a:xfrm>
          <a:custGeom>
            <a:avLst/>
            <a:gdLst/>
            <a:ahLst/>
            <a:cxnLst/>
            <a:rect l="l" t="t" r="r" b="b"/>
            <a:pathLst>
              <a:path w="10111872" h="6016564">
                <a:moveTo>
                  <a:pt x="0" y="0"/>
                </a:moveTo>
                <a:lnTo>
                  <a:pt x="10111872" y="0"/>
                </a:lnTo>
                <a:lnTo>
                  <a:pt x="10111872" y="6016564"/>
                </a:lnTo>
                <a:lnTo>
                  <a:pt x="0" y="6016564"/>
                </a:lnTo>
                <a:lnTo>
                  <a:pt x="0" y="0"/>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en-GB"/>
          </a:p>
        </p:txBody>
      </p:sp>
      <p:pic>
        <p:nvPicPr>
          <p:cNvPr id="1026" name="Picture 2">
            <a:extLst>
              <a:ext uri="{FF2B5EF4-FFF2-40B4-BE49-F238E27FC236}">
                <a16:creationId xmlns:a16="http://schemas.microsoft.com/office/drawing/2014/main" id="{4ABD4DF6-059F-E9F3-466F-8077A2130E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56" b="11390"/>
          <a:stretch/>
        </p:blipFill>
        <p:spPr bwMode="auto">
          <a:xfrm>
            <a:off x="13827255" y="979684"/>
            <a:ext cx="3272559" cy="43213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F4F2D1F-210D-4ED2-FD71-031C3784FEEF}"/>
              </a:ext>
            </a:extLst>
          </p:cNvPr>
          <p:cNvSpPr txBox="1"/>
          <p:nvPr/>
        </p:nvSpPr>
        <p:spPr>
          <a:xfrm>
            <a:off x="13748264" y="5445687"/>
            <a:ext cx="3272558" cy="1200329"/>
          </a:xfrm>
          <a:prstGeom prst="rect">
            <a:avLst/>
          </a:prstGeom>
          <a:noFill/>
        </p:spPr>
        <p:txBody>
          <a:bodyPr wrap="square">
            <a:spAutoFit/>
          </a:bodyPr>
          <a:lstStyle/>
          <a:p>
            <a:r>
              <a:rPr lang="en-GB" b="1">
                <a:latin typeface="Helvetica Neue LT Std" panose="020B0604020202020204" charset="0"/>
              </a:rPr>
              <a:t>Joanna Crellin​</a:t>
            </a:r>
          </a:p>
          <a:p>
            <a:r>
              <a:rPr lang="en-GB" b="1">
                <a:latin typeface="Helvetica Neue LT Std" panose="020B0604020202020204" charset="0"/>
              </a:rPr>
              <a:t>DG Domestic &amp; International Markets and Exports</a:t>
            </a:r>
          </a:p>
        </p:txBody>
      </p:sp>
    </p:spTree>
    <p:extLst>
      <p:ext uri="{BB962C8B-B14F-4D97-AF65-F5344CB8AC3E}">
        <p14:creationId xmlns:p14="http://schemas.microsoft.com/office/powerpoint/2010/main" val="397473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094BAE6D-842E-3E2D-6146-5661039E5626}"/>
              </a:ext>
            </a:extLst>
          </p:cNvPr>
          <p:cNvGrpSpPr/>
          <p:nvPr/>
        </p:nvGrpSpPr>
        <p:grpSpPr>
          <a:xfrm>
            <a:off x="13252020" y="1058778"/>
            <a:ext cx="4148140" cy="6396544"/>
            <a:chOff x="0" y="0"/>
            <a:chExt cx="938243" cy="2480111"/>
          </a:xfrm>
        </p:grpSpPr>
        <p:sp>
          <p:nvSpPr>
            <p:cNvPr id="10" name="Freeform 3">
              <a:extLst>
                <a:ext uri="{FF2B5EF4-FFF2-40B4-BE49-F238E27FC236}">
                  <a16:creationId xmlns:a16="http://schemas.microsoft.com/office/drawing/2014/main" id="{71790B49-D583-8BB6-8480-786F2E36B401}"/>
                </a:ext>
              </a:extLst>
            </p:cNvPr>
            <p:cNvSpPr/>
            <p:nvPr/>
          </p:nvSpPr>
          <p:spPr>
            <a:xfrm>
              <a:off x="0" y="0"/>
              <a:ext cx="938243" cy="2480111"/>
            </a:xfrm>
            <a:custGeom>
              <a:avLst/>
              <a:gdLst/>
              <a:ahLst/>
              <a:cxnLst/>
              <a:rect l="l" t="t" r="r" b="b"/>
              <a:pathLst>
                <a:path w="938243" h="2480111">
                  <a:moveTo>
                    <a:pt x="0" y="0"/>
                  </a:moveTo>
                  <a:lnTo>
                    <a:pt x="938243" y="0"/>
                  </a:lnTo>
                  <a:lnTo>
                    <a:pt x="938243" y="2480111"/>
                  </a:lnTo>
                  <a:lnTo>
                    <a:pt x="0" y="2480111"/>
                  </a:lnTo>
                  <a:close/>
                </a:path>
              </a:pathLst>
            </a:custGeom>
            <a:solidFill>
              <a:srgbClr val="F0F0EC"/>
            </a:solidFill>
          </p:spPr>
          <p:txBody>
            <a:bodyPr/>
            <a:lstStyle/>
            <a:p>
              <a:endParaRPr lang="en-GB"/>
            </a:p>
          </p:txBody>
        </p:sp>
        <p:sp>
          <p:nvSpPr>
            <p:cNvPr id="11" name="TextBox 4">
              <a:extLst>
                <a:ext uri="{FF2B5EF4-FFF2-40B4-BE49-F238E27FC236}">
                  <a16:creationId xmlns:a16="http://schemas.microsoft.com/office/drawing/2014/main" id="{071394E5-9C8D-6B5F-9506-C777BFE6F465}"/>
                </a:ext>
              </a:extLst>
            </p:cNvPr>
            <p:cNvSpPr txBox="1"/>
            <p:nvPr/>
          </p:nvSpPr>
          <p:spPr>
            <a:xfrm>
              <a:off x="0" y="-38100"/>
              <a:ext cx="938243" cy="2518211"/>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632406" y="597732"/>
            <a:ext cx="1453646" cy="1113856"/>
          </a:xfrm>
          <a:custGeom>
            <a:avLst/>
            <a:gdLst/>
            <a:ahLst/>
            <a:cxnLst/>
            <a:rect l="l" t="t" r="r" b="b"/>
            <a:pathLst>
              <a:path w="1453646" h="1113856">
                <a:moveTo>
                  <a:pt x="0" y="0"/>
                </a:moveTo>
                <a:lnTo>
                  <a:pt x="1453645" y="0"/>
                </a:lnTo>
                <a:lnTo>
                  <a:pt x="1453645" y="1113856"/>
                </a:lnTo>
                <a:lnTo>
                  <a:pt x="0" y="11138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632407" y="1961544"/>
            <a:ext cx="11880435" cy="5555367"/>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n-GB" sz="1900">
                <a:solidFill>
                  <a:srgbClr val="0063BE"/>
                </a:solidFill>
                <a:latin typeface="Helvetica Neue LT Std"/>
              </a:rPr>
              <a:t>In close cooperation with DBT HQ and Ambassadors and High Commissioners in the region, you will provide strategic direction to your teams in order to achieve maximum benefit for the UK economy;​</a:t>
            </a:r>
          </a:p>
          <a:p>
            <a:pPr marL="342900" indent="-342900" algn="just">
              <a:buFont typeface="Arial" panose="020B0604020202020204" pitchFamily="34" charset="0"/>
              <a:buChar char="•"/>
            </a:pPr>
            <a:endParaRPr lang="en-GB" sz="1900">
              <a:solidFill>
                <a:srgbClr val="0063BE"/>
              </a:solidFill>
              <a:latin typeface="Helvetica Neue LT Std" panose="020B0604020202020204" charset="0"/>
            </a:endParaRPr>
          </a:p>
          <a:p>
            <a:pPr marL="342900" indent="-342900" algn="just">
              <a:buFont typeface="Arial" panose="020B0604020202020204" pitchFamily="34" charset="0"/>
              <a:buChar char="•"/>
            </a:pPr>
            <a:r>
              <a:rPr lang="en-GB" sz="1900">
                <a:solidFill>
                  <a:srgbClr val="0063BE"/>
                </a:solidFill>
                <a:latin typeface="Helvetica Neue LT Std" panose="020B0604020202020204" charset="0"/>
              </a:rPr>
              <a:t>Lead regional policy initiatives to improve the environment in which business operates, whether tackling market access, regulatory or legislative challenges, as well as identifying strategies to unlock trade barriers in specific sectors;​</a:t>
            </a:r>
          </a:p>
          <a:p>
            <a:pPr marL="342900" indent="-342900" algn="just">
              <a:buFont typeface="Arial" panose="020B0604020202020204" pitchFamily="34" charset="0"/>
              <a:buChar char="•"/>
            </a:pPr>
            <a:endParaRPr lang="en-GB" sz="1900">
              <a:solidFill>
                <a:srgbClr val="0063BE"/>
              </a:solidFill>
              <a:latin typeface="Helvetica Neue LT Std" panose="020B0604020202020204" charset="0"/>
            </a:endParaRPr>
          </a:p>
          <a:p>
            <a:pPr marL="342900" indent="-342900" algn="just">
              <a:buFont typeface="Arial" panose="020B0604020202020204" pitchFamily="34" charset="0"/>
              <a:buChar char="•"/>
            </a:pPr>
            <a:r>
              <a:rPr lang="en-GB" sz="1900">
                <a:solidFill>
                  <a:srgbClr val="0063BE"/>
                </a:solidFill>
                <a:latin typeface="Helvetica Neue LT Std"/>
              </a:rPr>
              <a:t>Cultivate impactful and powerful strategic relationships with major stakeholders from the UK and across the region, including: business leaders; LATAC ministers and government officials, investors; and UK Ministers and senior officials across all government departments;​</a:t>
            </a:r>
          </a:p>
          <a:p>
            <a:pPr marL="342900" indent="-342900" algn="just">
              <a:buFont typeface="Arial" panose="020B0604020202020204" pitchFamily="34" charset="0"/>
              <a:buChar char="•"/>
            </a:pPr>
            <a:endParaRPr lang="en-GB" sz="1900">
              <a:solidFill>
                <a:srgbClr val="0063BE"/>
              </a:solidFill>
              <a:latin typeface="Helvetica Neue LT Std" panose="020B0604020202020204" charset="0"/>
            </a:endParaRPr>
          </a:p>
          <a:p>
            <a:pPr marL="342900" indent="-342900" algn="just">
              <a:buFont typeface="Arial" panose="020B0604020202020204" pitchFamily="34" charset="0"/>
              <a:buChar char="•"/>
            </a:pPr>
            <a:r>
              <a:rPr lang="en-GB" sz="1900">
                <a:solidFill>
                  <a:srgbClr val="0063BE"/>
                </a:solidFill>
                <a:latin typeface="Helvetica Neue LT Std" panose="020B0604020202020204" charset="0"/>
              </a:rPr>
              <a:t>Ensure all commercial teams across the region forecast and deliver targeted export and investment programmes where there are high value opportunities maximizing leverage from UK Government; ​</a:t>
            </a:r>
          </a:p>
          <a:p>
            <a:pPr marL="342900" indent="-342900" algn="just">
              <a:buFont typeface="Arial" panose="020B0604020202020204" pitchFamily="34" charset="0"/>
              <a:buChar char="•"/>
            </a:pPr>
            <a:endParaRPr lang="en-GB" sz="1900">
              <a:solidFill>
                <a:srgbClr val="0063BE"/>
              </a:solidFill>
              <a:latin typeface="Helvetica Neue LT Std" panose="020B0604020202020204" charset="0"/>
            </a:endParaRPr>
          </a:p>
          <a:p>
            <a:pPr marL="342900" indent="-342900" algn="just">
              <a:buFont typeface="Arial" panose="020B0604020202020204" pitchFamily="34" charset="0"/>
              <a:buChar char="•"/>
            </a:pPr>
            <a:r>
              <a:rPr lang="en-GB" sz="1900">
                <a:solidFill>
                  <a:srgbClr val="0063BE"/>
                </a:solidFill>
                <a:latin typeface="Helvetica Neue LT Std" panose="020B0604020202020204" charset="0"/>
              </a:rPr>
              <a:t>Take a cross-sector view to pursue direct investment into the UK, particularly in line with current HMG strategies </a:t>
            </a:r>
          </a:p>
          <a:p>
            <a:pPr marL="342900" indent="-342900" algn="just">
              <a:buFont typeface="Arial" panose="020B0604020202020204" pitchFamily="34" charset="0"/>
              <a:buChar char="•"/>
            </a:pPr>
            <a:endParaRPr lang="en-GB" sz="1900">
              <a:solidFill>
                <a:srgbClr val="0063BE"/>
              </a:solidFill>
              <a:latin typeface="Helvetica Neue LT Std" panose="020B0604020202020204" charset="0"/>
            </a:endParaRPr>
          </a:p>
          <a:p>
            <a:pPr marL="342900" indent="-342900" algn="just">
              <a:buFont typeface="Arial" panose="020B0604020202020204" pitchFamily="34" charset="0"/>
              <a:buChar char="•"/>
            </a:pPr>
            <a:r>
              <a:rPr lang="en-GB" sz="1900">
                <a:solidFill>
                  <a:srgbClr val="0063BE"/>
                </a:solidFill>
                <a:latin typeface="Helvetica Neue LT Std" panose="020B0604020202020204" charset="0"/>
              </a:rPr>
              <a:t>Provide strategic insight, analysis and advice on pursuing an ambitious economic relationship with the LATAC region.​</a:t>
            </a:r>
          </a:p>
        </p:txBody>
      </p:sp>
      <p:sp>
        <p:nvSpPr>
          <p:cNvPr id="4" name="TextBox 4"/>
          <p:cNvSpPr txBox="1"/>
          <p:nvPr/>
        </p:nvSpPr>
        <p:spPr>
          <a:xfrm>
            <a:off x="2714734" y="893073"/>
            <a:ext cx="6656999" cy="818515"/>
          </a:xfrm>
          <a:prstGeom prst="rect">
            <a:avLst/>
          </a:prstGeom>
        </p:spPr>
        <p:txBody>
          <a:bodyPr lIns="0" tIns="0" rIns="0" bIns="0" rtlCol="0" anchor="t">
            <a:spAutoFit/>
          </a:bodyPr>
          <a:lstStyle/>
          <a:p>
            <a:pPr algn="l">
              <a:lnSpc>
                <a:spcPts val="5600"/>
              </a:lnSpc>
            </a:pPr>
            <a:r>
              <a:rPr lang="en-US" sz="5600">
                <a:solidFill>
                  <a:srgbClr val="CF102D"/>
                </a:solidFill>
                <a:latin typeface="FS Lola"/>
              </a:rPr>
              <a:t>Key Responsibilities</a:t>
            </a:r>
          </a:p>
        </p:txBody>
      </p:sp>
      <p:pic>
        <p:nvPicPr>
          <p:cNvPr id="7" name="Picture 6" descr="A person in a suit&#10;&#10;Description automatically generated">
            <a:extLst>
              <a:ext uri="{FF2B5EF4-FFF2-40B4-BE49-F238E27FC236}">
                <a16:creationId xmlns:a16="http://schemas.microsoft.com/office/drawing/2014/main" id="{5136F128-BE54-8318-5919-FA7CBF7F4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1532" y="1255320"/>
            <a:ext cx="3789115" cy="3789115"/>
          </a:xfrm>
          <a:prstGeom prst="rect">
            <a:avLst/>
          </a:prstGeom>
          <a:ln>
            <a:solidFill>
              <a:schemeClr val="tx1"/>
            </a:solidFill>
          </a:ln>
        </p:spPr>
      </p:pic>
      <p:sp>
        <p:nvSpPr>
          <p:cNvPr id="8" name="TextBox 7">
            <a:extLst>
              <a:ext uri="{FF2B5EF4-FFF2-40B4-BE49-F238E27FC236}">
                <a16:creationId xmlns:a16="http://schemas.microsoft.com/office/drawing/2014/main" id="{99D21B76-0528-2E47-687C-BB2D218FB2BD}"/>
              </a:ext>
            </a:extLst>
          </p:cNvPr>
          <p:cNvSpPr txBox="1"/>
          <p:nvPr/>
        </p:nvSpPr>
        <p:spPr>
          <a:xfrm>
            <a:off x="13279691" y="5032639"/>
            <a:ext cx="3940956" cy="2585323"/>
          </a:xfrm>
          <a:prstGeom prst="rect">
            <a:avLst/>
          </a:prstGeom>
          <a:noFill/>
        </p:spPr>
        <p:txBody>
          <a:bodyPr wrap="square" rtlCol="0">
            <a:spAutoFit/>
          </a:bodyPr>
          <a:lstStyle/>
          <a:p>
            <a:r>
              <a:rPr lang="en-GB" b="1">
                <a:latin typeface="Helvetica Neue LT Std" panose="020B0604020202020204" charset="0"/>
              </a:rPr>
              <a:t>Jonathan Knott</a:t>
            </a:r>
          </a:p>
          <a:p>
            <a:r>
              <a:rPr lang="en-GB" b="1">
                <a:latin typeface="Helvetica Neue LT Std" panose="020B0604020202020204" charset="0"/>
              </a:rPr>
              <a:t>Current HMTC LATAC</a:t>
            </a:r>
          </a:p>
          <a:p>
            <a:endParaRPr lang="en-GB" b="1">
              <a:latin typeface="Helvetica Neue LT Std" panose="020B0604020202020204" charset="0"/>
            </a:endParaRPr>
          </a:p>
          <a:p>
            <a:pPr algn="just"/>
            <a:r>
              <a:rPr lang="en-GB" sz="1800" b="1">
                <a:solidFill>
                  <a:srgbClr val="0063BE"/>
                </a:solidFill>
                <a:latin typeface="Helvetica Neue LT Std"/>
              </a:rPr>
              <a:t>Please find the link below to Jonathan’s introduction to the position of HMTC LATAC:</a:t>
            </a:r>
          </a:p>
          <a:p>
            <a:pPr algn="ctr"/>
            <a:br>
              <a:rPr lang="en-GB" sz="1800" b="1">
                <a:solidFill>
                  <a:srgbClr val="0063BE"/>
                </a:solidFill>
                <a:highlight>
                  <a:srgbClr val="FFFF00"/>
                </a:highlight>
                <a:latin typeface="Helvetica Neue LT Std"/>
              </a:rPr>
            </a:br>
            <a:r>
              <a:rPr lang="en-GB" sz="1800" b="1">
                <a:solidFill>
                  <a:srgbClr val="0063BE"/>
                </a:solidFill>
                <a:latin typeface="Helvetica Neue LT Std"/>
                <a:hlinkClick r:id="rId5"/>
              </a:rPr>
              <a:t>Link to HMTC LATAC video</a:t>
            </a:r>
            <a:endParaRPr lang="en-GB" sz="1800" b="1">
              <a:solidFill>
                <a:srgbClr val="0063BE"/>
              </a:solidFill>
              <a:latin typeface="Helvetica Neue LT Std"/>
            </a:endParaRPr>
          </a:p>
          <a:p>
            <a:endParaRPr lang="en-GB" b="1">
              <a:latin typeface="Helvetica Neue LT Std" panose="020B0604020202020204" charset="0"/>
            </a:endParaRPr>
          </a:p>
        </p:txBody>
      </p:sp>
      <p:sp>
        <p:nvSpPr>
          <p:cNvPr id="12" name="TextBox 11">
            <a:extLst>
              <a:ext uri="{FF2B5EF4-FFF2-40B4-BE49-F238E27FC236}">
                <a16:creationId xmlns:a16="http://schemas.microsoft.com/office/drawing/2014/main" id="{4379F547-F2F8-04B9-8C5B-7E25CB2F3BAB}"/>
              </a:ext>
            </a:extLst>
          </p:cNvPr>
          <p:cNvSpPr txBox="1"/>
          <p:nvPr/>
        </p:nvSpPr>
        <p:spPr>
          <a:xfrm>
            <a:off x="508088" y="7766867"/>
            <a:ext cx="16598055" cy="2416046"/>
          </a:xfrm>
          <a:prstGeom prst="rect">
            <a:avLst/>
          </a:prstGeom>
          <a:noFill/>
        </p:spPr>
        <p:txBody>
          <a:bodyPr wrap="square" rtlCol="0">
            <a:spAutoFit/>
          </a:bodyPr>
          <a:lstStyle/>
          <a:p>
            <a:pPr marL="342900" indent="-342900" algn="just">
              <a:buFont typeface="Arial" panose="020B0604020202020204" pitchFamily="34" charset="0"/>
              <a:buChar char="•"/>
            </a:pPr>
            <a:r>
              <a:rPr lang="en-GB" sz="1900">
                <a:solidFill>
                  <a:srgbClr val="0063BE"/>
                </a:solidFill>
                <a:latin typeface="Helvetica Neue LT Std"/>
              </a:rPr>
              <a:t>Provide inspiring leadership to a team of circa 140 staff and build high performing, expert, engaged and inclusive teams; ​</a:t>
            </a:r>
          </a:p>
          <a:p>
            <a:pPr marL="342900" indent="-342900" algn="just">
              <a:buFont typeface="Arial" panose="020B0604020202020204" pitchFamily="34" charset="0"/>
              <a:buChar char="•"/>
            </a:pPr>
            <a:endParaRPr lang="en-GB" sz="1900">
              <a:solidFill>
                <a:srgbClr val="0063BE"/>
              </a:solidFill>
              <a:latin typeface="Helvetica Neue LT Std"/>
            </a:endParaRPr>
          </a:p>
          <a:p>
            <a:pPr marL="342900" indent="-342900" algn="just">
              <a:buFont typeface="Arial" panose="020B0604020202020204" pitchFamily="34" charset="0"/>
              <a:buChar char="•"/>
            </a:pPr>
            <a:r>
              <a:rPr lang="en-GB" sz="1900">
                <a:solidFill>
                  <a:srgbClr val="0063BE"/>
                </a:solidFill>
                <a:latin typeface="Helvetica Neue LT Std" panose="020B0604020202020204" charset="0"/>
              </a:rPr>
              <a:t>As a member of DBT’s leadership team, contribute to the strategic and operational direction of the department, as well as acting as a very senior representative of HMG in the region.</a:t>
            </a:r>
          </a:p>
          <a:p>
            <a:pPr marL="342900" indent="-342900" algn="just">
              <a:buFont typeface="Arial" panose="020B0604020202020204" pitchFamily="34" charset="0"/>
              <a:buChar char="•"/>
            </a:pPr>
            <a:endParaRPr lang="en-GB" sz="1900">
              <a:solidFill>
                <a:srgbClr val="0063BE"/>
              </a:solidFill>
              <a:latin typeface="Helvetica Neue LT Std" panose="020B0604020202020204" charset="0"/>
            </a:endParaRPr>
          </a:p>
          <a:p>
            <a:pPr marL="342900" indent="-342900" algn="just">
              <a:buFont typeface="Arial" panose="020B0604020202020204" pitchFamily="34" charset="0"/>
              <a:buChar char="•"/>
            </a:pPr>
            <a:r>
              <a:rPr lang="en-US" sz="1900">
                <a:solidFill>
                  <a:srgbClr val="0063BE"/>
                </a:solidFill>
                <a:latin typeface="Helvetica Neue LT Std"/>
              </a:rPr>
              <a:t>HM Consul General to São Paulo, supporting delivery of the FCDO led Country Business plan; building political and commercial relationships; and undertaking representational duties to support other government departments operating on the platform.</a:t>
            </a:r>
            <a:endParaRPr lang="en-GB" sz="1900">
              <a:solidFill>
                <a:srgbClr val="0063BE"/>
              </a:solidFill>
              <a:latin typeface="Helvetica Neue LT Std"/>
            </a:endParaRPr>
          </a:p>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32406" y="317243"/>
            <a:ext cx="1089208" cy="1089208"/>
          </a:xfrm>
          <a:custGeom>
            <a:avLst/>
            <a:gdLst/>
            <a:ahLst/>
            <a:cxnLst/>
            <a:rect l="l" t="t" r="r" b="b"/>
            <a:pathLst>
              <a:path w="1089208" h="1089208">
                <a:moveTo>
                  <a:pt x="0" y="0"/>
                </a:moveTo>
                <a:lnTo>
                  <a:pt x="1089208" y="0"/>
                </a:lnTo>
                <a:lnTo>
                  <a:pt x="1089208" y="1089208"/>
                </a:lnTo>
                <a:lnTo>
                  <a:pt x="0" y="1089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520111" y="2030052"/>
            <a:ext cx="16626894" cy="8494633"/>
          </a:xfrm>
          <a:prstGeom prst="rect">
            <a:avLst/>
          </a:prstGeom>
        </p:spPr>
        <p:txBody>
          <a:bodyPr lIns="0" tIns="0" rIns="0" bIns="0" rtlCol="0" anchor="t">
            <a:spAutoFit/>
          </a:bodyPr>
          <a:lstStyle/>
          <a:p>
            <a:pPr marL="410845" lvl="1" indent="-205105" algn="just">
              <a:buFont typeface="Arial"/>
              <a:buChar char="•"/>
            </a:pPr>
            <a:r>
              <a:rPr lang="en-GB" sz="2400">
                <a:solidFill>
                  <a:srgbClr val="0063BE"/>
                </a:solidFill>
                <a:latin typeface="Helvetica Neue LT Std"/>
              </a:rPr>
              <a:t>Experience of successfully leading a complex, matrixed and demanding organisation, providing leadership to teams and people you do not directly manage. Experience of managing a significant budget in either the public or private sector, providing strategic prioritisation and clear evidence of empowering others to achieve organisational goals;​</a:t>
            </a:r>
          </a:p>
          <a:p>
            <a:pPr marL="410845" lvl="1" indent="-205105" algn="just">
              <a:buFont typeface="Arial"/>
              <a:buChar char="•"/>
            </a:pPr>
            <a:endParaRPr lang="en-GB" sz="2400">
              <a:solidFill>
                <a:srgbClr val="0063BE"/>
              </a:solidFill>
              <a:latin typeface="Helvetica Neue LT Std"/>
            </a:endParaRPr>
          </a:p>
          <a:p>
            <a:pPr marL="410845" lvl="1" indent="-205105" algn="just">
              <a:buFont typeface="Arial"/>
              <a:buChar char="•"/>
            </a:pPr>
            <a:r>
              <a:rPr lang="en-GB" sz="2400">
                <a:solidFill>
                  <a:srgbClr val="0063BE"/>
                </a:solidFill>
                <a:latin typeface="Helvetica Neue LT Std"/>
              </a:rPr>
              <a:t>Highly developed commercial acumen and judgement, with a track record of successful delivery across a variety of commercial issues and opportunities, an understanding of the issues facing businesses overseas, and experience of working with the private sector and building successful relationships;​</a:t>
            </a:r>
          </a:p>
          <a:p>
            <a:pPr marL="410845" lvl="1" indent="-205105" algn="just">
              <a:buFont typeface="Arial"/>
              <a:buChar char="•"/>
            </a:pPr>
            <a:endParaRPr lang="en-GB" sz="2400">
              <a:solidFill>
                <a:srgbClr val="0063BE"/>
              </a:solidFill>
              <a:latin typeface="Helvetica Neue LT Std"/>
            </a:endParaRPr>
          </a:p>
          <a:p>
            <a:pPr marL="410845" lvl="1" indent="-205105" algn="just">
              <a:buFont typeface="Arial"/>
              <a:buChar char="•"/>
            </a:pPr>
            <a:r>
              <a:rPr lang="en-GB" sz="2400">
                <a:solidFill>
                  <a:srgbClr val="0063BE"/>
                </a:solidFill>
                <a:latin typeface="Helvetica Neue LT Std"/>
              </a:rPr>
              <a:t>Strong strategy and delivery skills to develop and lead the implementation of a coherent end to end approach to export promotion, investment and trade policy, including market access issues. Excellent collaboration skills to lead the region’s trade and investment work for the whole of UK Government and across organisational boundaries;​</a:t>
            </a:r>
          </a:p>
          <a:p>
            <a:pPr marL="410845" lvl="1" indent="-205105" algn="just">
              <a:buFont typeface="Arial"/>
              <a:buChar char="•"/>
            </a:pPr>
            <a:endParaRPr lang="en-GB" sz="2400">
              <a:solidFill>
                <a:srgbClr val="0063BE"/>
              </a:solidFill>
              <a:latin typeface="Helvetica Neue LT Std"/>
            </a:endParaRPr>
          </a:p>
          <a:p>
            <a:pPr marL="410845" lvl="1" indent="-205105" algn="just">
              <a:buFont typeface="Arial"/>
              <a:buChar char="•"/>
            </a:pPr>
            <a:r>
              <a:rPr lang="en-GB" sz="2400">
                <a:solidFill>
                  <a:srgbClr val="0063BE"/>
                </a:solidFill>
                <a:latin typeface="Helvetica Neue LT Std"/>
              </a:rPr>
              <a:t>Proven success in working in a political and commercial environment with very senior stakeholders / VIPs showing sound judgement, diplomacy, tact and direction at all times;​</a:t>
            </a:r>
          </a:p>
          <a:p>
            <a:pPr marL="410845" lvl="1" indent="-205105" algn="just">
              <a:buFont typeface="Arial"/>
              <a:buChar char="•"/>
            </a:pPr>
            <a:endParaRPr lang="en-GB" sz="2400">
              <a:solidFill>
                <a:srgbClr val="0063BE"/>
              </a:solidFill>
              <a:latin typeface="Helvetica Neue LT Std"/>
            </a:endParaRPr>
          </a:p>
          <a:p>
            <a:pPr marL="410845" lvl="1" indent="-205105" algn="just">
              <a:buFont typeface="Arial"/>
              <a:buChar char="•"/>
            </a:pPr>
            <a:r>
              <a:rPr lang="en-GB" sz="2400">
                <a:solidFill>
                  <a:srgbClr val="0063BE"/>
                </a:solidFill>
                <a:latin typeface="Helvetica Neue LT Std"/>
              </a:rPr>
              <a:t>The confidence and skills to undertake public engagements, including media.​</a:t>
            </a:r>
          </a:p>
          <a:p>
            <a:pPr marL="410845" lvl="1" indent="-205105" algn="just">
              <a:buFont typeface="Arial"/>
              <a:buChar char="•"/>
            </a:pPr>
            <a:endParaRPr lang="en-GB" sz="2400">
              <a:solidFill>
                <a:srgbClr val="0063BE"/>
              </a:solidFill>
              <a:latin typeface="Helvetica Neue LT Std"/>
            </a:endParaRPr>
          </a:p>
          <a:p>
            <a:pPr marL="410845" lvl="1" indent="-205105" algn="just">
              <a:buFont typeface="Arial"/>
              <a:buChar char="•"/>
            </a:pPr>
            <a:r>
              <a:rPr lang="en-GB" sz="2400">
                <a:solidFill>
                  <a:srgbClr val="0063BE"/>
                </a:solidFill>
                <a:latin typeface="Helvetica Neue LT Std"/>
              </a:rPr>
              <a:t>A proven ability in learning a language but proficiency in Portuguese would be advantageous and willingness to bring this up to operational level within a year. (Please see ‘language skills’ slide for further information)</a:t>
            </a:r>
          </a:p>
          <a:p>
            <a:pPr marL="205740" lvl="1" algn="l"/>
            <a:endParaRPr lang="en-US" sz="2400">
              <a:solidFill>
                <a:srgbClr val="0063BE"/>
              </a:solidFill>
              <a:latin typeface="Helvetica Neue LT Std"/>
            </a:endParaRPr>
          </a:p>
          <a:p>
            <a:pPr algn="l"/>
            <a:endParaRPr lang="en-US" sz="2400">
              <a:solidFill>
                <a:srgbClr val="0063BE"/>
              </a:solidFill>
              <a:latin typeface="Helvetica Neue LT Std"/>
            </a:endParaRPr>
          </a:p>
        </p:txBody>
      </p:sp>
      <p:sp>
        <p:nvSpPr>
          <p:cNvPr id="5" name="TextBox 5"/>
          <p:cNvSpPr txBox="1"/>
          <p:nvPr/>
        </p:nvSpPr>
        <p:spPr>
          <a:xfrm>
            <a:off x="1969902" y="611699"/>
            <a:ext cx="5573883" cy="818515"/>
          </a:xfrm>
          <a:prstGeom prst="rect">
            <a:avLst/>
          </a:prstGeom>
        </p:spPr>
        <p:txBody>
          <a:bodyPr lIns="0" tIns="0" rIns="0" bIns="0" rtlCol="0" anchor="t">
            <a:spAutoFit/>
          </a:bodyPr>
          <a:lstStyle/>
          <a:p>
            <a:pPr algn="l">
              <a:lnSpc>
                <a:spcPts val="5600"/>
              </a:lnSpc>
            </a:pPr>
            <a:r>
              <a:rPr lang="en-US" sz="5600">
                <a:solidFill>
                  <a:srgbClr val="CF102D"/>
                </a:solidFill>
                <a:latin typeface="FS Lola"/>
              </a:rPr>
              <a:t>Essential Criteria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8252" y="1267583"/>
            <a:ext cx="960895" cy="1003546"/>
          </a:xfrm>
          <a:custGeom>
            <a:avLst/>
            <a:gdLst/>
            <a:ahLst/>
            <a:cxnLst/>
            <a:rect l="l" t="t" r="r" b="b"/>
            <a:pathLst>
              <a:path w="960895" h="1003546">
                <a:moveTo>
                  <a:pt x="0" y="0"/>
                </a:moveTo>
                <a:lnTo>
                  <a:pt x="960896" y="0"/>
                </a:lnTo>
                <a:lnTo>
                  <a:pt x="960896" y="1003546"/>
                </a:lnTo>
                <a:lnTo>
                  <a:pt x="0" y="10035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548252" y="3096092"/>
            <a:ext cx="17334266" cy="6781344"/>
          </a:xfrm>
          <a:prstGeom prst="rect">
            <a:avLst/>
          </a:prstGeom>
        </p:spPr>
        <p:txBody>
          <a:bodyPr lIns="0" tIns="0" rIns="0" bIns="0" rtlCol="0" anchor="t">
            <a:spAutoFit/>
          </a:bodyPr>
          <a:lstStyle/>
          <a:p>
            <a:pPr algn="l">
              <a:spcBef>
                <a:spcPct val="0"/>
              </a:spcBef>
            </a:pPr>
            <a:r>
              <a:rPr lang="en-US" sz="2200">
                <a:solidFill>
                  <a:srgbClr val="0063BE"/>
                </a:solidFill>
                <a:latin typeface="Helvetica Neue LT Std"/>
              </a:rPr>
              <a:t>Language​</a:t>
            </a:r>
          </a:p>
          <a:p>
            <a:pPr algn="l">
              <a:spcBef>
                <a:spcPct val="0"/>
              </a:spcBef>
            </a:pPr>
            <a:endParaRPr lang="en-US" sz="2000">
              <a:solidFill>
                <a:srgbClr val="0063BE"/>
              </a:solidFill>
              <a:latin typeface="Helvetica Neue LT Std"/>
            </a:endParaRPr>
          </a:p>
          <a:p>
            <a:pPr>
              <a:spcBef>
                <a:spcPct val="0"/>
              </a:spcBef>
            </a:pPr>
            <a:r>
              <a:rPr lang="en-US" sz="2000">
                <a:solidFill>
                  <a:srgbClr val="545454"/>
                </a:solidFill>
                <a:latin typeface="Helvetica Neue LT Std"/>
              </a:rPr>
              <a:t>The ability to speak Portuguese is not a prerequisite to the role but candidates will be expected to have Portuguese language skills to an operational level upon arrival at post in Brazil. ​​ During the onboarding to the position, we will support you fully with the tuition needed to reach this level as a core part of your preparation and personal development. </a:t>
            </a:r>
          </a:p>
          <a:p>
            <a:pPr algn="l">
              <a:spcBef>
                <a:spcPct val="0"/>
              </a:spcBef>
            </a:pPr>
            <a:endParaRPr lang="en-US" sz="2000">
              <a:solidFill>
                <a:srgbClr val="545454"/>
              </a:solidFill>
              <a:latin typeface="Helvetica Neue LT Std"/>
            </a:endParaRPr>
          </a:p>
          <a:p>
            <a:pPr algn="l">
              <a:spcBef>
                <a:spcPct val="0"/>
              </a:spcBef>
            </a:pPr>
            <a:r>
              <a:rPr lang="en-US" sz="2000">
                <a:solidFill>
                  <a:srgbClr val="545454"/>
                </a:solidFill>
                <a:latin typeface="Helvetica Neue LT Std"/>
              </a:rPr>
              <a:t>The successful candidate will demonstrate either of the below and these should be reflected in your application:​​</a:t>
            </a:r>
          </a:p>
          <a:p>
            <a:pPr algn="l">
              <a:spcBef>
                <a:spcPct val="0"/>
              </a:spcBef>
            </a:pPr>
            <a:endParaRPr lang="en-US" sz="2000">
              <a:solidFill>
                <a:srgbClr val="545454"/>
              </a:solidFill>
              <a:latin typeface="Helvetica Neue LT Std"/>
            </a:endParaRPr>
          </a:p>
          <a:p>
            <a:pPr marL="388620" lvl="1" indent="-194310">
              <a:buFont typeface="Arial"/>
              <a:buChar char="•"/>
            </a:pPr>
            <a:r>
              <a:rPr lang="en-US" sz="2000">
                <a:solidFill>
                  <a:srgbClr val="545454"/>
                </a:solidFill>
                <a:latin typeface="Helvetica Neue LT Std"/>
              </a:rPr>
              <a:t>a pre-existing command of Portuguese or ​​</a:t>
            </a:r>
          </a:p>
          <a:p>
            <a:pPr marL="388620" lvl="1" indent="-194310" algn="l">
              <a:buFont typeface="Arial"/>
              <a:buChar char="•"/>
            </a:pPr>
            <a:r>
              <a:rPr lang="en-US" sz="2000">
                <a:solidFill>
                  <a:srgbClr val="545454"/>
                </a:solidFill>
                <a:latin typeface="Helvetica Neue LT Std"/>
              </a:rPr>
              <a:t>evidence of the capability and willingness to reach the level of fluency required.​​</a:t>
            </a:r>
          </a:p>
          <a:p>
            <a:pPr algn="l">
              <a:spcBef>
                <a:spcPct val="0"/>
              </a:spcBef>
            </a:pPr>
            <a:endParaRPr lang="en-US" sz="2000">
              <a:solidFill>
                <a:srgbClr val="545454"/>
              </a:solidFill>
              <a:latin typeface="Helvetica Neue LT Std"/>
            </a:endParaRPr>
          </a:p>
          <a:p>
            <a:pPr algn="l">
              <a:spcBef>
                <a:spcPct val="0"/>
              </a:spcBef>
            </a:pPr>
            <a:endParaRPr lang="en-US" sz="2000">
              <a:solidFill>
                <a:srgbClr val="545454"/>
              </a:solidFill>
              <a:latin typeface="Helvetica Neue LT Std"/>
            </a:endParaRPr>
          </a:p>
          <a:p>
            <a:pPr algn="l">
              <a:spcBef>
                <a:spcPct val="0"/>
              </a:spcBef>
            </a:pPr>
            <a:r>
              <a:rPr lang="en-US" sz="2200">
                <a:solidFill>
                  <a:srgbClr val="0063BE"/>
                </a:solidFill>
                <a:latin typeface="Helvetica Neue LT Std"/>
              </a:rPr>
              <a:t>Our offer to you​​</a:t>
            </a:r>
          </a:p>
          <a:p>
            <a:pPr algn="l">
              <a:spcBef>
                <a:spcPct val="0"/>
              </a:spcBef>
            </a:pPr>
            <a:endParaRPr lang="en-US" sz="2000">
              <a:solidFill>
                <a:srgbClr val="0063BE"/>
              </a:solidFill>
              <a:latin typeface="Helvetica Neue LT Std"/>
            </a:endParaRPr>
          </a:p>
          <a:p>
            <a:pPr marL="388620" lvl="1" indent="-194310">
              <a:buFont typeface="Arial"/>
              <a:buChar char="•"/>
            </a:pPr>
            <a:r>
              <a:rPr lang="en-US" sz="2000">
                <a:solidFill>
                  <a:srgbClr val="545454"/>
                </a:solidFill>
                <a:latin typeface="Helvetica Neue LT Std"/>
              </a:rPr>
              <a:t>If you are shortlisted for the role, you will need to undertake a language aptitude test (MLAT) ahead of your interview, which will determine your current language ability.</a:t>
            </a:r>
          </a:p>
          <a:p>
            <a:pPr marL="388620" lvl="1" indent="-194310">
              <a:buFont typeface="Arial"/>
              <a:buChar char="•"/>
            </a:pPr>
            <a:r>
              <a:rPr lang="en-US" sz="2000">
                <a:solidFill>
                  <a:srgbClr val="545454"/>
                </a:solidFill>
                <a:latin typeface="Helvetica Neue LT Std"/>
              </a:rPr>
              <a:t>The test will give you a score which indicates your potential for learning the language and therefore the length of full-time language learning </a:t>
            </a:r>
            <a:r>
              <a:rPr lang="en-US" sz="2000" err="1">
                <a:solidFill>
                  <a:srgbClr val="545454"/>
                </a:solidFill>
                <a:latin typeface="Helvetica Neue LT Std"/>
              </a:rPr>
              <a:t>programme</a:t>
            </a:r>
            <a:r>
              <a:rPr lang="en-US" sz="2000">
                <a:solidFill>
                  <a:srgbClr val="545454"/>
                </a:solidFill>
                <a:latin typeface="Helvetica Neue LT Std"/>
              </a:rPr>
              <a:t> you may require, if successful.</a:t>
            </a:r>
          </a:p>
          <a:p>
            <a:pPr marL="388620" lvl="1" indent="-194310">
              <a:buFont typeface="Arial"/>
              <a:buChar char="•"/>
            </a:pPr>
            <a:r>
              <a:rPr lang="en-US" sz="2000">
                <a:solidFill>
                  <a:srgbClr val="545454"/>
                </a:solidFill>
                <a:latin typeface="Helvetica Neue LT Std"/>
              </a:rPr>
              <a:t>Language </a:t>
            </a:r>
            <a:r>
              <a:rPr lang="en-US" sz="2000" err="1">
                <a:solidFill>
                  <a:srgbClr val="545454"/>
                </a:solidFill>
                <a:latin typeface="Helvetica Neue LT Std"/>
              </a:rPr>
              <a:t>programme</a:t>
            </a:r>
            <a:r>
              <a:rPr lang="en-US" sz="2000">
                <a:solidFill>
                  <a:srgbClr val="545454"/>
                </a:solidFill>
                <a:latin typeface="Helvetica Neue LT Std"/>
              </a:rPr>
              <a:t>: This can take up to 8 months, depending on your Portuguese language ability. It will ensure you are trained from beginner to C1 (Operational).​ </a:t>
            </a:r>
          </a:p>
          <a:p>
            <a:pPr marL="388620" lvl="1" indent="-194310" algn="l">
              <a:buFont typeface="Arial"/>
              <a:buChar char="•"/>
            </a:pPr>
            <a:r>
              <a:rPr lang="en-US" sz="2000">
                <a:solidFill>
                  <a:srgbClr val="545454"/>
                </a:solidFill>
                <a:latin typeface="Helvetica Neue LT Std"/>
              </a:rPr>
              <a:t>The appointee will be expected to reach C2 (Extensive) within 12 months of taking up the post.</a:t>
            </a:r>
            <a:endParaRPr lang="en-US" sz="1800">
              <a:solidFill>
                <a:srgbClr val="545454"/>
              </a:solidFill>
              <a:latin typeface="Helvetica Neue LT Std"/>
            </a:endParaRPr>
          </a:p>
          <a:p>
            <a:pPr algn="l">
              <a:lnSpc>
                <a:spcPts val="1999"/>
              </a:lnSpc>
              <a:spcBef>
                <a:spcPct val="0"/>
              </a:spcBef>
            </a:pPr>
            <a:endParaRPr lang="en-US" sz="1950">
              <a:solidFill>
                <a:srgbClr val="0063BE"/>
              </a:solidFill>
              <a:latin typeface="Helvetica Neue LT Std"/>
            </a:endParaRPr>
          </a:p>
        </p:txBody>
      </p:sp>
      <p:sp>
        <p:nvSpPr>
          <p:cNvPr id="4" name="Freeform 4"/>
          <p:cNvSpPr/>
          <p:nvPr/>
        </p:nvSpPr>
        <p:spPr>
          <a:xfrm>
            <a:off x="1028700" y="442620"/>
            <a:ext cx="1189261" cy="915731"/>
          </a:xfrm>
          <a:custGeom>
            <a:avLst/>
            <a:gdLst/>
            <a:ahLst/>
            <a:cxnLst/>
            <a:rect l="l" t="t" r="r" b="b"/>
            <a:pathLst>
              <a:path w="1189261" h="915731">
                <a:moveTo>
                  <a:pt x="0" y="0"/>
                </a:moveTo>
                <a:lnTo>
                  <a:pt x="1189261" y="0"/>
                </a:lnTo>
                <a:lnTo>
                  <a:pt x="1189261" y="915731"/>
                </a:lnTo>
                <a:lnTo>
                  <a:pt x="0" y="9157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TextBox 5"/>
          <p:cNvSpPr txBox="1"/>
          <p:nvPr/>
        </p:nvSpPr>
        <p:spPr>
          <a:xfrm>
            <a:off x="2458419" y="1258270"/>
            <a:ext cx="14537248" cy="732893"/>
          </a:xfrm>
          <a:prstGeom prst="rect">
            <a:avLst/>
          </a:prstGeom>
        </p:spPr>
        <p:txBody>
          <a:bodyPr wrap="square" lIns="0" tIns="0" rIns="0" bIns="0" rtlCol="0" anchor="t">
            <a:spAutoFit/>
          </a:bodyPr>
          <a:lstStyle/>
          <a:p>
            <a:pPr>
              <a:lnSpc>
                <a:spcPts val="5600"/>
              </a:lnSpc>
            </a:pPr>
            <a:r>
              <a:rPr lang="en-US" sz="5600">
                <a:solidFill>
                  <a:srgbClr val="CF102D"/>
                </a:solidFill>
                <a:latin typeface="FS Lola"/>
              </a:rPr>
              <a:t>Language Skills</a:t>
            </a:r>
          </a:p>
        </p:txBody>
      </p:sp>
    </p:spTree>
    <p:extLst>
      <p:ext uri="{BB962C8B-B14F-4D97-AF65-F5344CB8AC3E}">
        <p14:creationId xmlns:p14="http://schemas.microsoft.com/office/powerpoint/2010/main" val="1222718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67AC6-4F2E-E422-7E92-846E42C2B0CC}"/>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B11AFEB2-47B8-A6FF-B99D-504F199228C0}"/>
              </a:ext>
            </a:extLst>
          </p:cNvPr>
          <p:cNvSpPr txBox="1"/>
          <p:nvPr/>
        </p:nvSpPr>
        <p:spPr>
          <a:xfrm>
            <a:off x="727187" y="1451719"/>
            <a:ext cx="9587887" cy="4411464"/>
          </a:xfrm>
          <a:prstGeom prst="rect">
            <a:avLst/>
          </a:prstGeom>
        </p:spPr>
        <p:txBody>
          <a:bodyPr wrap="square" lIns="0" tIns="0" rIns="0" bIns="0" rtlCol="0" anchor="t">
            <a:spAutoFit/>
          </a:bodyPr>
          <a:lstStyle/>
          <a:p>
            <a:pPr>
              <a:spcAft>
                <a:spcPts val="800"/>
              </a:spcAft>
            </a:pPr>
            <a:r>
              <a:rPr lang="en-GB" sz="2000" kern="100">
                <a:solidFill>
                  <a:srgbClr val="545454"/>
                </a:solidFill>
                <a:effectLst/>
                <a:latin typeface="Helvetica Neue LT Std" panose="020B0604020202020204" charset="0"/>
                <a:ea typeface="Aptos" panose="020B0004020202020204" pitchFamily="34" charset="0"/>
                <a:cs typeface="Times New Roman" panose="02020603050405020304" pitchFamily="18" charset="0"/>
              </a:rPr>
              <a:t>São Paulo, Brazil’s largest city with over 21 million people in the metropolitan area offers a vibrant and diverse cultural scene. A destination of many accolades; the biggest city in South America, the centre of the Brazilian economy, it’s home to a thriving international community, which helps fuel a dynamic, active and exciting cultural scene.</a:t>
            </a:r>
            <a:br>
              <a:rPr lang="en-GB" sz="2000" kern="100">
                <a:solidFill>
                  <a:srgbClr val="545454"/>
                </a:solidFill>
                <a:effectLst/>
                <a:latin typeface="Helvetica Neue LT Std" panose="020B0604020202020204" charset="0"/>
                <a:ea typeface="Aptos" panose="020B0004020202020204" pitchFamily="34" charset="0"/>
                <a:cs typeface="Times New Roman" panose="02020603050405020304" pitchFamily="18" charset="0"/>
              </a:rPr>
            </a:br>
            <a:endParaRPr lang="en-GB" sz="2000" kern="100">
              <a:solidFill>
                <a:srgbClr val="545454"/>
              </a:solidFill>
              <a:effectLst/>
              <a:latin typeface="Helvetica Neue LT Std" panose="020B0604020202020204" charset="0"/>
              <a:ea typeface="Aptos" panose="020B0004020202020204" pitchFamily="34" charset="0"/>
              <a:cs typeface="Times New Roman" panose="02020603050405020304" pitchFamily="18" charset="0"/>
            </a:endParaRPr>
          </a:p>
          <a:p>
            <a:pPr>
              <a:spcAft>
                <a:spcPts val="800"/>
              </a:spcAft>
            </a:pPr>
            <a:r>
              <a:rPr lang="en-GB" sz="2000" kern="100">
                <a:solidFill>
                  <a:srgbClr val="545454"/>
                </a:solidFill>
                <a:effectLst/>
                <a:latin typeface="Helvetica Neue LT Std" panose="020B0604020202020204" charset="0"/>
                <a:ea typeface="Aptos" panose="020B0004020202020204" pitchFamily="34" charset="0"/>
                <a:cs typeface="Times New Roman" panose="02020603050405020304" pitchFamily="18" charset="0"/>
              </a:rPr>
              <a:t>A city that embraces carnival and samba and hosts international events of all kinds, from commercial to Formula 1, and home of the world´s largest Pride event. International schools and medical care here are of a high standard. There is a fantastic selection of restaurants, many inspired by the large Japanese, Italian and Lebanese communities. It offers a high standard of living for families and individuals, having good schools and opportunities for travel and socialising, including museums, theatres, music venues and their popular large public park, </a:t>
            </a:r>
            <a:r>
              <a:rPr lang="en-GB" sz="2000" kern="100" err="1">
                <a:solidFill>
                  <a:srgbClr val="545454"/>
                </a:solidFill>
                <a:effectLst/>
                <a:latin typeface="Helvetica Neue LT Std" panose="020B0604020202020204" charset="0"/>
                <a:ea typeface="Aptos" panose="020B0004020202020204" pitchFamily="34" charset="0"/>
                <a:cs typeface="Times New Roman" panose="02020603050405020304" pitchFamily="18" charset="0"/>
              </a:rPr>
              <a:t>Ibirapuera</a:t>
            </a:r>
            <a:r>
              <a:rPr lang="en-GB" sz="2000" kern="100">
                <a:solidFill>
                  <a:srgbClr val="545454"/>
                </a:solidFill>
                <a:effectLst/>
                <a:latin typeface="Helvetica Neue LT Std" panose="020B0604020202020204" charset="0"/>
                <a:ea typeface="Aptos" panose="020B0004020202020204" pitchFamily="34" charset="0"/>
                <a:cs typeface="Times New Roman" panose="02020603050405020304" pitchFamily="18" charset="0"/>
              </a:rPr>
              <a:t>. </a:t>
            </a:r>
          </a:p>
        </p:txBody>
      </p:sp>
      <p:sp>
        <p:nvSpPr>
          <p:cNvPr id="8" name="TextBox 8">
            <a:extLst>
              <a:ext uri="{FF2B5EF4-FFF2-40B4-BE49-F238E27FC236}">
                <a16:creationId xmlns:a16="http://schemas.microsoft.com/office/drawing/2014/main" id="{8CA2394D-2F75-E9D7-0CC4-F9B91EE1521E}"/>
              </a:ext>
            </a:extLst>
          </p:cNvPr>
          <p:cNvSpPr txBox="1"/>
          <p:nvPr/>
        </p:nvSpPr>
        <p:spPr>
          <a:xfrm>
            <a:off x="727187" y="558554"/>
            <a:ext cx="12145181" cy="732893"/>
          </a:xfrm>
          <a:prstGeom prst="rect">
            <a:avLst/>
          </a:prstGeom>
        </p:spPr>
        <p:txBody>
          <a:bodyPr wrap="square" lIns="0" tIns="0" rIns="0" bIns="0" rtlCol="0" anchor="t">
            <a:spAutoFit/>
          </a:bodyPr>
          <a:lstStyle/>
          <a:p>
            <a:pPr>
              <a:lnSpc>
                <a:spcPts val="5600"/>
              </a:lnSpc>
            </a:pPr>
            <a:r>
              <a:rPr lang="en-US" sz="5600">
                <a:solidFill>
                  <a:srgbClr val="CF102D"/>
                </a:solidFill>
                <a:latin typeface="FS Lola"/>
              </a:rPr>
              <a:t>Living in São Paulo, Brazil</a:t>
            </a:r>
          </a:p>
        </p:txBody>
      </p:sp>
      <p:pic>
        <p:nvPicPr>
          <p:cNvPr id="3" name="Picture 2" descr="A bridge over a river with cars and buildings in the background&#10;&#10;Description automatically generated">
            <a:extLst>
              <a:ext uri="{FF2B5EF4-FFF2-40B4-BE49-F238E27FC236}">
                <a16:creationId xmlns:a16="http://schemas.microsoft.com/office/drawing/2014/main" id="{E083A41D-54D5-76A2-9735-E511C990E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057" y="558553"/>
            <a:ext cx="7367231" cy="5525423"/>
          </a:xfrm>
          <a:prstGeom prst="rect">
            <a:avLst/>
          </a:prstGeom>
        </p:spPr>
      </p:pic>
      <p:sp>
        <p:nvSpPr>
          <p:cNvPr id="4" name="TextBox 3">
            <a:extLst>
              <a:ext uri="{FF2B5EF4-FFF2-40B4-BE49-F238E27FC236}">
                <a16:creationId xmlns:a16="http://schemas.microsoft.com/office/drawing/2014/main" id="{44CB9455-FA8F-94F2-B815-865C7418BC72}"/>
              </a:ext>
            </a:extLst>
          </p:cNvPr>
          <p:cNvSpPr txBox="1"/>
          <p:nvPr/>
        </p:nvSpPr>
        <p:spPr>
          <a:xfrm>
            <a:off x="596204" y="6244248"/>
            <a:ext cx="17095592" cy="4216539"/>
          </a:xfrm>
          <a:prstGeom prst="rect">
            <a:avLst/>
          </a:prstGeom>
          <a:noFill/>
        </p:spPr>
        <p:txBody>
          <a:bodyPr wrap="square" lIns="91440" tIns="45720" rIns="91440" bIns="45720" rtlCol="0" anchor="t">
            <a:spAutoFit/>
          </a:bodyPr>
          <a:lstStyle/>
          <a:p>
            <a:pPr>
              <a:spcAft>
                <a:spcPts val="800"/>
              </a:spcAft>
            </a:pPr>
            <a:r>
              <a:rPr lang="en-GB" sz="2000" kern="100">
                <a:solidFill>
                  <a:srgbClr val="545454"/>
                </a:solidFill>
                <a:effectLst/>
                <a:latin typeface="Helvetica Neue LT Std"/>
                <a:ea typeface="Aptos" panose="020B0004020202020204" pitchFamily="34" charset="0"/>
                <a:cs typeface="Times New Roman"/>
              </a:rPr>
              <a:t>São Paulo is very busy, but </a:t>
            </a:r>
            <a:r>
              <a:rPr lang="en-GB" sz="2000" kern="100">
                <a:solidFill>
                  <a:srgbClr val="545454"/>
                </a:solidFill>
                <a:latin typeface="Helvetica Neue LT Std"/>
                <a:ea typeface="Aptos" panose="020B0004020202020204" pitchFamily="34" charset="0"/>
                <a:cs typeface="Times New Roman"/>
              </a:rPr>
              <a:t>the community</a:t>
            </a:r>
            <a:r>
              <a:rPr lang="en-GB" sz="2000" kern="100">
                <a:solidFill>
                  <a:srgbClr val="545454"/>
                </a:solidFill>
                <a:effectLst/>
                <a:latin typeface="Helvetica Neue LT Std"/>
                <a:ea typeface="Aptos" panose="020B0004020202020204" pitchFamily="34" charset="0"/>
                <a:cs typeface="Times New Roman"/>
              </a:rPr>
              <a:t> are polite, friendly and hospitable. As very few Brazilians speak English, having a good level of Portuguese language ability is important to be able to understand and communicate on a day-to-day level. </a:t>
            </a:r>
            <a:r>
              <a:rPr lang="en-GB" sz="2000" kern="100">
                <a:solidFill>
                  <a:srgbClr val="545454"/>
                </a:solidFill>
                <a:latin typeface="Helvetica Neue LT Std"/>
                <a:ea typeface="Aptos" panose="020B0004020202020204" pitchFamily="34" charset="0"/>
                <a:cs typeface="Times New Roman"/>
              </a:rPr>
              <a:t> With</a:t>
            </a:r>
            <a:r>
              <a:rPr lang="en-GB" sz="2000" kern="100">
                <a:solidFill>
                  <a:srgbClr val="545454"/>
                </a:solidFill>
                <a:effectLst/>
                <a:latin typeface="Helvetica Neue LT Std"/>
                <a:ea typeface="Aptos" panose="020B0004020202020204" pitchFamily="34" charset="0"/>
                <a:cs typeface="Times New Roman"/>
              </a:rPr>
              <a:t> warm summers and mild winters, São Paulo’s pleasant climate adds to its appeal, providing an excellent quality of life for those who choose to live in this vibrant Brazilian metropolis.</a:t>
            </a:r>
            <a:br>
              <a:rPr lang="en-GB" sz="2000" kern="100">
                <a:latin typeface="Helvetica Neue LT Std"/>
                <a:ea typeface="Aptos" panose="020B0004020202020204" pitchFamily="34" charset="0"/>
                <a:cs typeface="Times New Roman"/>
              </a:rPr>
            </a:br>
            <a:endParaRPr lang="en-GB" sz="2000" kern="100">
              <a:solidFill>
                <a:srgbClr val="545454"/>
              </a:solidFill>
              <a:effectLst/>
              <a:latin typeface="Helvetica Neue LT Std" panose="020B0604020202020204" charset="0"/>
              <a:ea typeface="Aptos" panose="020B0004020202020204" pitchFamily="34" charset="0"/>
              <a:cs typeface="Times New Roman" panose="02020603050405020304" pitchFamily="18" charset="0"/>
            </a:endParaRPr>
          </a:p>
          <a:p>
            <a:r>
              <a:rPr lang="en-GB" sz="2000" kern="100">
                <a:solidFill>
                  <a:srgbClr val="545454"/>
                </a:solidFill>
                <a:latin typeface="Helvetica Neue LT Std"/>
                <a:cs typeface="Arial"/>
              </a:rPr>
              <a:t>As Trade Commissioner and Consul General you will live in the official Residence, a modern bright house with a reception area and garden which is ideal for the representational duties which come with the job. </a:t>
            </a:r>
            <a:endParaRPr lang="en-GB"/>
          </a:p>
          <a:p>
            <a:pPr algn="ctr">
              <a:lnSpc>
                <a:spcPts val="3084"/>
              </a:lnSpc>
            </a:pPr>
            <a:endParaRPr lang="en-GB" b="1" i="1">
              <a:solidFill>
                <a:srgbClr val="000000"/>
              </a:solidFill>
              <a:latin typeface="Arial" panose="020B0604020202020204" pitchFamily="34" charset="0"/>
              <a:cs typeface="Arial" panose="020B0604020202020204" pitchFamily="34" charset="0"/>
            </a:endParaRPr>
          </a:p>
          <a:p>
            <a:pPr algn="ctr">
              <a:lnSpc>
                <a:spcPts val="3084"/>
              </a:lnSpc>
            </a:pPr>
            <a:r>
              <a:rPr lang="en-GB" sz="2000" b="1" i="1" u="none" strike="noStrike">
                <a:solidFill>
                  <a:srgbClr val="000000"/>
                </a:solidFill>
                <a:effectLst/>
                <a:latin typeface="Helvetica Neue LT Std"/>
              </a:rPr>
              <a:t>Our Executive partners Hays can offer more of an insight into living and working in Sao Paulo and once successful in </a:t>
            </a:r>
          </a:p>
          <a:p>
            <a:pPr algn="ctr">
              <a:lnSpc>
                <a:spcPts val="3084"/>
              </a:lnSpc>
            </a:pPr>
            <a:r>
              <a:rPr lang="en-GB" sz="2000" b="1" i="1" u="none" strike="noStrike">
                <a:solidFill>
                  <a:srgbClr val="000000"/>
                </a:solidFill>
                <a:effectLst/>
                <a:latin typeface="Helvetica Neue LT Std"/>
              </a:rPr>
              <a:t>post you will receive an extensive pack covering further information around schooling and job opportunities for family, accommodation, travel, culture and practicalities of living there.</a:t>
            </a:r>
            <a:endParaRPr lang="en-US" sz="1400">
              <a:solidFill>
                <a:srgbClr val="545454"/>
              </a:solidFill>
              <a:latin typeface="Helvetica Neue LT Std"/>
            </a:endParaRPr>
          </a:p>
          <a:p>
            <a:endParaRPr lang="en-GB"/>
          </a:p>
        </p:txBody>
      </p:sp>
    </p:spTree>
    <p:extLst>
      <p:ext uri="{BB962C8B-B14F-4D97-AF65-F5344CB8AC3E}">
        <p14:creationId xmlns:p14="http://schemas.microsoft.com/office/powerpoint/2010/main" val="3081632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2786D63444B84CB8BE20EF1B1BFEE2" ma:contentTypeVersion="23" ma:contentTypeDescription="Create a new document." ma:contentTypeScope="" ma:versionID="d6caabe27cb102d7ce4f5efa5d45f1b6">
  <xsd:schema xmlns:xsd="http://www.w3.org/2001/XMLSchema" xmlns:xs="http://www.w3.org/2001/XMLSchema" xmlns:p="http://schemas.microsoft.com/office/2006/metadata/properties" xmlns:ns2="6db285d3-d0bd-4fe0-b9a5-b73f1fd66f1a" xmlns:ns3="0063f72e-ace3-48fb-9c1f-5b513408b31f" xmlns:ns4="b413c3fd-5a3b-4239-b985-69032e371c04" xmlns:ns5="a8f60570-4bd3-4f2b-950b-a996de8ab151" xmlns:ns6="aaacb922-5235-4a66-b188-303b9b46fbd7" xmlns:ns7="6e5d4511-7baf-4199-a75d-f619de62bd2b" targetNamespace="http://schemas.microsoft.com/office/2006/metadata/properties" ma:root="true" ma:fieldsID="a89d21367ddbaee8f92834600622fbfb" ns2:_="" ns3:_="" ns4:_="" ns5:_="" ns6:_="" ns7:_="">
    <xsd:import namespace="6db285d3-d0bd-4fe0-b9a5-b73f1fd66f1a"/>
    <xsd:import namespace="0063f72e-ace3-48fb-9c1f-5b513408b31f"/>
    <xsd:import namespace="b413c3fd-5a3b-4239-b985-69032e371c04"/>
    <xsd:import namespace="a8f60570-4bd3-4f2b-950b-a996de8ab151"/>
    <xsd:import namespace="aaacb922-5235-4a66-b188-303b9b46fbd7"/>
    <xsd:import namespace="6e5d4511-7baf-4199-a75d-f619de62bd2b"/>
    <xsd:element name="properties">
      <xsd:complexType>
        <xsd:sequence>
          <xsd:element name="documentManagement">
            <xsd:complexType>
              <xsd:all>
                <xsd:element ref="ns2:_dlc_DocId" minOccurs="0"/>
                <xsd:element ref="ns2:_dlc_DocIdUrl" minOccurs="0"/>
                <xsd:element ref="ns2:_dlc_DocIdPersistId" minOccurs="0"/>
                <xsd:element ref="ns3:Security_x0020_Classification" minOccurs="0"/>
                <xsd:element ref="ns3:Descriptor" minOccurs="0"/>
                <xsd:element ref="ns2:m975189f4ba442ecbf67d4147307b177" minOccurs="0"/>
                <xsd:element ref="ns2:TaxCatchAll" minOccurs="0"/>
                <xsd:element ref="ns2:TaxCatchAllLabel" minOccurs="0"/>
                <xsd:element ref="ns4:Government_x0020_Body" minOccurs="0"/>
                <xsd:element ref="ns4:Date_x0020_Opened" minOccurs="0"/>
                <xsd:element ref="ns4:Date_x0020_Closed" minOccurs="0"/>
                <xsd:element ref="ns5:Retention_x0020_Label" minOccurs="0"/>
                <xsd:element ref="ns6:LegacyData" minOccurs="0"/>
                <xsd:element ref="ns2:SharedWithUsers" minOccurs="0"/>
                <xsd:element ref="ns2:SharedWithDetails" minOccurs="0"/>
                <xsd:element ref="ns7:MediaServiceMetadata" minOccurs="0"/>
                <xsd:element ref="ns7:MediaServiceFastMetadata" minOccurs="0"/>
                <xsd:element ref="ns7:MediaServiceDateTaken" minOccurs="0"/>
                <xsd:element ref="ns7:MediaLengthInSeconds" minOccurs="0"/>
                <xsd:element ref="ns7:lcf76f155ced4ddcb4097134ff3c332f" minOccurs="0"/>
                <xsd:element ref="ns7:MediaServiceOCR" minOccurs="0"/>
                <xsd:element ref="ns7:MediaServiceGenerationTime" minOccurs="0"/>
                <xsd:element ref="ns7:MediaServiceEventHashCode" minOccurs="0"/>
                <xsd:element ref="ns7:MediaServiceLocation" minOccurs="0"/>
                <xsd:element ref="ns7:MediaServiceObjectDetectorVersions" minOccurs="0"/>
                <xsd:element ref="ns7: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b285d3-d0bd-4fe0-b9a5-b73f1fd66f1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m975189f4ba442ecbf67d4147307b177" ma:index="13" nillable="true" ma:taxonomy="true" ma:internalName="m975189f4ba442ecbf67d4147307b177" ma:taxonomyFieldName="Business_x0020_Unit" ma:displayName="Business Unit" ma:default="1;#Human Resources|d156a924-4a66-40e5-a412-fe6be382d243" ma:fieldId="{6975189f-4ba4-42ec-bf67-d4147307b177}" ma:sspId="07c4ed84-5fe0-43ce-92b1-d76889ed7488" ma:termSetId="6f71e40e-3a2e-4baf-91d9-2069eb354530"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4041e869-0025-41bf-8d20-9ef3bb132989}" ma:internalName="TaxCatchAll" ma:showField="CatchAllData" ma:web="6db285d3-d0bd-4fe0-b9a5-b73f1fd66f1a">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4041e869-0025-41bf-8d20-9ef3bb132989}" ma:internalName="TaxCatchAllLabel" ma:readOnly="true" ma:showField="CatchAllDataLabel" ma:web="6db285d3-d0bd-4fe0-b9a5-b73f1fd66f1a">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63f72e-ace3-48fb-9c1f-5b513408b31f" elementFormDefault="qualified">
    <xsd:import namespace="http://schemas.microsoft.com/office/2006/documentManagement/types"/>
    <xsd:import namespace="http://schemas.microsoft.com/office/infopath/2007/PartnerControls"/>
    <xsd:element name="Security_x0020_Classification" ma:index="11" nillable="true" ma:displayName="Security Classification" ma:default="OFFICIAL" ma:format="Dropdown" ma:indexed="true" ma:internalName="Security_x0020_Classification">
      <xsd:simpleType>
        <xsd:restriction base="dms:Choice">
          <xsd:enumeration value="OFFICIAL"/>
          <xsd:enumeration value="OFFICIAL - SENSITIVE"/>
        </xsd:restriction>
      </xsd:simpleType>
    </xsd:element>
    <xsd:element name="Descriptor" ma:index="12" nillable="true" ma:displayName="Descriptor" ma:default="" ma:format="Dropdown" ma:indexed="true" ma:internalName="Descriptor">
      <xsd:simpleType>
        <xsd:restriction base="dms:Choice">
          <xsd:enumeration value="COMMERCIAL"/>
          <xsd:enumeration value="PERSONAL"/>
          <xsd:enumeration value="LOCSEN"/>
        </xsd:restriction>
      </xsd:simpleType>
    </xsd:element>
  </xsd:schema>
  <xsd:schema xmlns:xsd="http://www.w3.org/2001/XMLSchema" xmlns:xs="http://www.w3.org/2001/XMLSchema" xmlns:dms="http://schemas.microsoft.com/office/2006/documentManagement/types" xmlns:pc="http://schemas.microsoft.com/office/infopath/2007/PartnerControls" targetNamespace="b413c3fd-5a3b-4239-b985-69032e371c04" elementFormDefault="qualified">
    <xsd:import namespace="http://schemas.microsoft.com/office/2006/documentManagement/types"/>
    <xsd:import namespace="http://schemas.microsoft.com/office/infopath/2007/PartnerControls"/>
    <xsd:element name="Government_x0020_Body" ma:index="17" nillable="true" ma:displayName="Government Body" ma:default="DIT" ma:internalName="Government_x0020_Body">
      <xsd:simpleType>
        <xsd:restriction base="dms:Text">
          <xsd:maxLength value="255"/>
        </xsd:restriction>
      </xsd:simpleType>
    </xsd:element>
    <xsd:element name="Date_x0020_Opened" ma:index="18" nillable="true" ma:displayName="Date Opened" ma:default="[Today]" ma:format="DateOnly" ma:internalName="Date_x0020_Opened">
      <xsd:simpleType>
        <xsd:restriction base="dms:DateTime"/>
      </xsd:simpleType>
    </xsd:element>
    <xsd:element name="Date_x0020_Closed" ma:index="19" nillable="true" ma:displayName="Date Closed" ma:format="DateOnly" ma:internalName="Date_x0020_Clos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8f60570-4bd3-4f2b-950b-a996de8ab151" elementFormDefault="qualified">
    <xsd:import namespace="http://schemas.microsoft.com/office/2006/documentManagement/types"/>
    <xsd:import namespace="http://schemas.microsoft.com/office/infopath/2007/PartnerControls"/>
    <xsd:element name="Retention_x0020_Label" ma:index="20" nillable="true" ma:displayName="Retention Label" ma:internalName="Retention_x0020_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cb922-5235-4a66-b188-303b9b46fbd7" elementFormDefault="qualified">
    <xsd:import namespace="http://schemas.microsoft.com/office/2006/documentManagement/types"/>
    <xsd:import namespace="http://schemas.microsoft.com/office/infopath/2007/PartnerControls"/>
    <xsd:element name="LegacyData" ma:index="21" nillable="true" ma:displayName="Legacy Data" ma:internalName="Legacy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5d4511-7baf-4199-a75d-f619de62bd2b" elementFormDefault="qualified">
    <xsd:import namespace="http://schemas.microsoft.com/office/2006/documentManagement/types"/>
    <xsd:import namespace="http://schemas.microsoft.com/office/infopath/2007/PartnerControls"/>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MediaServiceDateTaken" ma:index="26" nillable="true" ma:displayName="MediaServiceDateTaken" ma:hidden="true" ma:indexed="true" ma:internalName="MediaServiceDateTake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07c4ed84-5fe0-43ce-92b1-d76889ed7488" ma:termSetId="09814cd3-568e-fe90-9814-8d621ff8fb84" ma:anchorId="fba54fb3-c3e1-fe81-a776-ca4b69148c4d" ma:open="true" ma:isKeyword="false">
      <xsd:complexType>
        <xsd:sequence>
          <xsd:element ref="pc:Terms" minOccurs="0" maxOccurs="1"/>
        </xsd:sequence>
      </xsd:complexType>
    </xsd:element>
    <xsd:element name="MediaServiceOCR" ma:index="30" nillable="true" ma:displayName="Extracted Text" ma:internalName="MediaServiceOCR" ma:readOnly="true">
      <xsd:simpleType>
        <xsd:restriction base="dms:Note">
          <xsd:maxLength value="255"/>
        </xsd:restriction>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description="" ma:indexed="true" ma:internalName="MediaServiceLocation"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Government_x0020_Body xmlns="b413c3fd-5a3b-4239-b985-69032e371c04">DIT</Government_x0020_Body>
    <Date_x0020_Opened xmlns="b413c3fd-5a3b-4239-b985-69032e371c04">2024-05-10T06:39:21+00:00</Date_x0020_Opened>
    <LegacyData xmlns="aaacb922-5235-4a66-b188-303b9b46fbd7" xsi:nil="true"/>
    <TaxCatchAll xmlns="6db285d3-d0bd-4fe0-b9a5-b73f1fd66f1a">
      <Value>1</Value>
    </TaxCatchAll>
    <lcf76f155ced4ddcb4097134ff3c332f xmlns="6e5d4511-7baf-4199-a75d-f619de62bd2b">
      <Terms xmlns="http://schemas.microsoft.com/office/infopath/2007/PartnerControls"/>
    </lcf76f155ced4ddcb4097134ff3c332f>
    <Descriptor xmlns="0063f72e-ace3-48fb-9c1f-5b513408b31f" xsi:nil="true"/>
    <Security_x0020_Classification xmlns="0063f72e-ace3-48fb-9c1f-5b513408b31f">OFFICIAL</Security_x0020_Classification>
    <m975189f4ba442ecbf67d4147307b177 xmlns="6db285d3-d0bd-4fe0-b9a5-b73f1fd66f1a">
      <Terms xmlns="http://schemas.microsoft.com/office/infopath/2007/PartnerControls">
        <TermInfo xmlns="http://schemas.microsoft.com/office/infopath/2007/PartnerControls">
          <TermName xmlns="http://schemas.microsoft.com/office/infopath/2007/PartnerControls">Human Resources</TermName>
          <TermId xmlns="http://schemas.microsoft.com/office/infopath/2007/PartnerControls">d156a924-4a66-40e5-a412-fe6be382d243</TermId>
        </TermInfo>
      </Terms>
    </m975189f4ba442ecbf67d4147307b177>
    <Retention_x0020_Label xmlns="a8f60570-4bd3-4f2b-950b-a996de8ab151" xsi:nil="true"/>
    <Date_x0020_Closed xmlns="b413c3fd-5a3b-4239-b985-69032e371c04" xsi:nil="true"/>
    <_dlc_DocId xmlns="6db285d3-d0bd-4fe0-b9a5-b73f1fd66f1a">WVAY5YRKA5H7-1582300706-55518</_dlc_DocId>
    <_dlc_DocIdUrl xmlns="6db285d3-d0bd-4fe0-b9a5-b73f1fd66f1a">
      <Url>https://dbis.sharepoint.com/sites/dit149/_layouts/15/DocIdRedir.aspx?ID=WVAY5YRKA5H7-1582300706-55518</Url>
      <Description>WVAY5YRKA5H7-1582300706-55518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1D840C-F939-451E-96FE-E3E8FC66B919}">
  <ds:schemaRefs>
    <ds:schemaRef ds:uri="0063f72e-ace3-48fb-9c1f-5b513408b31f"/>
    <ds:schemaRef ds:uri="6db285d3-d0bd-4fe0-b9a5-b73f1fd66f1a"/>
    <ds:schemaRef ds:uri="6e5d4511-7baf-4199-a75d-f619de62bd2b"/>
    <ds:schemaRef ds:uri="a8f60570-4bd3-4f2b-950b-a996de8ab151"/>
    <ds:schemaRef ds:uri="aaacb922-5235-4a66-b188-303b9b46fbd7"/>
    <ds:schemaRef ds:uri="b413c3fd-5a3b-4239-b985-69032e371c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C947DB-1A52-40B6-8E27-A7F12932D29E}">
  <ds:schemaRefs>
    <ds:schemaRef ds:uri="http://schemas.microsoft.com/sharepoint/events"/>
  </ds:schemaRefs>
</ds:datastoreItem>
</file>

<file path=customXml/itemProps3.xml><?xml version="1.0" encoding="utf-8"?>
<ds:datastoreItem xmlns:ds="http://schemas.openxmlformats.org/officeDocument/2006/customXml" ds:itemID="{3D2FB387-DC05-4552-AAE9-49ACD9B07A4F}">
  <ds:schemaRefs>
    <ds:schemaRef ds:uri="0063f72e-ace3-48fb-9c1f-5b513408b31f"/>
    <ds:schemaRef ds:uri="6db285d3-d0bd-4fe0-b9a5-b73f1fd66f1a"/>
    <ds:schemaRef ds:uri="6e5d4511-7baf-4199-a75d-f619de62bd2b"/>
    <ds:schemaRef ds:uri="a8f60570-4bd3-4f2b-950b-a996de8ab151"/>
    <ds:schemaRef ds:uri="aaacb922-5235-4a66-b188-303b9b46fbd7"/>
    <ds:schemaRef ds:uri="b413c3fd-5a3b-4239-b985-69032e371c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A26F0F33-9827-485D-AB45-80A8FA7B1B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19</Slides>
  <Notes>0</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SCS Overseas Candidate Pack - FINAL</dc:title>
  <dc:creator>Steeden, Joseph (DBT)</dc:creator>
  <cp:revision>14</cp:revision>
  <dcterms:created xsi:type="dcterms:W3CDTF">2006-08-16T00:00:00Z</dcterms:created>
  <dcterms:modified xsi:type="dcterms:W3CDTF">2025-01-31T12:45:37Z</dcterms:modified>
  <dc:identifier>DAGCfVNKvfY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1c05e37-788c-4c59-b50e-5c98323c0a70_Enabled">
    <vt:lpwstr>true</vt:lpwstr>
  </property>
  <property fmtid="{D5CDD505-2E9C-101B-9397-08002B2CF9AE}" pid="3" name="MSIP_Label_c1c05e37-788c-4c59-b50e-5c98323c0a70_SetDate">
    <vt:lpwstr>2024-05-10T06:39:20Z</vt:lpwstr>
  </property>
  <property fmtid="{D5CDD505-2E9C-101B-9397-08002B2CF9AE}" pid="4" name="MSIP_Label_c1c05e37-788c-4c59-b50e-5c98323c0a70_Method">
    <vt:lpwstr>Standard</vt:lpwstr>
  </property>
  <property fmtid="{D5CDD505-2E9C-101B-9397-08002B2CF9AE}" pid="5" name="MSIP_Label_c1c05e37-788c-4c59-b50e-5c98323c0a70_Name">
    <vt:lpwstr>OFFICIAL</vt:lpwstr>
  </property>
  <property fmtid="{D5CDD505-2E9C-101B-9397-08002B2CF9AE}" pid="6" name="MSIP_Label_c1c05e37-788c-4c59-b50e-5c98323c0a70_SiteId">
    <vt:lpwstr>8fa217ec-33aa-46fb-ad96-dfe68006bb86</vt:lpwstr>
  </property>
  <property fmtid="{D5CDD505-2E9C-101B-9397-08002B2CF9AE}" pid="7" name="MSIP_Label_c1c05e37-788c-4c59-b50e-5c98323c0a70_ActionId">
    <vt:lpwstr>472f6a4e-54f8-4fd7-9c5e-93edf7739af2</vt:lpwstr>
  </property>
  <property fmtid="{D5CDD505-2E9C-101B-9397-08002B2CF9AE}" pid="8" name="MSIP_Label_c1c05e37-788c-4c59-b50e-5c98323c0a70_ContentBits">
    <vt:lpwstr>0</vt:lpwstr>
  </property>
  <property fmtid="{D5CDD505-2E9C-101B-9397-08002B2CF9AE}" pid="9" name="ContentTypeId">
    <vt:lpwstr>0x010100FD2786D63444B84CB8BE20EF1B1BFEE2</vt:lpwstr>
  </property>
  <property fmtid="{D5CDD505-2E9C-101B-9397-08002B2CF9AE}" pid="10" name="Business Unit">
    <vt:lpwstr>1;#Human Resources|d156a924-4a66-40e5-a412-fe6be382d243</vt:lpwstr>
  </property>
  <property fmtid="{D5CDD505-2E9C-101B-9397-08002B2CF9AE}" pid="11" name="_dlc_DocIdItemGuid">
    <vt:lpwstr>d42b461b-8827-4969-80b6-b596ad015aba</vt:lpwstr>
  </property>
  <property fmtid="{D5CDD505-2E9C-101B-9397-08002B2CF9AE}" pid="12" name="MediaServiceImageTags">
    <vt:lpwstr/>
  </property>
  <property fmtid="{D5CDD505-2E9C-101B-9397-08002B2CF9AE}" pid="13" name="Business_x0020_Unit">
    <vt:lpwstr>1;#Human Resources|d156a924-4a66-40e5-a412-fe6be382d243</vt:lpwstr>
  </property>
</Properties>
</file>