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5"/>
  </p:sldMasterIdLst>
  <p:notesMasterIdLst>
    <p:notesMasterId r:id="rId22"/>
  </p:notesMasterIdLst>
  <p:sldIdLst>
    <p:sldId id="256" r:id="rId6"/>
    <p:sldId id="257" r:id="rId7"/>
    <p:sldId id="276" r:id="rId8"/>
    <p:sldId id="259" r:id="rId9"/>
    <p:sldId id="260" r:id="rId10"/>
    <p:sldId id="277" r:id="rId11"/>
    <p:sldId id="261" r:id="rId12"/>
    <p:sldId id="262" r:id="rId13"/>
    <p:sldId id="263" r:id="rId14"/>
    <p:sldId id="278" r:id="rId15"/>
    <p:sldId id="280" r:id="rId16"/>
    <p:sldId id="266" r:id="rId17"/>
    <p:sldId id="267" r:id="rId18"/>
    <p:sldId id="268" r:id="rId19"/>
    <p:sldId id="279" r:id="rId20"/>
    <p:sldId id="271" r:id="rId21"/>
  </p:sldIdLst>
  <p:sldSz cx="18288000" cy="10287000"/>
  <p:notesSz cx="6646863" cy="9777413"/>
  <p:embeddedFontLst>
    <p:embeddedFont>
      <p:font typeface="Arial 1" panose="020B0704020202020204" charset="0"/>
      <p:regular r:id="rId23"/>
    </p:embeddedFont>
    <p:embeddedFont>
      <p:font typeface="Arial 2" panose="020B0604020202020204" charset="0"/>
      <p:regular r:id="rId24"/>
    </p:embeddedFont>
    <p:embeddedFont>
      <p:font typeface="FS Lola" panose="020B0604020202020204" charset="0"/>
      <p:regular r:id="rId25"/>
    </p:embeddedFont>
    <p:embeddedFont>
      <p:font typeface="Helvetica Neue LT Std" panose="020B0604020202020204" charset="0"/>
      <p:regular r:id="rId26"/>
    </p:embeddedFont>
    <p:embeddedFont>
      <p:font typeface="Helvetica Neue LT Std Bold" panose="020B0604020202020204" charset="0"/>
      <p:regular r:id="rId27"/>
    </p:embeddedFont>
    <p:embeddedFont>
      <p:font typeface="Helvetica Neue LT Std Heavy" panose="020B0604020202020204" charset="0"/>
      <p:regular r:id="rId28"/>
    </p:embeddedFont>
    <p:embeddedFont>
      <p:font typeface="Montserrat Bold" panose="020B0604020202020204" charset="0"/>
      <p:regular r:id="rId29"/>
      <p:bold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C217702-21DD-AAA2-B7CB-9EC4974CB450}" name="Lewis BUCKLEY (DBT)" initials="L(" userId="S::lewis.buckley@businessandtrade.gov.uk::308fedf8-0837-4052-9466-eb0eda9c060f" providerId="AD"/>
  <p188:author id="{6CB0566E-0967-4E53-9021-46BDFF45BFDA}" name="Sonata SESKAUSKAITE (DBT)" initials="S(" userId="S::sonata.seskauskaite@businessandtrade.gov.uk::614347f2-e62d-4d52-8fef-10168ebe95cc" providerId="AD"/>
  <p188:author id="{17F873EF-45F4-5E32-D597-3652AB71C724}" name="Paulette RIDDELL (DBT)" initials="PR" userId="S::Paulette.Riddell@businessandtrade.gov.uk::f1ffc12f-7ac4-41d2-82b6-d5503dcd3a1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3BE"/>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03C5B76-613C-FD5D-445D-019D3E2B4527}" v="10" dt="2026-06-29T08:15:41.8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39" d="100"/>
          <a:sy n="39" d="100"/>
        </p:scale>
        <p:origin x="940" y="-15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4.fntdata"/><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3.fntdata"/><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7.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2.fntdata"/><Relationship Id="rId32"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font" Target="fonts/font1.fntdata"/><Relationship Id="rId28" Type="http://schemas.openxmlformats.org/officeDocument/2006/relationships/font" Target="fonts/font6.fntdata"/><Relationship Id="rId36" Type="http://schemas.microsoft.com/office/2018/10/relationships/authors" Targe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microsoft.com/office/2015/10/relationships/revisionInfo" Target="revisionInfo.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0307" cy="490569"/>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65018" y="0"/>
            <a:ext cx="2880307" cy="490569"/>
          </a:xfrm>
          <a:prstGeom prst="rect">
            <a:avLst/>
          </a:prstGeom>
        </p:spPr>
        <p:txBody>
          <a:bodyPr vert="horz" lIns="91440" tIns="45720" rIns="91440" bIns="45720" rtlCol="0"/>
          <a:lstStyle>
            <a:lvl1pPr algn="r">
              <a:defRPr sz="1200"/>
            </a:lvl1pPr>
          </a:lstStyle>
          <a:p>
            <a:fld id="{1389F879-CD0B-4754-B49D-677899FABFF5}" type="datetimeFigureOut">
              <a:t>6/29/2026</a:t>
            </a:fld>
            <a:endParaRPr lang="en-GB"/>
          </a:p>
        </p:txBody>
      </p:sp>
      <p:sp>
        <p:nvSpPr>
          <p:cNvPr id="4" name="Slide Image Placeholder 3"/>
          <p:cNvSpPr>
            <a:spLocks noGrp="1" noRot="1" noChangeAspect="1"/>
          </p:cNvSpPr>
          <p:nvPr>
            <p:ph type="sldImg" idx="2"/>
          </p:nvPr>
        </p:nvSpPr>
        <p:spPr>
          <a:xfrm>
            <a:off x="390525" y="1222375"/>
            <a:ext cx="5865813" cy="3300413"/>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4687" y="4705380"/>
            <a:ext cx="5317490" cy="3849856"/>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9286846"/>
            <a:ext cx="2880307" cy="49056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65018" y="9286846"/>
            <a:ext cx="2880307" cy="490568"/>
          </a:xfrm>
          <a:prstGeom prst="rect">
            <a:avLst/>
          </a:prstGeom>
        </p:spPr>
        <p:txBody>
          <a:bodyPr vert="horz" lIns="91440" tIns="45720" rIns="91440" bIns="45720" rtlCol="0" anchor="b"/>
          <a:lstStyle>
            <a:lvl1pPr algn="r">
              <a:defRPr sz="1200"/>
            </a:lvl1pPr>
          </a:lstStyle>
          <a:p>
            <a:fld id="{B13012E0-624A-47DD-A9D9-6D85187557E8}" type="slidenum">
              <a:t>‹#›</a:t>
            </a:fld>
            <a:endParaRPr lang="en-GB"/>
          </a:p>
        </p:txBody>
      </p:sp>
    </p:spTree>
    <p:extLst>
      <p:ext uri="{BB962C8B-B14F-4D97-AF65-F5344CB8AC3E}">
        <p14:creationId xmlns:p14="http://schemas.microsoft.com/office/powerpoint/2010/main" val="17160426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BD69245-5D64-4BD5-8CF1-26B6CED55AF7}" type="slidenum">
              <a:rPr lang="en-GB" smtClean="0"/>
              <a:t>3</a:t>
            </a:fld>
            <a:endParaRPr lang="en-GB"/>
          </a:p>
        </p:txBody>
      </p:sp>
    </p:spTree>
    <p:extLst>
      <p:ext uri="{BB962C8B-B14F-4D97-AF65-F5344CB8AC3E}">
        <p14:creationId xmlns:p14="http://schemas.microsoft.com/office/powerpoint/2010/main" val="8096017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BD69245-5D64-4BD5-8CF1-26B6CED55AF7}" type="slidenum">
              <a:rPr lang="en-GB" smtClean="0"/>
              <a:t>6</a:t>
            </a:fld>
            <a:endParaRPr lang="en-GB"/>
          </a:p>
        </p:txBody>
      </p:sp>
    </p:spTree>
    <p:extLst>
      <p:ext uri="{BB962C8B-B14F-4D97-AF65-F5344CB8AC3E}">
        <p14:creationId xmlns:p14="http://schemas.microsoft.com/office/powerpoint/2010/main" val="7460682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BD69245-5D64-4BD5-8CF1-26B6CED55AF7}" type="slidenum">
              <a:rPr lang="en-GB" smtClean="0"/>
              <a:t>10</a:t>
            </a:fld>
            <a:endParaRPr lang="en-GB"/>
          </a:p>
        </p:txBody>
      </p:sp>
    </p:spTree>
    <p:extLst>
      <p:ext uri="{BB962C8B-B14F-4D97-AF65-F5344CB8AC3E}">
        <p14:creationId xmlns:p14="http://schemas.microsoft.com/office/powerpoint/2010/main" val="16282464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BD69245-5D64-4BD5-8CF1-26B6CED55AF7}" type="slidenum">
              <a:rPr lang="en-GB" smtClean="0"/>
              <a:t>11</a:t>
            </a:fld>
            <a:endParaRPr lang="en-GB"/>
          </a:p>
        </p:txBody>
      </p:sp>
    </p:spTree>
    <p:extLst>
      <p:ext uri="{BB962C8B-B14F-4D97-AF65-F5344CB8AC3E}">
        <p14:creationId xmlns:p14="http://schemas.microsoft.com/office/powerpoint/2010/main" val="29783588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BD69245-5D64-4BD5-8CF1-26B6CED55AF7}" type="slidenum">
              <a:rPr lang="en-GB" smtClean="0"/>
              <a:t>15</a:t>
            </a:fld>
            <a:endParaRPr lang="en-GB"/>
          </a:p>
        </p:txBody>
      </p:sp>
    </p:spTree>
    <p:extLst>
      <p:ext uri="{BB962C8B-B14F-4D97-AF65-F5344CB8AC3E}">
        <p14:creationId xmlns:p14="http://schemas.microsoft.com/office/powerpoint/2010/main" val="34101352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8DF6D22-A450-43E5-9507-795E3E67DCB7}" type="datetime1">
              <a:rPr lang="en-US" smtClean="0"/>
              <a:t>6/29/2026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BF2846-9BA4-410F-89BA-011009B942E2}" type="datetime1">
              <a:rPr lang="en-US" smtClean="0"/>
              <a:t>6/29/2026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514848F-751F-4BDF-BB10-F5B2A697B67F}" type="datetime1">
              <a:rPr lang="en-US" smtClean="0"/>
              <a:t>6/29/2026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DDF5EB-231F-45D2-8E7D-856468665269}" type="datetime1">
              <a:rPr lang="en-US" smtClean="0"/>
              <a:t>6/29/2026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424261D-D24C-41F0-A0BD-D9C0D8CEA16F}" type="datetime1">
              <a:rPr lang="en-US" smtClean="0"/>
              <a:t>6/29/2026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A485BFE-9D4E-4F88-8FE5-27099E1658D2}" type="datetime1">
              <a:rPr lang="en-US" smtClean="0"/>
              <a:t>6/29/2026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3D69B32-F748-4EC5-AF20-60A36A446039}" type="datetime1">
              <a:rPr lang="en-US" smtClean="0"/>
              <a:t>6/29/2026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2B1CDAF-01E8-4FFF-9C35-94EFE9865856}" type="datetime1">
              <a:rPr lang="en-US" smtClean="0"/>
              <a:t>6/29/2026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A56909-BB55-419F-89C2-53CC95DF68CD}" type="datetime1">
              <a:rPr lang="en-US" smtClean="0"/>
              <a:t>6/29/2026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137410" y="9804087"/>
            <a:ext cx="2133600" cy="365125"/>
          </a:xfrm>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B5A7CC6-833E-4320-B8A4-B536F07C2898}" type="datetime1">
              <a:rPr lang="en-US" smtClean="0"/>
              <a:t>6/29/2026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0E500CD-E538-41D1-B99B-10972A3F40DF}" type="datetime1">
              <a:rPr lang="en-US" smtClean="0"/>
              <a:t>6/29/2026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DB694A-801F-402C-BEF0-F9E30609184B}" type="datetime1">
              <a:rPr lang="en-US" smtClean="0"/>
              <a:t>6/29/2026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svg"/><Relationship Id="rId7" Type="http://schemas.openxmlformats.org/officeDocument/2006/relationships/image" Target="../media/image25.sv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4.svg"/><Relationship Id="rId5" Type="http://schemas.openxmlformats.org/officeDocument/2006/relationships/image" Target="../media/image23.svg"/><Relationship Id="rId4" Type="http://schemas.openxmlformats.org/officeDocument/2006/relationships/image" Target="../media/image22.svg"/></Relationships>
</file>

<file path=ppt/slides/_rels/slide11.xml.rels><?xml version="1.0" encoding="UTF-8" standalone="yes"?>
<Relationships xmlns="http://schemas.openxmlformats.org/package/2006/relationships"><Relationship Id="rId3" Type="http://schemas.openxmlformats.org/officeDocument/2006/relationships/hyperlink" Target="https://www.civil-service-careers.gov.uk/how-to-write-your-ps/"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hyperlink" Target="https://www.civil-service-careers.gov.uk/artificial-intelligence-and-recruitment/" TargetMode="External"/><Relationship Id="rId5" Type="http://schemas.openxmlformats.org/officeDocument/2006/relationships/hyperlink" Target="https://www.applybe.com/haysapply/search/apply/-all/1/7071027/director,%20services.html?keywords=4807605&amp;FeedID=941#Apply" TargetMode="External"/><Relationship Id="rId4" Type="http://schemas.openxmlformats.org/officeDocument/2006/relationships/image" Target="../media/image27.svg"/></Relationships>
</file>

<file path=ppt/slides/_rels/slide12.xml.rels><?xml version="1.0" encoding="UTF-8" standalone="yes"?>
<Relationships xmlns="http://schemas.openxmlformats.org/package/2006/relationships"><Relationship Id="rId3" Type="http://schemas.openxmlformats.org/officeDocument/2006/relationships/hyperlink" Target="https://teams.microsoft.com/meet/335536575380268?p=bLJ1ZfPxeq0krx8RGq" TargetMode="External"/><Relationship Id="rId2" Type="http://schemas.openxmlformats.org/officeDocument/2006/relationships/image" Target="../media/image28.svg"/><Relationship Id="rId1" Type="http://schemas.openxmlformats.org/officeDocument/2006/relationships/slideLayout" Target="../slideLayouts/slideLayout7.xml"/><Relationship Id="rId4" Type="http://schemas.openxmlformats.org/officeDocument/2006/relationships/hyperlink" Target="http://www.scs-assessments.co.uk/"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svg"/><Relationship Id="rId1" Type="http://schemas.openxmlformats.org/officeDocument/2006/relationships/slideLayout" Target="../slideLayouts/slideLayout7.xml"/><Relationship Id="rId6" Type="http://schemas.openxmlformats.org/officeDocument/2006/relationships/image" Target="../media/image11.svg"/><Relationship Id="rId5" Type="http://schemas.openxmlformats.org/officeDocument/2006/relationships/hyperlink" Target="https://www.civilservicepensionscheme.org.uk/" TargetMode="External"/><Relationship Id="rId4" Type="http://schemas.openxmlformats.org/officeDocument/2006/relationships/image" Target="../media/image31.svg"/></Relationships>
</file>

<file path=ppt/slides/_rels/slide14.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hyperlink" Target="https://assets.publishing.service.gov.uk/media/6256c55ce90e0729fd14bcbd/civil-service-diversity-inclusion-strategy.pdf" TargetMode="External"/><Relationship Id="rId7" Type="http://schemas.openxmlformats.org/officeDocument/2006/relationships/image" Target="../media/image5.png"/><Relationship Id="rId2" Type="http://schemas.openxmlformats.org/officeDocument/2006/relationships/hyperlink" Target="https://assets.publishing.service.gov.uk/media/65eaf2335b6524cb5ff21aa8/Civil_Service_People_Plan_2024-2027_Web_FV.pdf" TargetMode="External"/><Relationship Id="rId1" Type="http://schemas.openxmlformats.org/officeDocument/2006/relationships/slideLayout" Target="../slideLayouts/slideLayout7.xml"/><Relationship Id="rId6" Type="http://schemas.openxmlformats.org/officeDocument/2006/relationships/hyperlink" Target="mailto:SCSRecruitment@businessandtrade.gov.uk" TargetMode="External"/><Relationship Id="rId5" Type="http://schemas.openxmlformats.org/officeDocument/2006/relationships/hyperlink" Target="https://www.gov.uk/government/collections/disability-confident-campaign" TargetMode="External"/><Relationship Id="rId4" Type="http://schemas.openxmlformats.org/officeDocument/2006/relationships/hyperlink" Target="https://drive.google.com/file/d/1ZCT68zNV3xktMz0DZ7ruttyzav9c0IJ4/view?usp=sharing" TargetMode="External"/><Relationship Id="rId9"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hyperlink" Target="mailto:SCSRecruitment@businessandtrade.gov.uk"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hyperlink" Target="https://civilservicecommission.independent.gov.uk/contact-us/" TargetMode="External"/><Relationship Id="rId4" Type="http://schemas.openxmlformats.org/officeDocument/2006/relationships/image" Target="../media/image33.svg"/></Relationships>
</file>

<file path=ppt/slides/_rels/slide16.xml.rels><?xml version="1.0" encoding="UTF-8" standalone="yes"?>
<Relationships xmlns="http://schemas.openxmlformats.org/package/2006/relationships"><Relationship Id="rId3" Type="http://schemas.openxmlformats.org/officeDocument/2006/relationships/hyperlink" Target="mailto:SCSRecruitment@businessandtrade.gov.uk" TargetMode="External"/><Relationship Id="rId2" Type="http://schemas.openxmlformats.org/officeDocument/2006/relationships/image" Target="../media/image34.svg"/><Relationship Id="rId1" Type="http://schemas.openxmlformats.org/officeDocument/2006/relationships/slideLayout" Target="../slideLayouts/slideLayout7.xml"/><Relationship Id="rId5" Type="http://schemas.openxmlformats.org/officeDocument/2006/relationships/image" Target="../media/image36.png"/><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8" Type="http://schemas.openxmlformats.org/officeDocument/2006/relationships/slide" Target="slide8.xml"/><Relationship Id="rId13" Type="http://schemas.openxmlformats.org/officeDocument/2006/relationships/slide" Target="slide13.xml"/><Relationship Id="rId3" Type="http://schemas.openxmlformats.org/officeDocument/2006/relationships/slide" Target="slide3.xml"/><Relationship Id="rId7" Type="http://schemas.openxmlformats.org/officeDocument/2006/relationships/slide" Target="slide7.xml"/><Relationship Id="rId12" Type="http://schemas.openxmlformats.org/officeDocument/2006/relationships/slide" Target="slide12.xml"/><Relationship Id="rId2" Type="http://schemas.openxmlformats.org/officeDocument/2006/relationships/image" Target="../media/image9.jpeg"/><Relationship Id="rId16" Type="http://schemas.openxmlformats.org/officeDocument/2006/relationships/slide" Target="slide16.xml"/><Relationship Id="rId1" Type="http://schemas.openxmlformats.org/officeDocument/2006/relationships/slideLayout" Target="../slideLayouts/slideLayout7.xml"/><Relationship Id="rId6" Type="http://schemas.openxmlformats.org/officeDocument/2006/relationships/slide" Target="slide6.xml"/><Relationship Id="rId11" Type="http://schemas.openxmlformats.org/officeDocument/2006/relationships/slide" Target="slide11.xml"/><Relationship Id="rId5" Type="http://schemas.openxmlformats.org/officeDocument/2006/relationships/slide" Target="slide5.xml"/><Relationship Id="rId15" Type="http://schemas.openxmlformats.org/officeDocument/2006/relationships/slide" Target="slide15.xml"/><Relationship Id="rId10" Type="http://schemas.openxmlformats.org/officeDocument/2006/relationships/slide" Target="slide10.xml"/><Relationship Id="rId4" Type="http://schemas.openxmlformats.org/officeDocument/2006/relationships/slide" Target="slide4.xml"/><Relationship Id="rId9" Type="http://schemas.openxmlformats.org/officeDocument/2006/relationships/slide" Target="slide9.xml"/><Relationship Id="rId14" Type="http://schemas.openxmlformats.org/officeDocument/2006/relationships/slide" Target="slide14.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1.svg"/></Relationships>
</file>

<file path=ppt/slides/_rels/slid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hyperlink" Target="https://www.gov.uk/government/publications/nationality-rules"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1.sv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9.sv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0.sv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1339" r="-1339" b="-18650"/>
            </a:stretch>
          </a:blipFill>
        </p:spPr>
        <p:txBody>
          <a:bodyPr/>
          <a:lstStyle/>
          <a:p>
            <a:endParaRPr lang="en-GB"/>
          </a:p>
        </p:txBody>
      </p:sp>
      <p:sp>
        <p:nvSpPr>
          <p:cNvPr id="3" name="Freeform 3"/>
          <p:cNvSpPr/>
          <p:nvPr/>
        </p:nvSpPr>
        <p:spPr>
          <a:xfrm rot="5400000">
            <a:off x="1113093" y="-1110104"/>
            <a:ext cx="10284011" cy="12510197"/>
          </a:xfrm>
          <a:custGeom>
            <a:avLst/>
            <a:gdLst/>
            <a:ahLst/>
            <a:cxnLst/>
            <a:rect l="l" t="t" r="r" b="b"/>
            <a:pathLst>
              <a:path w="10284011" h="12510197">
                <a:moveTo>
                  <a:pt x="0" y="0"/>
                </a:moveTo>
                <a:lnTo>
                  <a:pt x="10284011" y="0"/>
                </a:lnTo>
                <a:lnTo>
                  <a:pt x="10284011" y="12510197"/>
                </a:lnTo>
                <a:lnTo>
                  <a:pt x="0" y="12510197"/>
                </a:lnTo>
                <a:lnTo>
                  <a:pt x="0" y="0"/>
                </a:lnTo>
                <a:close/>
              </a:path>
            </a:pathLst>
          </a:custGeom>
          <a:blipFill>
            <a:blip r:embed="rId3"/>
            <a:stretch>
              <a:fillRect l="-78014" t="-2211" r="-79680"/>
            </a:stretch>
          </a:blipFill>
        </p:spPr>
        <p:txBody>
          <a:bodyPr/>
          <a:lstStyle/>
          <a:p>
            <a:endParaRPr lang="en-GB"/>
          </a:p>
        </p:txBody>
      </p:sp>
      <p:sp>
        <p:nvSpPr>
          <p:cNvPr id="4" name="Freeform 4"/>
          <p:cNvSpPr/>
          <p:nvPr/>
        </p:nvSpPr>
        <p:spPr>
          <a:xfrm rot="5400000">
            <a:off x="1562751" y="2124268"/>
            <a:ext cx="10455353" cy="12510197"/>
          </a:xfrm>
          <a:custGeom>
            <a:avLst/>
            <a:gdLst/>
            <a:ahLst/>
            <a:cxnLst/>
            <a:rect l="l" t="t" r="r" b="b"/>
            <a:pathLst>
              <a:path w="10455353" h="12510197">
                <a:moveTo>
                  <a:pt x="0" y="0"/>
                </a:moveTo>
                <a:lnTo>
                  <a:pt x="10455353" y="0"/>
                </a:lnTo>
                <a:lnTo>
                  <a:pt x="10455353" y="12510197"/>
                </a:lnTo>
                <a:lnTo>
                  <a:pt x="0" y="12510197"/>
                </a:lnTo>
                <a:lnTo>
                  <a:pt x="0" y="0"/>
                </a:lnTo>
                <a:close/>
              </a:path>
            </a:pathLst>
          </a:custGeom>
          <a:blipFill>
            <a:blip r:embed="rId3"/>
            <a:stretch>
              <a:fillRect l="-76735" t="-2211" r="-76735"/>
            </a:stretch>
          </a:blipFill>
        </p:spPr>
        <p:txBody>
          <a:bodyPr/>
          <a:lstStyle/>
          <a:p>
            <a:endParaRPr lang="en-GB"/>
          </a:p>
        </p:txBody>
      </p:sp>
      <p:sp>
        <p:nvSpPr>
          <p:cNvPr id="5" name="Freeform 5"/>
          <p:cNvSpPr/>
          <p:nvPr/>
        </p:nvSpPr>
        <p:spPr>
          <a:xfrm>
            <a:off x="285870" y="305289"/>
            <a:ext cx="3940158" cy="2374772"/>
          </a:xfrm>
          <a:custGeom>
            <a:avLst/>
            <a:gdLst/>
            <a:ahLst/>
            <a:cxnLst/>
            <a:rect l="l" t="t" r="r" b="b"/>
            <a:pathLst>
              <a:path w="3940158" h="2374772">
                <a:moveTo>
                  <a:pt x="0" y="0"/>
                </a:moveTo>
                <a:lnTo>
                  <a:pt x="3940158" y="0"/>
                </a:lnTo>
                <a:lnTo>
                  <a:pt x="3940158" y="2374772"/>
                </a:lnTo>
                <a:lnTo>
                  <a:pt x="0" y="2374772"/>
                </a:lnTo>
                <a:lnTo>
                  <a:pt x="0" y="0"/>
                </a:lnTo>
                <a:close/>
              </a:path>
            </a:pathLst>
          </a:custGeom>
          <a:blipFill>
            <a:blip r:embed="rId4"/>
            <a:stretch>
              <a:fillRect l="-17" r="-17"/>
            </a:stretch>
          </a:blipFill>
        </p:spPr>
        <p:txBody>
          <a:bodyPr/>
          <a:lstStyle/>
          <a:p>
            <a:endParaRPr lang="en-GB"/>
          </a:p>
        </p:txBody>
      </p:sp>
      <p:grpSp>
        <p:nvGrpSpPr>
          <p:cNvPr id="6" name="Group 6"/>
          <p:cNvGrpSpPr/>
          <p:nvPr/>
        </p:nvGrpSpPr>
        <p:grpSpPr>
          <a:xfrm rot="5043548">
            <a:off x="12340502" y="4730787"/>
            <a:ext cx="12382500" cy="726565"/>
            <a:chOff x="0" y="0"/>
            <a:chExt cx="1205127" cy="70713"/>
          </a:xfrm>
        </p:grpSpPr>
        <p:sp>
          <p:nvSpPr>
            <p:cNvPr id="7" name="Freeform 7"/>
            <p:cNvSpPr/>
            <p:nvPr/>
          </p:nvSpPr>
          <p:spPr>
            <a:xfrm>
              <a:off x="0" y="0"/>
              <a:ext cx="1205127" cy="70713"/>
            </a:xfrm>
            <a:custGeom>
              <a:avLst/>
              <a:gdLst/>
              <a:ahLst/>
              <a:cxnLst/>
              <a:rect l="l" t="t" r="r" b="b"/>
              <a:pathLst>
                <a:path w="1205127" h="70713">
                  <a:moveTo>
                    <a:pt x="0" y="0"/>
                  </a:moveTo>
                  <a:lnTo>
                    <a:pt x="1205127" y="0"/>
                  </a:lnTo>
                  <a:lnTo>
                    <a:pt x="1205127" y="70713"/>
                  </a:lnTo>
                  <a:lnTo>
                    <a:pt x="0" y="70713"/>
                  </a:lnTo>
                  <a:close/>
                </a:path>
              </a:pathLst>
            </a:custGeom>
            <a:solidFill>
              <a:srgbClr val="CF102D"/>
            </a:solidFill>
          </p:spPr>
          <p:txBody>
            <a:bodyPr/>
            <a:lstStyle/>
            <a:p>
              <a:endParaRPr lang="en-GB"/>
            </a:p>
          </p:txBody>
        </p:sp>
        <p:sp>
          <p:nvSpPr>
            <p:cNvPr id="8" name="TextBox 8"/>
            <p:cNvSpPr txBox="1"/>
            <p:nvPr/>
          </p:nvSpPr>
          <p:spPr>
            <a:xfrm>
              <a:off x="0" y="-38100"/>
              <a:ext cx="1205127" cy="108813"/>
            </a:xfrm>
            <a:prstGeom prst="rect">
              <a:avLst/>
            </a:prstGeom>
          </p:spPr>
          <p:txBody>
            <a:bodyPr lIns="50800" tIns="50800" rIns="50800" bIns="50800" rtlCol="0" anchor="ctr"/>
            <a:lstStyle/>
            <a:p>
              <a:pPr algn="ctr">
                <a:lnSpc>
                  <a:spcPts val="2659"/>
                </a:lnSpc>
                <a:spcBef>
                  <a:spcPct val="0"/>
                </a:spcBef>
              </a:pPr>
              <a:endParaRPr/>
            </a:p>
          </p:txBody>
        </p:sp>
      </p:grpSp>
      <p:grpSp>
        <p:nvGrpSpPr>
          <p:cNvPr id="9" name="Group 9"/>
          <p:cNvGrpSpPr/>
          <p:nvPr/>
        </p:nvGrpSpPr>
        <p:grpSpPr>
          <a:xfrm rot="5043548">
            <a:off x="11658386" y="5011318"/>
            <a:ext cx="12382500" cy="307465"/>
            <a:chOff x="0" y="0"/>
            <a:chExt cx="1205127" cy="29924"/>
          </a:xfrm>
        </p:grpSpPr>
        <p:sp>
          <p:nvSpPr>
            <p:cNvPr id="10" name="Freeform 10"/>
            <p:cNvSpPr/>
            <p:nvPr/>
          </p:nvSpPr>
          <p:spPr>
            <a:xfrm>
              <a:off x="0" y="0"/>
              <a:ext cx="1205127" cy="29924"/>
            </a:xfrm>
            <a:custGeom>
              <a:avLst/>
              <a:gdLst/>
              <a:ahLst/>
              <a:cxnLst/>
              <a:rect l="l" t="t" r="r" b="b"/>
              <a:pathLst>
                <a:path w="1205127" h="29924">
                  <a:moveTo>
                    <a:pt x="0" y="0"/>
                  </a:moveTo>
                  <a:lnTo>
                    <a:pt x="1205127" y="0"/>
                  </a:lnTo>
                  <a:lnTo>
                    <a:pt x="1205127" y="29924"/>
                  </a:lnTo>
                  <a:lnTo>
                    <a:pt x="0" y="29924"/>
                  </a:lnTo>
                  <a:close/>
                </a:path>
              </a:pathLst>
            </a:custGeom>
            <a:solidFill>
              <a:srgbClr val="CF102D">
                <a:alpha val="60000"/>
              </a:srgbClr>
            </a:solidFill>
          </p:spPr>
          <p:txBody>
            <a:bodyPr/>
            <a:lstStyle/>
            <a:p>
              <a:endParaRPr lang="en-GB"/>
            </a:p>
          </p:txBody>
        </p:sp>
        <p:sp>
          <p:nvSpPr>
            <p:cNvPr id="11" name="TextBox 11"/>
            <p:cNvSpPr txBox="1"/>
            <p:nvPr/>
          </p:nvSpPr>
          <p:spPr>
            <a:xfrm>
              <a:off x="0" y="-38100"/>
              <a:ext cx="1205127" cy="68024"/>
            </a:xfrm>
            <a:prstGeom prst="rect">
              <a:avLst/>
            </a:prstGeom>
          </p:spPr>
          <p:txBody>
            <a:bodyPr lIns="50800" tIns="50800" rIns="50800" bIns="50800" rtlCol="0" anchor="ctr"/>
            <a:lstStyle/>
            <a:p>
              <a:pPr algn="ctr">
                <a:lnSpc>
                  <a:spcPts val="2659"/>
                </a:lnSpc>
                <a:spcBef>
                  <a:spcPct val="0"/>
                </a:spcBef>
              </a:pPr>
              <a:endParaRPr/>
            </a:p>
          </p:txBody>
        </p:sp>
      </p:grpSp>
      <p:grpSp>
        <p:nvGrpSpPr>
          <p:cNvPr id="12" name="Group 12"/>
          <p:cNvGrpSpPr/>
          <p:nvPr/>
        </p:nvGrpSpPr>
        <p:grpSpPr>
          <a:xfrm rot="5043548">
            <a:off x="11249965" y="5122108"/>
            <a:ext cx="12382500" cy="170888"/>
            <a:chOff x="0" y="0"/>
            <a:chExt cx="1205127" cy="16632"/>
          </a:xfrm>
        </p:grpSpPr>
        <p:sp>
          <p:nvSpPr>
            <p:cNvPr id="13" name="Freeform 13"/>
            <p:cNvSpPr/>
            <p:nvPr/>
          </p:nvSpPr>
          <p:spPr>
            <a:xfrm>
              <a:off x="0" y="0"/>
              <a:ext cx="1205127" cy="16632"/>
            </a:xfrm>
            <a:custGeom>
              <a:avLst/>
              <a:gdLst/>
              <a:ahLst/>
              <a:cxnLst/>
              <a:rect l="l" t="t" r="r" b="b"/>
              <a:pathLst>
                <a:path w="1205127" h="16632">
                  <a:moveTo>
                    <a:pt x="0" y="0"/>
                  </a:moveTo>
                  <a:lnTo>
                    <a:pt x="1205127" y="0"/>
                  </a:lnTo>
                  <a:lnTo>
                    <a:pt x="1205127" y="16632"/>
                  </a:lnTo>
                  <a:lnTo>
                    <a:pt x="0" y="16632"/>
                  </a:lnTo>
                  <a:close/>
                </a:path>
              </a:pathLst>
            </a:custGeom>
            <a:solidFill>
              <a:srgbClr val="CF102D">
                <a:alpha val="29804"/>
              </a:srgbClr>
            </a:solidFill>
          </p:spPr>
          <p:txBody>
            <a:bodyPr/>
            <a:lstStyle/>
            <a:p>
              <a:endParaRPr lang="en-GB"/>
            </a:p>
          </p:txBody>
        </p:sp>
        <p:sp>
          <p:nvSpPr>
            <p:cNvPr id="14" name="TextBox 14"/>
            <p:cNvSpPr txBox="1"/>
            <p:nvPr/>
          </p:nvSpPr>
          <p:spPr>
            <a:xfrm>
              <a:off x="0" y="-38100"/>
              <a:ext cx="1205127" cy="54732"/>
            </a:xfrm>
            <a:prstGeom prst="rect">
              <a:avLst/>
            </a:prstGeom>
          </p:spPr>
          <p:txBody>
            <a:bodyPr lIns="50800" tIns="50800" rIns="50800" bIns="50800" rtlCol="0" anchor="ctr"/>
            <a:lstStyle/>
            <a:p>
              <a:pPr algn="ctr">
                <a:lnSpc>
                  <a:spcPts val="2659"/>
                </a:lnSpc>
                <a:spcBef>
                  <a:spcPct val="0"/>
                </a:spcBef>
              </a:pPr>
              <a:endParaRPr/>
            </a:p>
          </p:txBody>
        </p:sp>
      </p:grpSp>
      <p:grpSp>
        <p:nvGrpSpPr>
          <p:cNvPr id="15" name="Group 15"/>
          <p:cNvGrpSpPr/>
          <p:nvPr/>
        </p:nvGrpSpPr>
        <p:grpSpPr>
          <a:xfrm>
            <a:off x="0" y="8229604"/>
            <a:ext cx="8628354" cy="1028696"/>
            <a:chOff x="0" y="0"/>
            <a:chExt cx="2272488" cy="270932"/>
          </a:xfrm>
        </p:grpSpPr>
        <p:sp>
          <p:nvSpPr>
            <p:cNvPr id="16" name="Freeform 16"/>
            <p:cNvSpPr/>
            <p:nvPr/>
          </p:nvSpPr>
          <p:spPr>
            <a:xfrm>
              <a:off x="0" y="0"/>
              <a:ext cx="2272488" cy="270932"/>
            </a:xfrm>
            <a:custGeom>
              <a:avLst/>
              <a:gdLst/>
              <a:ahLst/>
              <a:cxnLst/>
              <a:rect l="l" t="t" r="r" b="b"/>
              <a:pathLst>
                <a:path w="2272488" h="270932">
                  <a:moveTo>
                    <a:pt x="0" y="0"/>
                  </a:moveTo>
                  <a:lnTo>
                    <a:pt x="2272488" y="0"/>
                  </a:lnTo>
                  <a:lnTo>
                    <a:pt x="2272488" y="270932"/>
                  </a:lnTo>
                  <a:lnTo>
                    <a:pt x="0" y="270932"/>
                  </a:lnTo>
                  <a:close/>
                </a:path>
              </a:pathLst>
            </a:custGeom>
            <a:solidFill>
              <a:srgbClr val="CF102D"/>
            </a:solidFill>
          </p:spPr>
          <p:txBody>
            <a:bodyPr/>
            <a:lstStyle/>
            <a:p>
              <a:endParaRPr lang="en-GB"/>
            </a:p>
          </p:txBody>
        </p:sp>
        <p:sp>
          <p:nvSpPr>
            <p:cNvPr id="17" name="TextBox 17"/>
            <p:cNvSpPr txBox="1"/>
            <p:nvPr/>
          </p:nvSpPr>
          <p:spPr>
            <a:xfrm>
              <a:off x="0" y="-38100"/>
              <a:ext cx="2272488" cy="309032"/>
            </a:xfrm>
            <a:prstGeom prst="rect">
              <a:avLst/>
            </a:prstGeom>
          </p:spPr>
          <p:txBody>
            <a:bodyPr lIns="50800" tIns="50800" rIns="50800" bIns="50800" rtlCol="0" anchor="ctr"/>
            <a:lstStyle/>
            <a:p>
              <a:pPr algn="ctr">
                <a:lnSpc>
                  <a:spcPts val="2659"/>
                </a:lnSpc>
              </a:pPr>
              <a:endParaRPr/>
            </a:p>
          </p:txBody>
        </p:sp>
      </p:grpSp>
      <p:sp>
        <p:nvSpPr>
          <p:cNvPr id="18" name="Freeform 18"/>
          <p:cNvSpPr/>
          <p:nvPr/>
        </p:nvSpPr>
        <p:spPr>
          <a:xfrm>
            <a:off x="1298695" y="8376300"/>
            <a:ext cx="735304" cy="735304"/>
          </a:xfrm>
          <a:custGeom>
            <a:avLst/>
            <a:gdLst/>
            <a:ahLst/>
            <a:cxnLst/>
            <a:rect l="l" t="t" r="r" b="b"/>
            <a:pathLst>
              <a:path w="735304" h="735304">
                <a:moveTo>
                  <a:pt x="0" y="0"/>
                </a:moveTo>
                <a:lnTo>
                  <a:pt x="735303" y="0"/>
                </a:lnTo>
                <a:lnTo>
                  <a:pt x="735303" y="735304"/>
                </a:lnTo>
                <a:lnTo>
                  <a:pt x="0" y="735304"/>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GB"/>
          </a:p>
        </p:txBody>
      </p:sp>
      <p:sp>
        <p:nvSpPr>
          <p:cNvPr id="19" name="Freeform 19"/>
          <p:cNvSpPr/>
          <p:nvPr/>
        </p:nvSpPr>
        <p:spPr>
          <a:xfrm>
            <a:off x="1190821" y="6951258"/>
            <a:ext cx="1686355" cy="881166"/>
          </a:xfrm>
          <a:custGeom>
            <a:avLst/>
            <a:gdLst/>
            <a:ahLst/>
            <a:cxnLst/>
            <a:rect l="l" t="t" r="r" b="b"/>
            <a:pathLst>
              <a:path w="1686355" h="881166">
                <a:moveTo>
                  <a:pt x="0" y="0"/>
                </a:moveTo>
                <a:lnTo>
                  <a:pt x="1686355" y="0"/>
                </a:lnTo>
                <a:lnTo>
                  <a:pt x="1686355" y="881166"/>
                </a:lnTo>
                <a:lnTo>
                  <a:pt x="0" y="881166"/>
                </a:lnTo>
                <a:lnTo>
                  <a:pt x="0" y="0"/>
                </a:lnTo>
                <a:close/>
              </a:path>
            </a:pathLst>
          </a:custGeom>
          <a:blipFill>
            <a:blip r:embed="rId6"/>
            <a:stretch>
              <a:fillRect/>
            </a:stretch>
          </a:blipFill>
        </p:spPr>
        <p:txBody>
          <a:bodyPr/>
          <a:lstStyle/>
          <a:p>
            <a:endParaRPr lang="en-GB"/>
          </a:p>
        </p:txBody>
      </p:sp>
      <p:sp>
        <p:nvSpPr>
          <p:cNvPr id="20" name="Freeform 20"/>
          <p:cNvSpPr/>
          <p:nvPr/>
        </p:nvSpPr>
        <p:spPr>
          <a:xfrm>
            <a:off x="3130439" y="7024530"/>
            <a:ext cx="1483758" cy="734622"/>
          </a:xfrm>
          <a:custGeom>
            <a:avLst/>
            <a:gdLst/>
            <a:ahLst/>
            <a:cxnLst/>
            <a:rect l="l" t="t" r="r" b="b"/>
            <a:pathLst>
              <a:path w="1483758" h="734622">
                <a:moveTo>
                  <a:pt x="0" y="0"/>
                </a:moveTo>
                <a:lnTo>
                  <a:pt x="1483759" y="0"/>
                </a:lnTo>
                <a:lnTo>
                  <a:pt x="1483759" y="734622"/>
                </a:lnTo>
                <a:lnTo>
                  <a:pt x="0" y="734622"/>
                </a:lnTo>
                <a:lnTo>
                  <a:pt x="0" y="0"/>
                </a:lnTo>
                <a:close/>
              </a:path>
            </a:pathLst>
          </a:custGeom>
          <a:blipFill>
            <a:blip r:embed="rId7"/>
            <a:stretch>
              <a:fillRect/>
            </a:stretch>
          </a:blipFill>
        </p:spPr>
        <p:txBody>
          <a:bodyPr/>
          <a:lstStyle/>
          <a:p>
            <a:endParaRPr lang="en-GB"/>
          </a:p>
        </p:txBody>
      </p:sp>
      <p:sp>
        <p:nvSpPr>
          <p:cNvPr id="21" name="TextBox 21"/>
          <p:cNvSpPr txBox="1"/>
          <p:nvPr/>
        </p:nvSpPr>
        <p:spPr>
          <a:xfrm>
            <a:off x="1028700" y="4797014"/>
            <a:ext cx="13249956" cy="1218282"/>
          </a:xfrm>
          <a:prstGeom prst="rect">
            <a:avLst/>
          </a:prstGeom>
        </p:spPr>
        <p:txBody>
          <a:bodyPr wrap="square" lIns="0" tIns="0" rIns="0" bIns="0" rtlCol="0" anchor="t">
            <a:spAutoFit/>
          </a:bodyPr>
          <a:lstStyle/>
          <a:p>
            <a:pPr>
              <a:lnSpc>
                <a:spcPts val="9508"/>
              </a:lnSpc>
            </a:pPr>
            <a:r>
              <a:rPr lang="en-US" sz="9500">
                <a:solidFill>
                  <a:srgbClr val="00285F"/>
                </a:solidFill>
                <a:latin typeface="Arial 1"/>
                <a:ea typeface="Calibri"/>
                <a:cs typeface="Arial 1"/>
              </a:rPr>
              <a:t>Director, Services</a:t>
            </a:r>
          </a:p>
        </p:txBody>
      </p:sp>
      <p:sp>
        <p:nvSpPr>
          <p:cNvPr id="22" name="TextBox 22"/>
          <p:cNvSpPr txBox="1"/>
          <p:nvPr/>
        </p:nvSpPr>
        <p:spPr>
          <a:xfrm>
            <a:off x="1028700" y="3432690"/>
            <a:ext cx="6713372" cy="436017"/>
          </a:xfrm>
          <a:prstGeom prst="rect">
            <a:avLst/>
          </a:prstGeom>
        </p:spPr>
        <p:txBody>
          <a:bodyPr lIns="0" tIns="0" rIns="0" bIns="0" rtlCol="0" anchor="t">
            <a:spAutoFit/>
          </a:bodyPr>
          <a:lstStyle/>
          <a:p>
            <a:pPr>
              <a:lnSpc>
                <a:spcPts val="3408"/>
              </a:lnSpc>
            </a:pPr>
            <a:r>
              <a:rPr lang="en-US" sz="3400" dirty="0">
                <a:solidFill>
                  <a:srgbClr val="00285F"/>
                </a:solidFill>
                <a:latin typeface="Arial 2"/>
              </a:rPr>
              <a:t>Ref </a:t>
            </a:r>
            <a:r>
              <a:rPr lang="en-GB" sz="3400" b="1" dirty="0">
                <a:solidFill>
                  <a:srgbClr val="00285F"/>
                </a:solidFill>
                <a:latin typeface="Arial 2"/>
              </a:rPr>
              <a:t>4807605</a:t>
            </a:r>
            <a:r>
              <a:rPr lang="en-US" sz="3400" dirty="0">
                <a:solidFill>
                  <a:srgbClr val="00285F"/>
                </a:solidFill>
                <a:latin typeface="Arial 2"/>
              </a:rPr>
              <a:t>• SCS Pay Band 2</a:t>
            </a:r>
            <a:endParaRPr lang="en-US" sz="3408" dirty="0">
              <a:solidFill>
                <a:srgbClr val="00285F"/>
              </a:solidFill>
              <a:highlight>
                <a:srgbClr val="FFFF00"/>
              </a:highlight>
              <a:latin typeface="Arial 2"/>
              <a:cs typeface="Arial 2"/>
            </a:endParaRPr>
          </a:p>
        </p:txBody>
      </p:sp>
      <p:sp>
        <p:nvSpPr>
          <p:cNvPr id="23" name="TextBox 23"/>
          <p:cNvSpPr txBox="1"/>
          <p:nvPr/>
        </p:nvSpPr>
        <p:spPr>
          <a:xfrm>
            <a:off x="2255949" y="8566693"/>
            <a:ext cx="8117252" cy="346249"/>
          </a:xfrm>
          <a:prstGeom prst="rect">
            <a:avLst/>
          </a:prstGeom>
        </p:spPr>
        <p:txBody>
          <a:bodyPr lIns="0" tIns="0" rIns="0" bIns="0" rtlCol="0" anchor="t">
            <a:spAutoFit/>
          </a:bodyPr>
          <a:lstStyle/>
          <a:p>
            <a:pPr>
              <a:lnSpc>
                <a:spcPts val="2708"/>
              </a:lnSpc>
            </a:pPr>
            <a:r>
              <a:rPr lang="en-US" sz="2700">
                <a:solidFill>
                  <a:srgbClr val="FFFFFF"/>
                </a:solidFill>
                <a:latin typeface="Arial 2"/>
              </a:rPr>
              <a:t>Closing date: 23:55 on 19/07/2026</a:t>
            </a:r>
            <a:endParaRPr lang="en-US" sz="2700">
              <a:solidFill>
                <a:srgbClr val="FFFFFF"/>
              </a:solidFill>
              <a:latin typeface="Arial 2"/>
              <a:cs typeface="Arial 2"/>
            </a:endParaRPr>
          </a:p>
        </p:txBody>
      </p:sp>
      <p:sp>
        <p:nvSpPr>
          <p:cNvPr id="24" name="Freeform 24"/>
          <p:cNvSpPr/>
          <p:nvPr/>
        </p:nvSpPr>
        <p:spPr>
          <a:xfrm>
            <a:off x="4780902" y="6951258"/>
            <a:ext cx="1259570" cy="881166"/>
          </a:xfrm>
          <a:custGeom>
            <a:avLst/>
            <a:gdLst/>
            <a:ahLst/>
            <a:cxnLst/>
            <a:rect l="l" t="t" r="r" b="b"/>
            <a:pathLst>
              <a:path w="1259570" h="881166">
                <a:moveTo>
                  <a:pt x="0" y="0"/>
                </a:moveTo>
                <a:lnTo>
                  <a:pt x="1259570" y="0"/>
                </a:lnTo>
                <a:lnTo>
                  <a:pt x="1259570" y="881166"/>
                </a:lnTo>
                <a:lnTo>
                  <a:pt x="0" y="881166"/>
                </a:lnTo>
                <a:lnTo>
                  <a:pt x="0" y="0"/>
                </a:lnTo>
                <a:close/>
              </a:path>
            </a:pathLst>
          </a:custGeom>
          <a:blipFill>
            <a:blip r:embed="rId8"/>
            <a:stretch>
              <a:fillRect/>
            </a:stretch>
          </a:blipFill>
        </p:spPr>
        <p:txBody>
          <a:bodyPr/>
          <a:lstStyle/>
          <a:p>
            <a:endParaRPr lang="en-GB"/>
          </a:p>
        </p:txBody>
      </p:sp>
      <p:pic>
        <p:nvPicPr>
          <p:cNvPr id="26" name="Picture 25" descr="A green and red text with a check mark&#10;&#10;AI-generated content may be incorrect.">
            <a:extLst>
              <a:ext uri="{FF2B5EF4-FFF2-40B4-BE49-F238E27FC236}">
                <a16:creationId xmlns:a16="http://schemas.microsoft.com/office/drawing/2014/main" id="{FD26823C-D100-0742-ACD5-D781112F9CC6}"/>
              </a:ext>
            </a:extLst>
          </p:cNvPr>
          <p:cNvPicPr>
            <a:picLocks noChangeAspect="1"/>
          </p:cNvPicPr>
          <p:nvPr/>
        </p:nvPicPr>
        <p:blipFill>
          <a:blip r:embed="rId9"/>
          <a:stretch>
            <a:fillRect/>
          </a:stretch>
        </p:blipFill>
        <p:spPr>
          <a:xfrm>
            <a:off x="6241301" y="6953789"/>
            <a:ext cx="1470626" cy="778895"/>
          </a:xfrm>
          <a:prstGeom prst="rect">
            <a:avLst/>
          </a:prstGeom>
        </p:spPr>
      </p:pic>
      <p:sp>
        <p:nvSpPr>
          <p:cNvPr id="27" name="Slide Number Placeholder 26">
            <a:extLst>
              <a:ext uri="{FF2B5EF4-FFF2-40B4-BE49-F238E27FC236}">
                <a16:creationId xmlns:a16="http://schemas.microsoft.com/office/drawing/2014/main" id="{F8D4F353-30AA-F522-6933-3ED4284B32BC}"/>
              </a:ext>
            </a:extLst>
          </p:cNvPr>
          <p:cNvSpPr>
            <a:spLocks noGrp="1"/>
          </p:cNvSpPr>
          <p:nvPr>
            <p:ph type="sldNum" sz="quarter" idx="12"/>
          </p:nvPr>
        </p:nvSpPr>
        <p:spPr/>
        <p:txBody>
          <a:bodyPr/>
          <a:lstStyle/>
          <a:p>
            <a:fld id="{B6F15528-21DE-4FAA-801E-634DDDAF4B2B}" type="slidenum">
              <a:rPr lang="en-US" smtClean="0"/>
              <a:pPr/>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 y="4690496"/>
            <a:ext cx="18287999" cy="7897537"/>
            <a:chOff x="-15347" y="-1149026"/>
            <a:chExt cx="4861793" cy="2069698"/>
          </a:xfrm>
        </p:grpSpPr>
        <p:sp>
          <p:nvSpPr>
            <p:cNvPr id="3" name="Freeform 3"/>
            <p:cNvSpPr/>
            <p:nvPr/>
          </p:nvSpPr>
          <p:spPr>
            <a:xfrm>
              <a:off x="-15347" y="-1149026"/>
              <a:ext cx="4861793" cy="982548"/>
            </a:xfrm>
            <a:custGeom>
              <a:avLst/>
              <a:gdLst/>
              <a:ahLst/>
              <a:cxnLst/>
              <a:rect l="l" t="t" r="r" b="b"/>
              <a:pathLst>
                <a:path w="4816592" h="920672">
                  <a:moveTo>
                    <a:pt x="0" y="0"/>
                  </a:moveTo>
                  <a:lnTo>
                    <a:pt x="4816592" y="0"/>
                  </a:lnTo>
                  <a:lnTo>
                    <a:pt x="4816592" y="920672"/>
                  </a:lnTo>
                  <a:lnTo>
                    <a:pt x="0" y="920672"/>
                  </a:lnTo>
                  <a:close/>
                </a:path>
              </a:pathLst>
            </a:custGeom>
            <a:solidFill>
              <a:srgbClr val="F0F0EC"/>
            </a:solidFill>
          </p:spPr>
          <p:txBody>
            <a:bodyPr/>
            <a:lstStyle/>
            <a:p>
              <a:endParaRPr lang="en-GB"/>
            </a:p>
          </p:txBody>
        </p:sp>
        <p:sp>
          <p:nvSpPr>
            <p:cNvPr id="4" name="TextBox 4"/>
            <p:cNvSpPr txBox="1"/>
            <p:nvPr/>
          </p:nvSpPr>
          <p:spPr>
            <a:xfrm>
              <a:off x="0" y="-38100"/>
              <a:ext cx="4816593" cy="958772"/>
            </a:xfrm>
            <a:prstGeom prst="rect">
              <a:avLst/>
            </a:prstGeom>
          </p:spPr>
          <p:txBody>
            <a:bodyPr lIns="50800" tIns="50800" rIns="50800" bIns="50800" rtlCol="0" anchor="ctr"/>
            <a:lstStyle/>
            <a:p>
              <a:pPr algn="ctr">
                <a:lnSpc>
                  <a:spcPts val="2659"/>
                </a:lnSpc>
              </a:pPr>
              <a:endParaRPr/>
            </a:p>
          </p:txBody>
        </p:sp>
      </p:grpSp>
      <p:sp>
        <p:nvSpPr>
          <p:cNvPr id="6" name="AutoShape 6"/>
          <p:cNvSpPr/>
          <p:nvPr/>
        </p:nvSpPr>
        <p:spPr>
          <a:xfrm flipV="1">
            <a:off x="1126133" y="6483924"/>
            <a:ext cx="15604267" cy="68404"/>
          </a:xfrm>
          <a:prstGeom prst="line">
            <a:avLst/>
          </a:prstGeom>
          <a:ln w="57150" cap="flat">
            <a:solidFill>
              <a:srgbClr val="545454"/>
            </a:solidFill>
            <a:prstDash val="solid"/>
            <a:headEnd type="none" w="sm" len="sm"/>
            <a:tailEnd type="none" w="sm" len="sm"/>
          </a:ln>
        </p:spPr>
        <p:txBody>
          <a:bodyPr/>
          <a:lstStyle/>
          <a:p>
            <a:endParaRPr lang="en-GB"/>
          </a:p>
        </p:txBody>
      </p:sp>
      <p:grpSp>
        <p:nvGrpSpPr>
          <p:cNvPr id="8" name="Group 8"/>
          <p:cNvGrpSpPr/>
          <p:nvPr/>
        </p:nvGrpSpPr>
        <p:grpSpPr>
          <a:xfrm>
            <a:off x="4043353" y="5819713"/>
            <a:ext cx="1382111" cy="1382111"/>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63BE"/>
            </a:solidFill>
          </p:spPr>
          <p:txBody>
            <a:bodyPr/>
            <a:lstStyle/>
            <a:p>
              <a:endParaRPr lang="en-GB"/>
            </a:p>
          </p:txBody>
        </p:sp>
        <p:sp>
          <p:nvSpPr>
            <p:cNvPr id="10" name="TextBox 10"/>
            <p:cNvSpPr txBox="1"/>
            <p:nvPr/>
          </p:nvSpPr>
          <p:spPr>
            <a:xfrm>
              <a:off x="76200" y="38100"/>
              <a:ext cx="660400" cy="698500"/>
            </a:xfrm>
            <a:prstGeom prst="rect">
              <a:avLst/>
            </a:prstGeom>
          </p:spPr>
          <p:txBody>
            <a:bodyPr lIns="50800" tIns="50800" rIns="50800" bIns="50800" rtlCol="0" anchor="ctr"/>
            <a:lstStyle/>
            <a:p>
              <a:pPr algn="ctr">
                <a:lnSpc>
                  <a:spcPts val="2100"/>
                </a:lnSpc>
              </a:pPr>
              <a:endParaRPr/>
            </a:p>
          </p:txBody>
        </p:sp>
      </p:grpSp>
      <p:grpSp>
        <p:nvGrpSpPr>
          <p:cNvPr id="11" name="Group 11"/>
          <p:cNvGrpSpPr/>
          <p:nvPr/>
        </p:nvGrpSpPr>
        <p:grpSpPr>
          <a:xfrm>
            <a:off x="7216186" y="5734542"/>
            <a:ext cx="1382111" cy="1386967"/>
            <a:chOff x="7723" y="-79056"/>
            <a:chExt cx="812800" cy="815656"/>
          </a:xfrm>
        </p:grpSpPr>
        <p:sp>
          <p:nvSpPr>
            <p:cNvPr id="12" name="Freeform 12"/>
            <p:cNvSpPr/>
            <p:nvPr/>
          </p:nvSpPr>
          <p:spPr>
            <a:xfrm>
              <a:off x="7723" y="-79056"/>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F0B7B"/>
            </a:solidFill>
          </p:spPr>
          <p:txBody>
            <a:bodyPr/>
            <a:lstStyle/>
            <a:p>
              <a:endParaRPr lang="en-GB"/>
            </a:p>
          </p:txBody>
        </p:sp>
        <p:sp>
          <p:nvSpPr>
            <p:cNvPr id="13" name="TextBox 13"/>
            <p:cNvSpPr txBox="1"/>
            <p:nvPr/>
          </p:nvSpPr>
          <p:spPr>
            <a:xfrm>
              <a:off x="76200" y="38100"/>
              <a:ext cx="660400" cy="698500"/>
            </a:xfrm>
            <a:prstGeom prst="rect">
              <a:avLst/>
            </a:prstGeom>
          </p:spPr>
          <p:txBody>
            <a:bodyPr lIns="50800" tIns="50800" rIns="50800" bIns="50800" rtlCol="0" anchor="ctr"/>
            <a:lstStyle/>
            <a:p>
              <a:pPr algn="ctr">
                <a:lnSpc>
                  <a:spcPts val="2100"/>
                </a:lnSpc>
              </a:pPr>
              <a:endParaRPr/>
            </a:p>
          </p:txBody>
        </p:sp>
      </p:grpSp>
      <p:grpSp>
        <p:nvGrpSpPr>
          <p:cNvPr id="14" name="Group 14"/>
          <p:cNvGrpSpPr/>
          <p:nvPr/>
        </p:nvGrpSpPr>
        <p:grpSpPr>
          <a:xfrm>
            <a:off x="13323733" y="5705994"/>
            <a:ext cx="1382111" cy="1382111"/>
            <a:chOff x="47628" y="9044"/>
            <a:chExt cx="812800" cy="812800"/>
          </a:xfrm>
        </p:grpSpPr>
        <p:sp>
          <p:nvSpPr>
            <p:cNvPr id="15" name="Freeform 15"/>
            <p:cNvSpPr/>
            <p:nvPr/>
          </p:nvSpPr>
          <p:spPr>
            <a:xfrm>
              <a:off x="47628" y="9044"/>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85F"/>
            </a:solidFill>
          </p:spPr>
          <p:txBody>
            <a:bodyPr/>
            <a:lstStyle/>
            <a:p>
              <a:endParaRPr lang="en-GB"/>
            </a:p>
          </p:txBody>
        </p:sp>
        <p:sp>
          <p:nvSpPr>
            <p:cNvPr id="16" name="TextBox 16"/>
            <p:cNvSpPr txBox="1"/>
            <p:nvPr/>
          </p:nvSpPr>
          <p:spPr>
            <a:xfrm>
              <a:off x="76200" y="38100"/>
              <a:ext cx="660400" cy="698500"/>
            </a:xfrm>
            <a:prstGeom prst="rect">
              <a:avLst/>
            </a:prstGeom>
          </p:spPr>
          <p:txBody>
            <a:bodyPr lIns="50800" tIns="50800" rIns="50800" bIns="50800" rtlCol="0" anchor="ctr"/>
            <a:lstStyle/>
            <a:p>
              <a:pPr algn="ctr">
                <a:lnSpc>
                  <a:spcPts val="2100"/>
                </a:lnSpc>
              </a:pPr>
              <a:endParaRPr/>
            </a:p>
          </p:txBody>
        </p:sp>
      </p:grpSp>
      <p:grpSp>
        <p:nvGrpSpPr>
          <p:cNvPr id="17" name="Group 17"/>
          <p:cNvGrpSpPr/>
          <p:nvPr/>
        </p:nvGrpSpPr>
        <p:grpSpPr>
          <a:xfrm>
            <a:off x="16344990" y="5754927"/>
            <a:ext cx="1382111" cy="1382111"/>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F102D"/>
            </a:solidFill>
          </p:spPr>
          <p:txBody>
            <a:bodyPr/>
            <a:lstStyle/>
            <a:p>
              <a:endParaRPr lang="en-GB"/>
            </a:p>
          </p:txBody>
        </p:sp>
        <p:sp>
          <p:nvSpPr>
            <p:cNvPr id="19" name="TextBox 19"/>
            <p:cNvSpPr txBox="1"/>
            <p:nvPr/>
          </p:nvSpPr>
          <p:spPr>
            <a:xfrm>
              <a:off x="76200" y="38100"/>
              <a:ext cx="660400" cy="698500"/>
            </a:xfrm>
            <a:prstGeom prst="rect">
              <a:avLst/>
            </a:prstGeom>
          </p:spPr>
          <p:txBody>
            <a:bodyPr lIns="50800" tIns="50800" rIns="50800" bIns="50800" rtlCol="0" anchor="ctr"/>
            <a:lstStyle/>
            <a:p>
              <a:pPr algn="ctr">
                <a:lnSpc>
                  <a:spcPts val="2100"/>
                </a:lnSpc>
              </a:pPr>
              <a:endParaRPr/>
            </a:p>
          </p:txBody>
        </p:sp>
      </p:grpSp>
      <p:sp>
        <p:nvSpPr>
          <p:cNvPr id="20" name="Freeform 20"/>
          <p:cNvSpPr/>
          <p:nvPr/>
        </p:nvSpPr>
        <p:spPr>
          <a:xfrm>
            <a:off x="4451975" y="6075955"/>
            <a:ext cx="564866" cy="753155"/>
          </a:xfrm>
          <a:custGeom>
            <a:avLst/>
            <a:gdLst/>
            <a:ahLst/>
            <a:cxnLst/>
            <a:rect l="l" t="t" r="r" b="b"/>
            <a:pathLst>
              <a:path w="564866" h="753155">
                <a:moveTo>
                  <a:pt x="0" y="0"/>
                </a:moveTo>
                <a:lnTo>
                  <a:pt x="564866" y="0"/>
                </a:lnTo>
                <a:lnTo>
                  <a:pt x="564866" y="753156"/>
                </a:lnTo>
                <a:lnTo>
                  <a:pt x="0" y="753156"/>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GB"/>
          </a:p>
        </p:txBody>
      </p:sp>
      <p:sp>
        <p:nvSpPr>
          <p:cNvPr id="21" name="Freeform 21"/>
          <p:cNvSpPr/>
          <p:nvPr/>
        </p:nvSpPr>
        <p:spPr>
          <a:xfrm>
            <a:off x="13575945" y="5968080"/>
            <a:ext cx="877685" cy="857937"/>
          </a:xfrm>
          <a:custGeom>
            <a:avLst/>
            <a:gdLst/>
            <a:ahLst/>
            <a:cxnLst/>
            <a:rect l="l" t="t" r="r" b="b"/>
            <a:pathLst>
              <a:path w="877685" h="857937">
                <a:moveTo>
                  <a:pt x="0" y="0"/>
                </a:moveTo>
                <a:lnTo>
                  <a:pt x="877685" y="0"/>
                </a:lnTo>
                <a:lnTo>
                  <a:pt x="877685" y="857936"/>
                </a:lnTo>
                <a:lnTo>
                  <a:pt x="0" y="857936"/>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GB"/>
          </a:p>
        </p:txBody>
      </p:sp>
      <p:sp>
        <p:nvSpPr>
          <p:cNvPr id="23" name="Freeform 23"/>
          <p:cNvSpPr/>
          <p:nvPr/>
        </p:nvSpPr>
        <p:spPr>
          <a:xfrm>
            <a:off x="16556389" y="6023565"/>
            <a:ext cx="977706" cy="857937"/>
          </a:xfrm>
          <a:custGeom>
            <a:avLst/>
            <a:gdLst/>
            <a:ahLst/>
            <a:cxnLst/>
            <a:rect l="l" t="t" r="r" b="b"/>
            <a:pathLst>
              <a:path w="977706" h="857937">
                <a:moveTo>
                  <a:pt x="0" y="0"/>
                </a:moveTo>
                <a:lnTo>
                  <a:pt x="977706" y="0"/>
                </a:lnTo>
                <a:lnTo>
                  <a:pt x="977706" y="857936"/>
                </a:lnTo>
                <a:lnTo>
                  <a:pt x="0" y="857936"/>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GB"/>
          </a:p>
        </p:txBody>
      </p:sp>
      <p:grpSp>
        <p:nvGrpSpPr>
          <p:cNvPr id="24" name="Group 24"/>
          <p:cNvGrpSpPr/>
          <p:nvPr/>
        </p:nvGrpSpPr>
        <p:grpSpPr>
          <a:xfrm>
            <a:off x="3629541" y="8235278"/>
            <a:ext cx="13693927" cy="1257577"/>
            <a:chOff x="0" y="-36548"/>
            <a:chExt cx="3606631" cy="244860"/>
          </a:xfrm>
        </p:grpSpPr>
        <p:sp>
          <p:nvSpPr>
            <p:cNvPr id="25" name="Freeform 25"/>
            <p:cNvSpPr/>
            <p:nvPr/>
          </p:nvSpPr>
          <p:spPr>
            <a:xfrm>
              <a:off x="0" y="0"/>
              <a:ext cx="3606631" cy="208312"/>
            </a:xfrm>
            <a:custGeom>
              <a:avLst/>
              <a:gdLst/>
              <a:ahLst/>
              <a:cxnLst/>
              <a:rect l="l" t="t" r="r" b="b"/>
              <a:pathLst>
                <a:path w="3606631" h="208312">
                  <a:moveTo>
                    <a:pt x="0" y="0"/>
                  </a:moveTo>
                  <a:lnTo>
                    <a:pt x="3606631" y="0"/>
                  </a:lnTo>
                  <a:lnTo>
                    <a:pt x="3606631" y="208312"/>
                  </a:lnTo>
                  <a:lnTo>
                    <a:pt x="0" y="208312"/>
                  </a:lnTo>
                  <a:close/>
                </a:path>
              </a:pathLst>
            </a:custGeom>
            <a:solidFill>
              <a:srgbClr val="000000">
                <a:alpha val="0"/>
              </a:srgbClr>
            </a:solidFill>
            <a:ln w="19050" cap="sq">
              <a:solidFill>
                <a:srgbClr val="000000"/>
              </a:solidFill>
              <a:prstDash val="solid"/>
              <a:miter/>
            </a:ln>
          </p:spPr>
          <p:txBody>
            <a:bodyPr/>
            <a:lstStyle/>
            <a:p>
              <a:endParaRPr lang="en-GB"/>
            </a:p>
          </p:txBody>
        </p:sp>
        <p:sp>
          <p:nvSpPr>
            <p:cNvPr id="26" name="TextBox 26"/>
            <p:cNvSpPr txBox="1"/>
            <p:nvPr/>
          </p:nvSpPr>
          <p:spPr>
            <a:xfrm>
              <a:off x="0" y="-36548"/>
              <a:ext cx="3606631" cy="244860"/>
            </a:xfrm>
            <a:prstGeom prst="rect">
              <a:avLst/>
            </a:prstGeom>
          </p:spPr>
          <p:txBody>
            <a:bodyPr lIns="50800" tIns="50800" rIns="50800" bIns="50800" rtlCol="0" anchor="ctr"/>
            <a:lstStyle/>
            <a:p>
              <a:pPr algn="just">
                <a:lnSpc>
                  <a:spcPts val="1960"/>
                </a:lnSpc>
              </a:pPr>
              <a:r>
                <a:rPr lang="en-US" sz="1600">
                  <a:solidFill>
                    <a:srgbClr val="000000"/>
                  </a:solidFill>
                  <a:latin typeface="Helvetica Neue LT Std Bold"/>
                </a:rPr>
                <a:t>Please note:​</a:t>
              </a:r>
            </a:p>
            <a:p>
              <a:pPr algn="just">
                <a:lnSpc>
                  <a:spcPts val="1680"/>
                </a:lnSpc>
              </a:pPr>
              <a:r>
                <a:rPr lang="en-US" sz="1600">
                  <a:solidFill>
                    <a:srgbClr val="000000"/>
                  </a:solidFill>
                  <a:latin typeface="Helvetica Neue LT Std"/>
                </a:rPr>
                <a:t>Assessments are normally conducted during UK business hours, whereas interviews are likely to take place within the business hours of the role's time zone. If you are currently based in a different time zone to the role you are applying for, we will try to accommodate this but please be aware that you may need to conduct your assessments and/or interview during unsocial hours</a:t>
              </a:r>
              <a:r>
                <a:rPr lang="en-US" sz="1400">
                  <a:solidFill>
                    <a:srgbClr val="000000"/>
                  </a:solidFill>
                  <a:latin typeface="Helvetica Neue LT Std"/>
                </a:rPr>
                <a:t>.​</a:t>
              </a:r>
            </a:p>
          </p:txBody>
        </p:sp>
      </p:grpSp>
      <p:sp>
        <p:nvSpPr>
          <p:cNvPr id="27" name="Freeform 27"/>
          <p:cNvSpPr/>
          <p:nvPr/>
        </p:nvSpPr>
        <p:spPr>
          <a:xfrm>
            <a:off x="996560" y="473649"/>
            <a:ext cx="844759" cy="806361"/>
          </a:xfrm>
          <a:custGeom>
            <a:avLst/>
            <a:gdLst/>
            <a:ahLst/>
            <a:cxnLst/>
            <a:rect l="l" t="t" r="r" b="b"/>
            <a:pathLst>
              <a:path w="844759" h="806361">
                <a:moveTo>
                  <a:pt x="0" y="0"/>
                </a:moveTo>
                <a:lnTo>
                  <a:pt x="844759" y="0"/>
                </a:lnTo>
                <a:lnTo>
                  <a:pt x="844759" y="806361"/>
                </a:lnTo>
                <a:lnTo>
                  <a:pt x="0" y="806361"/>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en-GB"/>
          </a:p>
        </p:txBody>
      </p:sp>
      <p:sp>
        <p:nvSpPr>
          <p:cNvPr id="28" name="TextBox 28"/>
          <p:cNvSpPr txBox="1"/>
          <p:nvPr/>
        </p:nvSpPr>
        <p:spPr>
          <a:xfrm>
            <a:off x="2111430" y="572978"/>
            <a:ext cx="9170763" cy="818459"/>
          </a:xfrm>
          <a:prstGeom prst="rect">
            <a:avLst/>
          </a:prstGeom>
        </p:spPr>
        <p:txBody>
          <a:bodyPr lIns="0" tIns="0" rIns="0" bIns="0" rtlCol="0" anchor="t">
            <a:spAutoFit/>
          </a:bodyPr>
          <a:lstStyle/>
          <a:p>
            <a:pPr algn="l">
              <a:lnSpc>
                <a:spcPts val="5600"/>
              </a:lnSpc>
            </a:pPr>
            <a:r>
              <a:rPr lang="en-US" sz="5600">
                <a:solidFill>
                  <a:srgbClr val="CF102D"/>
                </a:solidFill>
                <a:latin typeface="FS Lola"/>
              </a:rPr>
              <a:t>Indicative Timeline​</a:t>
            </a:r>
          </a:p>
        </p:txBody>
      </p:sp>
      <p:sp>
        <p:nvSpPr>
          <p:cNvPr id="29" name="TextBox 29"/>
          <p:cNvSpPr txBox="1"/>
          <p:nvPr/>
        </p:nvSpPr>
        <p:spPr>
          <a:xfrm>
            <a:off x="3629541" y="4980557"/>
            <a:ext cx="2042322" cy="778996"/>
          </a:xfrm>
          <a:prstGeom prst="rect">
            <a:avLst/>
          </a:prstGeom>
        </p:spPr>
        <p:txBody>
          <a:bodyPr lIns="0" tIns="0" rIns="0" bIns="0" rtlCol="0" anchor="t">
            <a:spAutoFit/>
          </a:bodyPr>
          <a:lstStyle/>
          <a:p>
            <a:pPr algn="ctr">
              <a:lnSpc>
                <a:spcPts val="3120"/>
              </a:lnSpc>
            </a:pPr>
            <a:r>
              <a:rPr lang="en-US" sz="2400">
                <a:solidFill>
                  <a:srgbClr val="191919"/>
                </a:solidFill>
                <a:latin typeface="FS Lola"/>
              </a:rPr>
              <a:t>23:55 19th July</a:t>
            </a:r>
          </a:p>
        </p:txBody>
      </p:sp>
      <p:sp>
        <p:nvSpPr>
          <p:cNvPr id="30" name="TextBox 30"/>
          <p:cNvSpPr txBox="1"/>
          <p:nvPr/>
        </p:nvSpPr>
        <p:spPr>
          <a:xfrm>
            <a:off x="6795324" y="4974125"/>
            <a:ext cx="2240699" cy="381451"/>
          </a:xfrm>
          <a:prstGeom prst="rect">
            <a:avLst/>
          </a:prstGeom>
        </p:spPr>
        <p:txBody>
          <a:bodyPr wrap="square" lIns="0" tIns="0" rIns="0" bIns="0" rtlCol="0" anchor="t">
            <a:spAutoFit/>
          </a:bodyPr>
          <a:lstStyle/>
          <a:p>
            <a:pPr algn="ctr">
              <a:lnSpc>
                <a:spcPts val="3120"/>
              </a:lnSpc>
            </a:pPr>
            <a:r>
              <a:rPr lang="en-US" sz="2400">
                <a:solidFill>
                  <a:srgbClr val="191919"/>
                </a:solidFill>
                <a:latin typeface="FS Lola"/>
              </a:rPr>
              <a:t>29th July</a:t>
            </a:r>
          </a:p>
        </p:txBody>
      </p:sp>
      <p:sp>
        <p:nvSpPr>
          <p:cNvPr id="31" name="TextBox 31"/>
          <p:cNvSpPr txBox="1"/>
          <p:nvPr/>
        </p:nvSpPr>
        <p:spPr>
          <a:xfrm>
            <a:off x="11850132" y="4906837"/>
            <a:ext cx="4371453" cy="778546"/>
          </a:xfrm>
          <a:prstGeom prst="rect">
            <a:avLst/>
          </a:prstGeom>
        </p:spPr>
        <p:txBody>
          <a:bodyPr wrap="square" lIns="0" tIns="0" rIns="0" bIns="0" rtlCol="0" anchor="t">
            <a:spAutoFit/>
          </a:bodyPr>
          <a:lstStyle/>
          <a:p>
            <a:pPr algn="ctr">
              <a:lnSpc>
                <a:spcPts val="3120"/>
              </a:lnSpc>
            </a:pPr>
            <a:r>
              <a:rPr lang="en-US" sz="2400">
                <a:solidFill>
                  <a:srgbClr val="191919"/>
                </a:solidFill>
                <a:latin typeface="FS Lola"/>
              </a:rPr>
              <a:t>Staff Engagement Exercise</a:t>
            </a:r>
            <a:endParaRPr lang="en-US">
              <a:ea typeface="Calibri"/>
              <a:cs typeface="Calibri"/>
            </a:endParaRPr>
          </a:p>
          <a:p>
            <a:pPr algn="ctr">
              <a:lnSpc>
                <a:spcPts val="3120"/>
              </a:lnSpc>
            </a:pPr>
            <a:r>
              <a:rPr lang="en-US" sz="2400">
                <a:solidFill>
                  <a:srgbClr val="191919"/>
                </a:solidFill>
                <a:latin typeface="FS Lola"/>
              </a:rPr>
              <a:t> 26th &amp; 27th August</a:t>
            </a:r>
            <a:endParaRPr lang="en-US">
              <a:ea typeface="Calibri"/>
              <a:cs typeface="Calibri"/>
            </a:endParaRPr>
          </a:p>
        </p:txBody>
      </p:sp>
      <p:sp>
        <p:nvSpPr>
          <p:cNvPr id="32" name="TextBox 32"/>
          <p:cNvSpPr txBox="1"/>
          <p:nvPr/>
        </p:nvSpPr>
        <p:spPr>
          <a:xfrm>
            <a:off x="15642562" y="4901114"/>
            <a:ext cx="2556803" cy="778996"/>
          </a:xfrm>
          <a:prstGeom prst="rect">
            <a:avLst/>
          </a:prstGeom>
        </p:spPr>
        <p:txBody>
          <a:bodyPr wrap="square" lIns="0" tIns="0" rIns="0" bIns="0" rtlCol="0" anchor="t">
            <a:spAutoFit/>
          </a:bodyPr>
          <a:lstStyle/>
          <a:p>
            <a:pPr algn="ctr">
              <a:lnSpc>
                <a:spcPts val="3120"/>
              </a:lnSpc>
            </a:pPr>
            <a:r>
              <a:rPr lang="en-US" sz="2400">
                <a:solidFill>
                  <a:srgbClr val="191919"/>
                </a:solidFill>
                <a:latin typeface="FS Lola"/>
              </a:rPr>
              <a:t>8th &amp; 10th September</a:t>
            </a:r>
          </a:p>
        </p:txBody>
      </p:sp>
      <p:sp>
        <p:nvSpPr>
          <p:cNvPr id="33" name="TextBox 33"/>
          <p:cNvSpPr txBox="1"/>
          <p:nvPr/>
        </p:nvSpPr>
        <p:spPr>
          <a:xfrm>
            <a:off x="1023075" y="1527329"/>
            <a:ext cx="7601737" cy="2354491"/>
          </a:xfrm>
          <a:prstGeom prst="rect">
            <a:avLst/>
          </a:prstGeom>
        </p:spPr>
        <p:txBody>
          <a:bodyPr wrap="square" lIns="0" tIns="0" rIns="0" bIns="0" rtlCol="0" anchor="t">
            <a:spAutoFit/>
          </a:bodyPr>
          <a:lstStyle/>
          <a:p>
            <a:r>
              <a:rPr lang="en-US" sz="1700">
                <a:latin typeface="Helvetica Neue LT Std"/>
              </a:rPr>
              <a:t>We will aim to offer flexibility where possible, however, alternative interview dates may not be available. Please review the timetable below and ensure you can accommodate the dates provided throughout the recruitment and selection process. Note that interview dates may be subject to change.</a:t>
            </a:r>
            <a:endParaRPr lang="en-US" sz="1700"/>
          </a:p>
          <a:p>
            <a:endParaRPr lang="en-US" sz="1700">
              <a:latin typeface="Helvetica Neue LT Std"/>
            </a:endParaRPr>
          </a:p>
          <a:p>
            <a:r>
              <a:rPr lang="en-US" sz="1700" b="1">
                <a:latin typeface="Helvetica Neue LT Std"/>
              </a:rPr>
              <a:t>Assessments are pre‑booked and cannot be rescheduled</a:t>
            </a:r>
            <a:r>
              <a:rPr lang="en-US" sz="1700">
                <a:latin typeface="Helvetica Neue LT Std"/>
              </a:rPr>
              <a:t>.</a:t>
            </a:r>
            <a:endParaRPr lang="en-US" sz="1600">
              <a:ea typeface="Calibri"/>
              <a:cs typeface="Calibri"/>
            </a:endParaRPr>
          </a:p>
          <a:p>
            <a:endParaRPr lang="en-US" sz="1700">
              <a:latin typeface="Helvetica Neue LT Std"/>
            </a:endParaRPr>
          </a:p>
          <a:p>
            <a:r>
              <a:rPr lang="en-US" sz="1700">
                <a:latin typeface="Helvetica Neue LT Std"/>
              </a:rPr>
              <a:t>Please make sure you are available on the dates listed below</a:t>
            </a:r>
            <a:endParaRPr lang="en-US" sz="1600">
              <a:ea typeface="Calibri"/>
              <a:cs typeface="Calibri"/>
            </a:endParaRPr>
          </a:p>
          <a:p>
            <a:r>
              <a:rPr lang="en-US" sz="1700">
                <a:latin typeface="Helvetica Neue LT Std"/>
              </a:rPr>
              <a:t>The anticipated timetable is as follows:</a:t>
            </a:r>
            <a:endParaRPr lang="en-US" sz="1700"/>
          </a:p>
        </p:txBody>
      </p:sp>
      <p:sp>
        <p:nvSpPr>
          <p:cNvPr id="34" name="TextBox 34"/>
          <p:cNvSpPr txBox="1"/>
          <p:nvPr/>
        </p:nvSpPr>
        <p:spPr>
          <a:xfrm>
            <a:off x="4007366" y="7371757"/>
            <a:ext cx="1633157" cy="661912"/>
          </a:xfrm>
          <a:prstGeom prst="rect">
            <a:avLst/>
          </a:prstGeom>
        </p:spPr>
        <p:txBody>
          <a:bodyPr lIns="0" tIns="0" rIns="0" bIns="0" rtlCol="0" anchor="t">
            <a:spAutoFit/>
          </a:bodyPr>
          <a:lstStyle/>
          <a:p>
            <a:pPr algn="ctr">
              <a:lnSpc>
                <a:spcPts val="2704"/>
              </a:lnSpc>
            </a:pPr>
            <a:r>
              <a:rPr lang="en-US" sz="1931">
                <a:solidFill>
                  <a:srgbClr val="2254C5"/>
                </a:solidFill>
                <a:latin typeface="Helvetica Neue LT Std Bold"/>
              </a:rPr>
              <a:t>Deadline for applications​</a:t>
            </a:r>
          </a:p>
        </p:txBody>
      </p:sp>
      <p:sp>
        <p:nvSpPr>
          <p:cNvPr id="35" name="TextBox 35"/>
          <p:cNvSpPr txBox="1"/>
          <p:nvPr/>
        </p:nvSpPr>
        <p:spPr>
          <a:xfrm>
            <a:off x="6936459" y="7335045"/>
            <a:ext cx="1971314" cy="1006494"/>
          </a:xfrm>
          <a:prstGeom prst="rect">
            <a:avLst/>
          </a:prstGeom>
        </p:spPr>
        <p:txBody>
          <a:bodyPr lIns="0" tIns="0" rIns="0" bIns="0" rtlCol="0" anchor="t">
            <a:spAutoFit/>
          </a:bodyPr>
          <a:lstStyle/>
          <a:p>
            <a:pPr algn="ctr">
              <a:lnSpc>
                <a:spcPts val="2704"/>
              </a:lnSpc>
            </a:pPr>
            <a:r>
              <a:rPr lang="en-US" sz="1931">
                <a:solidFill>
                  <a:srgbClr val="4F0B7B"/>
                </a:solidFill>
                <a:latin typeface="Helvetica Neue LT Std Bold"/>
              </a:rPr>
              <a:t>Longlist results expected by​</a:t>
            </a:r>
          </a:p>
          <a:p>
            <a:pPr algn="ctr">
              <a:lnSpc>
                <a:spcPts val="2704"/>
              </a:lnSpc>
            </a:pPr>
            <a:endParaRPr lang="en-US" sz="1931">
              <a:solidFill>
                <a:srgbClr val="4F0B7B"/>
              </a:solidFill>
              <a:latin typeface="Helvetica Neue LT Std Bold"/>
            </a:endParaRPr>
          </a:p>
        </p:txBody>
      </p:sp>
      <p:sp>
        <p:nvSpPr>
          <p:cNvPr id="36" name="TextBox 36"/>
          <p:cNvSpPr txBox="1"/>
          <p:nvPr/>
        </p:nvSpPr>
        <p:spPr>
          <a:xfrm>
            <a:off x="12831317" y="7330258"/>
            <a:ext cx="2496244" cy="1006494"/>
          </a:xfrm>
          <a:prstGeom prst="rect">
            <a:avLst/>
          </a:prstGeom>
        </p:spPr>
        <p:txBody>
          <a:bodyPr wrap="square" lIns="0" tIns="0" rIns="0" bIns="0" rtlCol="0" anchor="t">
            <a:spAutoFit/>
          </a:bodyPr>
          <a:lstStyle/>
          <a:p>
            <a:pPr algn="ctr">
              <a:lnSpc>
                <a:spcPts val="2704"/>
              </a:lnSpc>
            </a:pPr>
            <a:r>
              <a:rPr lang="en-US" sz="1931">
                <a:solidFill>
                  <a:srgbClr val="00285F"/>
                </a:solidFill>
                <a:latin typeface="Helvetica Neue LT Std Bold"/>
              </a:rPr>
              <a:t>Assessments &amp; stakeholder conversations</a:t>
            </a:r>
          </a:p>
        </p:txBody>
      </p:sp>
      <p:sp>
        <p:nvSpPr>
          <p:cNvPr id="37" name="TextBox 37"/>
          <p:cNvSpPr txBox="1"/>
          <p:nvPr/>
        </p:nvSpPr>
        <p:spPr>
          <a:xfrm>
            <a:off x="16228663" y="7380390"/>
            <a:ext cx="1633157" cy="659348"/>
          </a:xfrm>
          <a:prstGeom prst="rect">
            <a:avLst/>
          </a:prstGeom>
        </p:spPr>
        <p:txBody>
          <a:bodyPr lIns="0" tIns="0" rIns="0" bIns="0" rtlCol="0" anchor="t">
            <a:spAutoFit/>
          </a:bodyPr>
          <a:lstStyle/>
          <a:p>
            <a:pPr algn="ctr">
              <a:lnSpc>
                <a:spcPts val="2704"/>
              </a:lnSpc>
            </a:pPr>
            <a:r>
              <a:rPr lang="en-US" sz="1900">
                <a:solidFill>
                  <a:srgbClr val="CF102D"/>
                </a:solidFill>
                <a:latin typeface="Helvetica Neue LT Std Bold"/>
              </a:rPr>
              <a:t>In Person Interviews</a:t>
            </a:r>
            <a:endParaRPr lang="en-US" sz="1931">
              <a:solidFill>
                <a:srgbClr val="CF102D"/>
              </a:solidFill>
              <a:latin typeface="Helvetica Neue LT Std Bold"/>
            </a:endParaRPr>
          </a:p>
        </p:txBody>
      </p:sp>
      <p:sp>
        <p:nvSpPr>
          <p:cNvPr id="38" name="TextBox 38"/>
          <p:cNvSpPr txBox="1"/>
          <p:nvPr/>
        </p:nvSpPr>
        <p:spPr>
          <a:xfrm>
            <a:off x="9921437" y="857771"/>
            <a:ext cx="7993306" cy="2433102"/>
          </a:xfrm>
          <a:prstGeom prst="rect">
            <a:avLst/>
          </a:prstGeom>
        </p:spPr>
        <p:txBody>
          <a:bodyPr wrap="square" lIns="0" tIns="0" rIns="0" bIns="0" rtlCol="0" anchor="t">
            <a:spAutoFit/>
          </a:bodyPr>
          <a:lstStyle/>
          <a:p>
            <a:pPr algn="l">
              <a:lnSpc>
                <a:spcPts val="2379"/>
              </a:lnSpc>
            </a:pPr>
            <a:r>
              <a:rPr lang="en-US" u="sng">
                <a:solidFill>
                  <a:srgbClr val="0063BE"/>
                </a:solidFill>
                <a:latin typeface="Helvetica Neue LT Std Bold"/>
              </a:rPr>
              <a:t>Selection Panel</a:t>
            </a:r>
          </a:p>
          <a:p>
            <a:pPr>
              <a:lnSpc>
                <a:spcPts val="2379"/>
              </a:lnSpc>
            </a:pPr>
            <a:r>
              <a:rPr lang="en-US" sz="1650">
                <a:latin typeface="Helvetica Neue LT Std"/>
              </a:rPr>
              <a:t>The panel will be chaired by Stephen Cohen Civil Service Commissioner and will include:</a:t>
            </a:r>
          </a:p>
          <a:p>
            <a:pPr marL="285750" indent="-285750" algn="just">
              <a:lnSpc>
                <a:spcPts val="2379"/>
              </a:lnSpc>
              <a:buFont typeface="Arial" panose="020B0604020202020204" pitchFamily="34" charset="0"/>
              <a:buChar char="•"/>
            </a:pPr>
            <a:r>
              <a:rPr lang="en-US" sz="1650">
                <a:latin typeface="Helvetica Neue LT Std Bold"/>
              </a:rPr>
              <a:t>Jaee Samant - DG Business, Hiring Manager</a:t>
            </a:r>
          </a:p>
          <a:p>
            <a:pPr marL="285750" indent="-285750" algn="just">
              <a:lnSpc>
                <a:spcPts val="2379"/>
              </a:lnSpc>
              <a:buFont typeface="Arial" panose="020B0604020202020204" pitchFamily="34" charset="0"/>
              <a:buChar char="•"/>
            </a:pPr>
            <a:r>
              <a:rPr lang="en-US" sz="1650">
                <a:latin typeface="Helvetica Neue LT Std Bold"/>
              </a:rPr>
              <a:t>Emma Ward - DG, Strategy and Major Events (DCMS)</a:t>
            </a:r>
          </a:p>
          <a:p>
            <a:pPr marL="285750" indent="-285750" algn="just">
              <a:lnSpc>
                <a:spcPts val="2379"/>
              </a:lnSpc>
              <a:buFont typeface="Arial" panose="020B0604020202020204" pitchFamily="34" charset="0"/>
              <a:buChar char="•"/>
            </a:pPr>
            <a:endParaRPr lang="en-US" sz="1650">
              <a:latin typeface="Helvetica Neue LT Std Bold"/>
            </a:endParaRPr>
          </a:p>
          <a:p>
            <a:pPr algn="ctr">
              <a:lnSpc>
                <a:spcPts val="2379"/>
              </a:lnSpc>
            </a:pPr>
            <a:r>
              <a:rPr lang="en-US" sz="1650">
                <a:latin typeface="Helvetica Neue LT Std"/>
              </a:rPr>
              <a:t>(In exceptional circumstances it may be necessary to alter the membership of the panel, if this happens you will be informed at the earliest opportunity)</a:t>
            </a:r>
          </a:p>
        </p:txBody>
      </p:sp>
      <p:sp>
        <p:nvSpPr>
          <p:cNvPr id="43" name="Freeform 22">
            <a:extLst>
              <a:ext uri="{FF2B5EF4-FFF2-40B4-BE49-F238E27FC236}">
                <a16:creationId xmlns:a16="http://schemas.microsoft.com/office/drawing/2014/main" id="{78424E30-2F89-FB0D-9D47-A1E5749041F8}"/>
              </a:ext>
            </a:extLst>
          </p:cNvPr>
          <p:cNvSpPr/>
          <p:nvPr/>
        </p:nvSpPr>
        <p:spPr>
          <a:xfrm>
            <a:off x="7510537" y="6126024"/>
            <a:ext cx="793408" cy="590097"/>
          </a:xfrm>
          <a:custGeom>
            <a:avLst/>
            <a:gdLst/>
            <a:ahLst/>
            <a:cxnLst/>
            <a:rect l="l" t="t" r="r" b="b"/>
            <a:pathLst>
              <a:path w="793408" h="590097">
                <a:moveTo>
                  <a:pt x="0" y="0"/>
                </a:moveTo>
                <a:lnTo>
                  <a:pt x="793408" y="0"/>
                </a:lnTo>
                <a:lnTo>
                  <a:pt x="793408" y="590097"/>
                </a:lnTo>
                <a:lnTo>
                  <a:pt x="0" y="590097"/>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en-GB"/>
          </a:p>
        </p:txBody>
      </p:sp>
      <p:grpSp>
        <p:nvGrpSpPr>
          <p:cNvPr id="39" name="Group 11">
            <a:extLst>
              <a:ext uri="{FF2B5EF4-FFF2-40B4-BE49-F238E27FC236}">
                <a16:creationId xmlns:a16="http://schemas.microsoft.com/office/drawing/2014/main" id="{8228D25B-9AEB-BD39-24BF-5EEDF30BEAF4}"/>
              </a:ext>
            </a:extLst>
          </p:cNvPr>
          <p:cNvGrpSpPr/>
          <p:nvPr/>
        </p:nvGrpSpPr>
        <p:grpSpPr>
          <a:xfrm>
            <a:off x="9359955" y="5695188"/>
            <a:ext cx="2431240" cy="2487842"/>
            <a:chOff x="76200" y="-726465"/>
            <a:chExt cx="1429778" cy="1463065"/>
          </a:xfrm>
        </p:grpSpPr>
        <p:sp>
          <p:nvSpPr>
            <p:cNvPr id="40" name="Freeform 12">
              <a:extLst>
                <a:ext uri="{FF2B5EF4-FFF2-40B4-BE49-F238E27FC236}">
                  <a16:creationId xmlns:a16="http://schemas.microsoft.com/office/drawing/2014/main" id="{96BCD232-FA63-13F8-877A-97B3F549C544}"/>
                </a:ext>
              </a:extLst>
            </p:cNvPr>
            <p:cNvSpPr/>
            <p:nvPr/>
          </p:nvSpPr>
          <p:spPr>
            <a:xfrm>
              <a:off x="693178" y="-726465"/>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F0B7B"/>
            </a:solidFill>
          </p:spPr>
          <p:txBody>
            <a:bodyPr/>
            <a:lstStyle/>
            <a:p>
              <a:endParaRPr lang="en-GB"/>
            </a:p>
          </p:txBody>
        </p:sp>
        <p:sp>
          <p:nvSpPr>
            <p:cNvPr id="41" name="TextBox 13">
              <a:extLst>
                <a:ext uri="{FF2B5EF4-FFF2-40B4-BE49-F238E27FC236}">
                  <a16:creationId xmlns:a16="http://schemas.microsoft.com/office/drawing/2014/main" id="{483AF548-EE25-3D94-57E3-E7ED64F7D379}"/>
                </a:ext>
              </a:extLst>
            </p:cNvPr>
            <p:cNvSpPr txBox="1"/>
            <p:nvPr/>
          </p:nvSpPr>
          <p:spPr>
            <a:xfrm>
              <a:off x="76200" y="38100"/>
              <a:ext cx="660400" cy="698500"/>
            </a:xfrm>
            <a:prstGeom prst="rect">
              <a:avLst/>
            </a:prstGeom>
          </p:spPr>
          <p:txBody>
            <a:bodyPr lIns="50800" tIns="50800" rIns="50800" bIns="50800" rtlCol="0" anchor="ctr"/>
            <a:lstStyle/>
            <a:p>
              <a:pPr algn="ctr">
                <a:lnSpc>
                  <a:spcPts val="2100"/>
                </a:lnSpc>
              </a:pPr>
              <a:endParaRPr/>
            </a:p>
          </p:txBody>
        </p:sp>
      </p:grpSp>
      <p:sp>
        <p:nvSpPr>
          <p:cNvPr id="22" name="Freeform 22"/>
          <p:cNvSpPr/>
          <p:nvPr/>
        </p:nvSpPr>
        <p:spPr>
          <a:xfrm>
            <a:off x="10687083" y="6051441"/>
            <a:ext cx="793408" cy="590097"/>
          </a:xfrm>
          <a:custGeom>
            <a:avLst/>
            <a:gdLst/>
            <a:ahLst/>
            <a:cxnLst/>
            <a:rect l="l" t="t" r="r" b="b"/>
            <a:pathLst>
              <a:path w="793408" h="590097">
                <a:moveTo>
                  <a:pt x="0" y="0"/>
                </a:moveTo>
                <a:lnTo>
                  <a:pt x="793408" y="0"/>
                </a:lnTo>
                <a:lnTo>
                  <a:pt x="793408" y="590097"/>
                </a:lnTo>
                <a:lnTo>
                  <a:pt x="0" y="590097"/>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en-GB"/>
          </a:p>
        </p:txBody>
      </p:sp>
      <p:sp>
        <p:nvSpPr>
          <p:cNvPr id="44" name="TextBox 35">
            <a:extLst>
              <a:ext uri="{FF2B5EF4-FFF2-40B4-BE49-F238E27FC236}">
                <a16:creationId xmlns:a16="http://schemas.microsoft.com/office/drawing/2014/main" id="{87FA5951-C4EA-05F4-F369-547D1A9BE54C}"/>
              </a:ext>
            </a:extLst>
          </p:cNvPr>
          <p:cNvSpPr txBox="1"/>
          <p:nvPr/>
        </p:nvSpPr>
        <p:spPr>
          <a:xfrm>
            <a:off x="10133634" y="7378178"/>
            <a:ext cx="1971314" cy="1006494"/>
          </a:xfrm>
          <a:prstGeom prst="rect">
            <a:avLst/>
          </a:prstGeom>
        </p:spPr>
        <p:txBody>
          <a:bodyPr lIns="0" tIns="0" rIns="0" bIns="0" rtlCol="0" anchor="t">
            <a:spAutoFit/>
          </a:bodyPr>
          <a:lstStyle/>
          <a:p>
            <a:pPr algn="ctr">
              <a:lnSpc>
                <a:spcPts val="2704"/>
              </a:lnSpc>
            </a:pPr>
            <a:r>
              <a:rPr lang="en-US" sz="1931">
                <a:solidFill>
                  <a:srgbClr val="4F0B7B"/>
                </a:solidFill>
                <a:latin typeface="Helvetica Neue LT Std Bold"/>
              </a:rPr>
              <a:t>Shortlist results expected by​</a:t>
            </a:r>
          </a:p>
          <a:p>
            <a:pPr algn="ctr">
              <a:lnSpc>
                <a:spcPts val="2704"/>
              </a:lnSpc>
            </a:pPr>
            <a:endParaRPr lang="en-US" sz="1931">
              <a:solidFill>
                <a:srgbClr val="4F0B7B"/>
              </a:solidFill>
              <a:latin typeface="Helvetica Neue LT Std Bold"/>
            </a:endParaRPr>
          </a:p>
        </p:txBody>
      </p:sp>
      <p:sp>
        <p:nvSpPr>
          <p:cNvPr id="45" name="TextBox 30">
            <a:extLst>
              <a:ext uri="{FF2B5EF4-FFF2-40B4-BE49-F238E27FC236}">
                <a16:creationId xmlns:a16="http://schemas.microsoft.com/office/drawing/2014/main" id="{6F9B44CB-5DBA-233C-C5A1-52B58781274B}"/>
              </a:ext>
            </a:extLst>
          </p:cNvPr>
          <p:cNvSpPr txBox="1"/>
          <p:nvPr/>
        </p:nvSpPr>
        <p:spPr>
          <a:xfrm>
            <a:off x="9849904" y="4952559"/>
            <a:ext cx="2387644" cy="381451"/>
          </a:xfrm>
          <a:prstGeom prst="rect">
            <a:avLst/>
          </a:prstGeom>
        </p:spPr>
        <p:txBody>
          <a:bodyPr wrap="square" lIns="0" tIns="0" rIns="0" bIns="0" rtlCol="0" anchor="t">
            <a:spAutoFit/>
          </a:bodyPr>
          <a:lstStyle/>
          <a:p>
            <a:pPr algn="ctr">
              <a:lnSpc>
                <a:spcPts val="3120"/>
              </a:lnSpc>
            </a:pPr>
            <a:r>
              <a:rPr lang="en-US" sz="2400">
                <a:solidFill>
                  <a:srgbClr val="191919"/>
                </a:solidFill>
                <a:latin typeface="FS Lola"/>
              </a:rPr>
              <a:t>18th August</a:t>
            </a:r>
          </a:p>
        </p:txBody>
      </p:sp>
      <p:sp>
        <p:nvSpPr>
          <p:cNvPr id="46" name="Freeform 9">
            <a:extLst>
              <a:ext uri="{FF2B5EF4-FFF2-40B4-BE49-F238E27FC236}">
                <a16:creationId xmlns:a16="http://schemas.microsoft.com/office/drawing/2014/main" id="{183A1887-B68A-F915-0E3E-4EF4CED2D9BF}"/>
              </a:ext>
            </a:extLst>
          </p:cNvPr>
          <p:cNvSpPr/>
          <p:nvPr/>
        </p:nvSpPr>
        <p:spPr>
          <a:xfrm>
            <a:off x="1073738" y="5819712"/>
            <a:ext cx="1382111" cy="1382111"/>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6">
              <a:lumMod val="75000"/>
            </a:schemeClr>
          </a:solidFill>
        </p:spPr>
        <p:txBody>
          <a:bodyPr/>
          <a:lstStyle/>
          <a:p>
            <a:endParaRPr lang="en-GB"/>
          </a:p>
        </p:txBody>
      </p:sp>
      <p:sp>
        <p:nvSpPr>
          <p:cNvPr id="48" name="TextBox 34">
            <a:extLst>
              <a:ext uri="{FF2B5EF4-FFF2-40B4-BE49-F238E27FC236}">
                <a16:creationId xmlns:a16="http://schemas.microsoft.com/office/drawing/2014/main" id="{70FF32D0-D37A-81F9-A959-2D3FC008FACD}"/>
              </a:ext>
            </a:extLst>
          </p:cNvPr>
          <p:cNvSpPr txBox="1"/>
          <p:nvPr/>
        </p:nvSpPr>
        <p:spPr>
          <a:xfrm>
            <a:off x="986394" y="7365537"/>
            <a:ext cx="1633157" cy="1008161"/>
          </a:xfrm>
          <a:prstGeom prst="rect">
            <a:avLst/>
          </a:prstGeom>
        </p:spPr>
        <p:txBody>
          <a:bodyPr lIns="0" tIns="0" rIns="0" bIns="0" rtlCol="0" anchor="t">
            <a:spAutoFit/>
          </a:bodyPr>
          <a:lstStyle/>
          <a:p>
            <a:pPr algn="ctr">
              <a:lnSpc>
                <a:spcPts val="2704"/>
              </a:lnSpc>
            </a:pPr>
            <a:r>
              <a:rPr lang="en-US" sz="1931">
                <a:solidFill>
                  <a:schemeClr val="accent6">
                    <a:lumMod val="75000"/>
                  </a:schemeClr>
                </a:solidFill>
                <a:latin typeface="Helvetica Neue LT Std Bold"/>
              </a:rPr>
              <a:t>Candidate Information Session</a:t>
            </a:r>
            <a:r>
              <a:rPr lang="en-US" sz="1931">
                <a:solidFill>
                  <a:srgbClr val="2254C5"/>
                </a:solidFill>
                <a:latin typeface="Helvetica Neue LT Std Bold"/>
              </a:rPr>
              <a:t>​</a:t>
            </a:r>
          </a:p>
        </p:txBody>
      </p:sp>
      <p:pic>
        <p:nvPicPr>
          <p:cNvPr id="50" name="Graphic 49" descr="Users with solid fill">
            <a:extLst>
              <a:ext uri="{FF2B5EF4-FFF2-40B4-BE49-F238E27FC236}">
                <a16:creationId xmlns:a16="http://schemas.microsoft.com/office/drawing/2014/main" id="{2F837961-B192-1209-F024-09E4F1F30300}"/>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1297766" y="6051441"/>
            <a:ext cx="914400" cy="914400"/>
          </a:xfrm>
          <a:prstGeom prst="rect">
            <a:avLst/>
          </a:prstGeom>
        </p:spPr>
      </p:pic>
      <p:sp>
        <p:nvSpPr>
          <p:cNvPr id="51" name="TextBox 30">
            <a:extLst>
              <a:ext uri="{FF2B5EF4-FFF2-40B4-BE49-F238E27FC236}">
                <a16:creationId xmlns:a16="http://schemas.microsoft.com/office/drawing/2014/main" id="{1659EFCF-0432-6D22-E694-6B49B605A3F2}"/>
              </a:ext>
            </a:extLst>
          </p:cNvPr>
          <p:cNvSpPr txBox="1"/>
          <p:nvPr/>
        </p:nvSpPr>
        <p:spPr>
          <a:xfrm>
            <a:off x="710734" y="4999335"/>
            <a:ext cx="2042322" cy="778546"/>
          </a:xfrm>
          <a:prstGeom prst="rect">
            <a:avLst/>
          </a:prstGeom>
        </p:spPr>
        <p:txBody>
          <a:bodyPr lIns="0" tIns="0" rIns="0" bIns="0" rtlCol="0" anchor="t">
            <a:spAutoFit/>
          </a:bodyPr>
          <a:lstStyle/>
          <a:p>
            <a:pPr algn="ctr">
              <a:lnSpc>
                <a:spcPts val="3120"/>
              </a:lnSpc>
            </a:pPr>
            <a:r>
              <a:rPr lang="en-US" sz="2400">
                <a:solidFill>
                  <a:srgbClr val="191919"/>
                </a:solidFill>
                <a:latin typeface="FS Lola"/>
              </a:rPr>
              <a:t>14:00-14:45</a:t>
            </a:r>
          </a:p>
          <a:p>
            <a:pPr algn="ctr">
              <a:lnSpc>
                <a:spcPts val="3120"/>
              </a:lnSpc>
            </a:pPr>
            <a:r>
              <a:rPr lang="en-US" sz="2400">
                <a:solidFill>
                  <a:srgbClr val="191919"/>
                </a:solidFill>
                <a:latin typeface="FS Lola"/>
              </a:rPr>
              <a:t>10th July</a:t>
            </a:r>
            <a:endParaRPr lang="en-US"/>
          </a:p>
        </p:txBody>
      </p:sp>
      <p:sp>
        <p:nvSpPr>
          <p:cNvPr id="7" name="Slide Number Placeholder 6">
            <a:extLst>
              <a:ext uri="{FF2B5EF4-FFF2-40B4-BE49-F238E27FC236}">
                <a16:creationId xmlns:a16="http://schemas.microsoft.com/office/drawing/2014/main" id="{4E7CB71F-2D77-0BC3-ADAF-9EF5D8D39456}"/>
              </a:ext>
            </a:extLst>
          </p:cNvPr>
          <p:cNvSpPr>
            <a:spLocks noGrp="1"/>
          </p:cNvSpPr>
          <p:nvPr>
            <p:ph type="sldNum" sz="quarter" idx="12"/>
          </p:nvPr>
        </p:nvSpPr>
        <p:spPr/>
        <p:txBody>
          <a:bodyPr/>
          <a:lstStyle/>
          <a:p>
            <a:fld id="{B6F15528-21DE-4FAA-801E-634DDDAF4B2B}" type="slidenum">
              <a:rPr lang="en-US" smtClean="0"/>
              <a:pPr/>
              <a:t>10</a:t>
            </a:fld>
            <a:endParaRPr lang="en-US"/>
          </a:p>
        </p:txBody>
      </p:sp>
    </p:spTree>
    <p:extLst>
      <p:ext uri="{BB962C8B-B14F-4D97-AF65-F5344CB8AC3E}">
        <p14:creationId xmlns:p14="http://schemas.microsoft.com/office/powerpoint/2010/main" val="40686147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9144001" y="741903"/>
            <a:ext cx="8161019" cy="5854808"/>
          </a:xfrm>
          <a:prstGeom prst="rect">
            <a:avLst/>
          </a:prstGeom>
        </p:spPr>
        <p:txBody>
          <a:bodyPr wrap="square" lIns="0" tIns="0" rIns="0" bIns="0" rtlCol="0" anchor="t">
            <a:spAutoFit/>
          </a:bodyPr>
          <a:lstStyle/>
          <a:p>
            <a:pPr>
              <a:lnSpc>
                <a:spcPts val="2664"/>
              </a:lnSpc>
            </a:pPr>
            <a:r>
              <a:rPr lang="en-US" sz="1900">
                <a:solidFill>
                  <a:srgbClr val="2254C5"/>
                </a:solidFill>
                <a:latin typeface="Helvetica Neue LT Std Bold"/>
              </a:rPr>
              <a:t>Your Supporting Statement</a:t>
            </a:r>
          </a:p>
          <a:p>
            <a:pPr algn="just">
              <a:lnSpc>
                <a:spcPts val="2664"/>
              </a:lnSpc>
            </a:pPr>
            <a:r>
              <a:rPr lang="en-US">
                <a:latin typeface="Helvetica Neue LT Std"/>
              </a:rPr>
              <a:t>The supporting statement is your opportunity to give examples and show how your skills and experience fit the job requirements.</a:t>
            </a:r>
          </a:p>
          <a:p>
            <a:pPr algn="just">
              <a:lnSpc>
                <a:spcPts val="2664"/>
              </a:lnSpc>
            </a:pPr>
            <a:endParaRPr lang="en-US">
              <a:latin typeface="Helvetica Neue LT Std"/>
            </a:endParaRPr>
          </a:p>
          <a:p>
            <a:pPr algn="just">
              <a:lnSpc>
                <a:spcPts val="2664"/>
              </a:lnSpc>
            </a:pPr>
            <a:r>
              <a:rPr lang="en-US">
                <a:latin typeface="Helvetica Neue LT Std"/>
              </a:rPr>
              <a:t>When writing a supporting statement, it is important that you:</a:t>
            </a:r>
          </a:p>
          <a:p>
            <a:pPr algn="just">
              <a:lnSpc>
                <a:spcPts val="2664"/>
              </a:lnSpc>
            </a:pPr>
            <a:endParaRPr lang="en-US">
              <a:latin typeface="Helvetica Neue LT Std"/>
            </a:endParaRPr>
          </a:p>
          <a:p>
            <a:pPr marL="410845" lvl="1" indent="-205105" algn="just">
              <a:lnSpc>
                <a:spcPts val="2664"/>
              </a:lnSpc>
              <a:buFont typeface="Arial"/>
              <a:buChar char="•"/>
            </a:pPr>
            <a:r>
              <a:rPr lang="en-US">
                <a:latin typeface="Helvetica Neue LT Std"/>
              </a:rPr>
              <a:t>Read the job specification so you are clear about the job requirements. Structure your personal statement to reflect the essential criteria listed in the advert.</a:t>
            </a:r>
          </a:p>
          <a:p>
            <a:pPr marL="410845" lvl="1" indent="-205105" algn="just">
              <a:lnSpc>
                <a:spcPts val="2664"/>
              </a:lnSpc>
              <a:buFont typeface="Arial"/>
              <a:buChar char="•"/>
            </a:pPr>
            <a:r>
              <a:rPr lang="en-US">
                <a:latin typeface="Helvetica Neue LT Std"/>
              </a:rPr>
              <a:t>Make sure you provide evidence against each of the listed criteria - i.e. ‘experienced in leading high performing and diverse teams and promoting inclusivity.’ When have you led a team, how large, what did you do to promote inclusivity, how did you handle diversity?</a:t>
            </a:r>
          </a:p>
          <a:p>
            <a:pPr marL="410845" lvl="1" indent="-205105" algn="just">
              <a:lnSpc>
                <a:spcPts val="2664"/>
              </a:lnSpc>
              <a:buFont typeface="Arial"/>
              <a:buChar char="•"/>
            </a:pPr>
            <a:r>
              <a:rPr lang="en-US">
                <a:latin typeface="Helvetica Neue LT Std"/>
              </a:rPr>
              <a:t>Ensure any evidence you provide demonstrates the impact of your actions in that situation, provide statistical evidence where relevant. </a:t>
            </a:r>
          </a:p>
          <a:p>
            <a:pPr algn="just">
              <a:lnSpc>
                <a:spcPts val="2664"/>
              </a:lnSpc>
            </a:pPr>
            <a:endParaRPr lang="en-US">
              <a:solidFill>
                <a:srgbClr val="545454"/>
              </a:solidFill>
              <a:latin typeface="Helvetica Neue LT Std"/>
            </a:endParaRPr>
          </a:p>
          <a:p>
            <a:pPr algn="just">
              <a:lnSpc>
                <a:spcPts val="2664"/>
              </a:lnSpc>
            </a:pPr>
            <a:r>
              <a:rPr lang="en-US">
                <a:latin typeface="Helvetica Neue LT Std"/>
              </a:rPr>
              <a:t>For more information click </a:t>
            </a:r>
            <a:r>
              <a:rPr lang="en-US" u="sng">
                <a:latin typeface="Helvetica Neue LT Std"/>
                <a:hlinkClick r:id="rId3" tooltip="https://www.civil-service-careers.gov.uk/how-to-write-your-ps/">
                  <a:extLst>
                    <a:ext uri="{A12FA001-AC4F-418D-AE19-62706E023703}">
                      <ahyp:hlinkClr xmlns:ahyp="http://schemas.microsoft.com/office/drawing/2018/hyperlinkcolor" val="tx"/>
                    </a:ext>
                  </a:extLst>
                </a:hlinkClick>
              </a:rPr>
              <a:t>here</a:t>
            </a:r>
            <a:r>
              <a:rPr lang="en-US">
                <a:latin typeface="Helvetica Neue LT Std"/>
              </a:rPr>
              <a:t> </a:t>
            </a:r>
          </a:p>
        </p:txBody>
      </p:sp>
      <p:sp>
        <p:nvSpPr>
          <p:cNvPr id="5" name="Freeform 5"/>
          <p:cNvSpPr/>
          <p:nvPr/>
        </p:nvSpPr>
        <p:spPr>
          <a:xfrm>
            <a:off x="1028700" y="297035"/>
            <a:ext cx="1046228" cy="1230254"/>
          </a:xfrm>
          <a:custGeom>
            <a:avLst/>
            <a:gdLst/>
            <a:ahLst/>
            <a:cxnLst/>
            <a:rect l="l" t="t" r="r" b="b"/>
            <a:pathLst>
              <a:path w="1046228" h="1230254">
                <a:moveTo>
                  <a:pt x="0" y="0"/>
                </a:moveTo>
                <a:lnTo>
                  <a:pt x="1046228" y="0"/>
                </a:lnTo>
                <a:lnTo>
                  <a:pt x="1046228" y="1230254"/>
                </a:lnTo>
                <a:lnTo>
                  <a:pt x="0" y="1230254"/>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GB"/>
          </a:p>
        </p:txBody>
      </p:sp>
      <p:sp>
        <p:nvSpPr>
          <p:cNvPr id="6" name="TextBox 6"/>
          <p:cNvSpPr txBox="1"/>
          <p:nvPr/>
        </p:nvSpPr>
        <p:spPr>
          <a:xfrm>
            <a:off x="811269" y="2075403"/>
            <a:ext cx="7642951" cy="8209299"/>
          </a:xfrm>
          <a:prstGeom prst="rect">
            <a:avLst/>
          </a:prstGeom>
        </p:spPr>
        <p:txBody>
          <a:bodyPr wrap="square" lIns="0" tIns="0" rIns="0" bIns="0" rtlCol="0" anchor="t">
            <a:spAutoFit/>
          </a:bodyPr>
          <a:lstStyle/>
          <a:p>
            <a:pPr fontAlgn="base">
              <a:lnSpc>
                <a:spcPts val="2664"/>
              </a:lnSpc>
            </a:pPr>
            <a:r>
              <a:rPr lang="en-US" sz="1900">
                <a:solidFill>
                  <a:srgbClr val="2254C5"/>
                </a:solidFill>
                <a:latin typeface="Helvetica Neue LT Std Bold"/>
              </a:rPr>
              <a:t>How to apply​​​</a:t>
            </a:r>
          </a:p>
          <a:p>
            <a:pPr algn="just" fontAlgn="base"/>
            <a:r>
              <a:rPr lang="en-GB">
                <a:latin typeface="Helvetica Neue LT Std"/>
              </a:rPr>
              <a:t>Hays, an Executive Search firm, have been appointed to assist with this recruitment campaign. To apply for this post, you will need to submit documentation below via the following link, by no later than</a:t>
            </a:r>
            <a:endParaRPr lang="en-GB">
              <a:latin typeface="Calibri"/>
              <a:ea typeface="Calibri"/>
              <a:cs typeface="Calibri"/>
            </a:endParaRPr>
          </a:p>
          <a:p>
            <a:r>
              <a:rPr lang="en-GB">
                <a:latin typeface="Helvetica Neue LT Std"/>
              </a:rPr>
              <a:t>23:55PM 19th July 2026.</a:t>
            </a:r>
            <a:br>
              <a:rPr lang="en-GB" dirty="0">
                <a:latin typeface="Helvetica Neue LT Std"/>
              </a:rPr>
            </a:br>
            <a:r>
              <a:rPr lang="en-GB"/>
              <a:t>​</a:t>
            </a:r>
            <a:endParaRPr lang="en-GB">
              <a:ea typeface="Calibri"/>
              <a:cs typeface="Calibri"/>
            </a:endParaRPr>
          </a:p>
          <a:p>
            <a:pPr algn="just"/>
            <a:r>
              <a:rPr lang="en-GB" b="1" dirty="0">
                <a:ea typeface="Calibri"/>
                <a:cs typeface="Calibri"/>
                <a:hlinkClick r:id="rId5"/>
              </a:rPr>
              <a:t>LINK TO APPLY ON HAYS WEBSITE</a:t>
            </a:r>
          </a:p>
          <a:p>
            <a:pPr algn="just" fontAlgn="base"/>
            <a:r>
              <a:rPr lang="en-GB"/>
              <a:t>​</a:t>
            </a:r>
          </a:p>
          <a:p>
            <a:pPr algn="just" fontAlgn="base"/>
            <a:r>
              <a:rPr lang="en-GB">
                <a:latin typeface="Helvetica Neue LT Std"/>
              </a:rPr>
              <a:t>If you have any issues accessing the link or questions regarding the documentation, please contact:</a:t>
            </a:r>
            <a:r>
              <a:rPr lang="en-US">
                <a:latin typeface="Helvetica Neue LT Std"/>
              </a:rPr>
              <a:t>​​</a:t>
            </a:r>
          </a:p>
          <a:p>
            <a:pPr algn="just" fontAlgn="base"/>
            <a:r>
              <a:rPr lang="en-US">
                <a:latin typeface="Helvetica Neue LT Std" panose="020B0604020202020204" charset="0"/>
              </a:rPr>
              <a:t>​</a:t>
            </a:r>
          </a:p>
          <a:p>
            <a:pPr algn="just" fontAlgn="base"/>
            <a:r>
              <a:rPr lang="en-GB">
                <a:latin typeface="Helvetica Neue LT Std" panose="020B0604020202020204" charset="0"/>
              </a:rPr>
              <a:t>Andrew Timlin: 07887777735 Andrew.timlin@hays.com </a:t>
            </a:r>
            <a:r>
              <a:rPr lang="en-US">
                <a:latin typeface="Helvetica Neue LT Std" panose="020B0604020202020204" charset="0"/>
              </a:rPr>
              <a:t>​​</a:t>
            </a:r>
          </a:p>
          <a:p>
            <a:pPr algn="just" fontAlgn="base"/>
            <a:r>
              <a:rPr lang="en-GB">
                <a:latin typeface="Helvetica Neue LT Std"/>
              </a:rPr>
              <a:t>Owen Quant: 07867695217 Owen.quant@hays.com</a:t>
            </a:r>
            <a:r>
              <a:rPr lang="en-US">
                <a:latin typeface="Helvetica Neue LT Std"/>
              </a:rPr>
              <a:t>​​</a:t>
            </a:r>
          </a:p>
          <a:p>
            <a:pPr algn="just" fontAlgn="base"/>
            <a:r>
              <a:rPr lang="en-US">
                <a:latin typeface="Helvetica Neue LT Std" panose="020B0604020202020204" charset="0"/>
              </a:rPr>
              <a:t>​</a:t>
            </a:r>
          </a:p>
          <a:p>
            <a:pPr algn="just" fontAlgn="base">
              <a:lnSpc>
                <a:spcPts val="2664"/>
              </a:lnSpc>
            </a:pPr>
            <a:r>
              <a:rPr lang="en-GB" sz="1900" b="1">
                <a:latin typeface="Helvetica Neue LT Std" panose="020B0604020202020204" charset="0"/>
              </a:rPr>
              <a:t>Documentation:​</a:t>
            </a:r>
            <a:r>
              <a:rPr lang="en-US" sz="1900" b="1">
                <a:latin typeface="Helvetica Neue LT Std" panose="020B0604020202020204" charset="0"/>
              </a:rPr>
              <a:t>​</a:t>
            </a:r>
          </a:p>
          <a:p>
            <a:pPr algn="just" fontAlgn="base"/>
            <a:r>
              <a:rPr lang="en-GB">
                <a:latin typeface="Helvetica Neue LT Std" panose="020B0604020202020204" charset="0"/>
              </a:rPr>
              <a:t>​</a:t>
            </a:r>
          </a:p>
          <a:p>
            <a:pPr marL="342900" indent="-342900" algn="just" fontAlgn="base">
              <a:buAutoNum type="arabicPeriod"/>
            </a:pPr>
            <a:r>
              <a:rPr lang="en-GB">
                <a:latin typeface="Helvetica Neue LT Std"/>
              </a:rPr>
              <a:t>A </a:t>
            </a:r>
            <a:r>
              <a:rPr lang="en-GB" b="1">
                <a:latin typeface="Helvetica Neue LT Std"/>
              </a:rPr>
              <a:t>CV</a:t>
            </a:r>
            <a:r>
              <a:rPr lang="en-GB">
                <a:latin typeface="Helvetica Neue LT Std"/>
              </a:rPr>
              <a:t> setting out your career history, with key responsibilities and achievements. Please ensure you have provided reasons for any gaps within the last two years.</a:t>
            </a:r>
            <a:r>
              <a:rPr lang="en-US">
                <a:latin typeface="Helvetica Neue LT Std"/>
              </a:rPr>
              <a:t>​​</a:t>
            </a:r>
            <a:endParaRPr lang="en-US">
              <a:latin typeface="Helvetica Neue LT Std" panose="020B0604020202020204" charset="0"/>
            </a:endParaRPr>
          </a:p>
          <a:p>
            <a:pPr marL="342900" indent="-342900" algn="just">
              <a:buAutoNum type="arabicPeriod"/>
            </a:pPr>
            <a:r>
              <a:rPr lang="en-GB" dirty="0">
                <a:latin typeface="Helvetica Neue LT Std"/>
              </a:rPr>
              <a:t>A </a:t>
            </a:r>
            <a:r>
              <a:rPr lang="en-GB" b="1" dirty="0">
                <a:latin typeface="Helvetica Neue LT Std"/>
              </a:rPr>
              <a:t>Supporting Statement </a:t>
            </a:r>
            <a:r>
              <a:rPr lang="en-GB" dirty="0">
                <a:latin typeface="Helvetica Neue LT Std"/>
              </a:rPr>
              <a:t>of around two pages of A4 explaining how you meet the requirements of the person specification as far as you are able to, including your language ability for the role.</a:t>
            </a:r>
            <a:r>
              <a:rPr lang="en-US" dirty="0">
                <a:latin typeface="Helvetica Neue LT Std"/>
              </a:rPr>
              <a:t>​</a:t>
            </a:r>
            <a:br>
              <a:rPr lang="en-US" dirty="0">
                <a:latin typeface="Helvetica Neue LT Std"/>
              </a:rPr>
            </a:br>
            <a:endParaRPr lang="en-US">
              <a:latin typeface="Helvetica Neue LT Std" panose="020B0604020202020204" charset="0"/>
            </a:endParaRPr>
          </a:p>
          <a:p>
            <a:pPr algn="just" fontAlgn="base"/>
            <a:r>
              <a:rPr lang="en-GB">
                <a:latin typeface="Helvetica Neue LT Std"/>
              </a:rPr>
              <a:t>Failure to submit both documents will mean the panel only have limited information on which to assess your application against the criteria in the person specification. Please ensure that both documents contain your full name.</a:t>
            </a:r>
            <a:endParaRPr lang="en-US">
              <a:latin typeface="Helvetica Neue LT Std"/>
            </a:endParaRPr>
          </a:p>
          <a:p>
            <a:pPr>
              <a:lnSpc>
                <a:spcPts val="2664"/>
              </a:lnSpc>
            </a:pPr>
            <a:endParaRPr lang="en-US" sz="1903">
              <a:solidFill>
                <a:srgbClr val="545454"/>
              </a:solidFill>
              <a:latin typeface="Helvetica Neue LT Std"/>
            </a:endParaRPr>
          </a:p>
        </p:txBody>
      </p:sp>
      <p:sp>
        <p:nvSpPr>
          <p:cNvPr id="7" name="TextBox 7"/>
          <p:cNvSpPr txBox="1"/>
          <p:nvPr/>
        </p:nvSpPr>
        <p:spPr>
          <a:xfrm>
            <a:off x="2666836" y="497954"/>
            <a:ext cx="10016332" cy="1029335"/>
          </a:xfrm>
          <a:prstGeom prst="rect">
            <a:avLst/>
          </a:prstGeom>
        </p:spPr>
        <p:txBody>
          <a:bodyPr lIns="0" tIns="0" rIns="0" bIns="0" rtlCol="0" anchor="t">
            <a:spAutoFit/>
          </a:bodyPr>
          <a:lstStyle/>
          <a:p>
            <a:pPr>
              <a:lnSpc>
                <a:spcPts val="7840"/>
              </a:lnSpc>
            </a:pPr>
            <a:r>
              <a:rPr lang="en-US" sz="5600">
                <a:solidFill>
                  <a:srgbClr val="CF102D"/>
                </a:solidFill>
                <a:latin typeface="FS Lola"/>
              </a:rPr>
              <a:t>How to Apply</a:t>
            </a:r>
          </a:p>
        </p:txBody>
      </p:sp>
      <p:sp>
        <p:nvSpPr>
          <p:cNvPr id="3" name="TextBox 2">
            <a:extLst>
              <a:ext uri="{FF2B5EF4-FFF2-40B4-BE49-F238E27FC236}">
                <a16:creationId xmlns:a16="http://schemas.microsoft.com/office/drawing/2014/main" id="{577FFB0F-A15E-94F3-C92A-02C45C387612}"/>
              </a:ext>
            </a:extLst>
          </p:cNvPr>
          <p:cNvSpPr txBox="1"/>
          <p:nvPr/>
        </p:nvSpPr>
        <p:spPr>
          <a:xfrm>
            <a:off x="9144000" y="6840660"/>
            <a:ext cx="8161019" cy="31203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900">
                <a:solidFill>
                  <a:srgbClr val="2254C5"/>
                </a:solidFill>
                <a:latin typeface="Helvetica Neue LT Std Bold"/>
              </a:rPr>
              <a:t>Guidance on the use of AI</a:t>
            </a:r>
          </a:p>
          <a:p>
            <a:pPr>
              <a:lnSpc>
                <a:spcPts val="2664"/>
              </a:lnSpc>
            </a:pPr>
            <a:endParaRPr lang="en-GB" sz="1900">
              <a:solidFill>
                <a:srgbClr val="545454"/>
              </a:solidFill>
              <a:latin typeface="Helvetica Neue LT Std"/>
            </a:endParaRPr>
          </a:p>
          <a:p>
            <a:pPr marL="342900" indent="-342900" algn="just">
              <a:lnSpc>
                <a:spcPts val="2664"/>
              </a:lnSpc>
              <a:buFont typeface="Arial" panose="020B0604020202020204" pitchFamily="34" charset="0"/>
              <a:buChar char="•"/>
            </a:pPr>
            <a:r>
              <a:rPr lang="en-GB">
                <a:latin typeface="Helvetica Neue LT Std"/>
              </a:rPr>
              <a:t>Please review the guidance at </a:t>
            </a:r>
            <a:r>
              <a:rPr lang="en-GB">
                <a:latin typeface="Helvetica Neue LT Std"/>
                <a:hlinkClick r:id="rId6">
                  <a:extLst>
                    <a:ext uri="{A12FA001-AC4F-418D-AE19-62706E023703}">
                      <ahyp:hlinkClr xmlns:ahyp="http://schemas.microsoft.com/office/drawing/2018/hyperlinkcolor" val="tx"/>
                    </a:ext>
                  </a:extLst>
                </a:hlinkClick>
              </a:rPr>
              <a:t>Artificial intelligence and recruitment | Civil Service Careers</a:t>
            </a:r>
            <a:r>
              <a:rPr lang="en-GB">
                <a:latin typeface="Helvetica Neue LT Std"/>
              </a:rPr>
              <a:t> to</a:t>
            </a:r>
            <a:r>
              <a:rPr lang="en-GB">
                <a:ea typeface="+mn-lt"/>
                <a:cs typeface="+mn-lt"/>
              </a:rPr>
              <a:t> </a:t>
            </a:r>
            <a:r>
              <a:rPr lang="en-GB">
                <a:latin typeface="Helvetica Neue LT Std"/>
              </a:rPr>
              <a:t>understand the acceptable use of AI for your application.</a:t>
            </a:r>
          </a:p>
          <a:p>
            <a:pPr marL="342900" indent="-342900" algn="just">
              <a:lnSpc>
                <a:spcPts val="2664"/>
              </a:lnSpc>
              <a:buFont typeface="Arial" panose="020B0604020202020204" pitchFamily="34" charset="0"/>
              <a:buChar char="•"/>
            </a:pPr>
            <a:r>
              <a:rPr lang="en-GB">
                <a:latin typeface="Helvetica Neue LT Std"/>
              </a:rPr>
              <a:t>Before you submit an application, we will ask you to confirm the information you provide is true and accurate. More details about this will be provided in the application form and we may reject applications where AI is used inappropriately at any stage of the process.</a:t>
            </a:r>
          </a:p>
        </p:txBody>
      </p:sp>
      <p:sp>
        <p:nvSpPr>
          <p:cNvPr id="8" name="Slide Number Placeholder 7">
            <a:extLst>
              <a:ext uri="{FF2B5EF4-FFF2-40B4-BE49-F238E27FC236}">
                <a16:creationId xmlns:a16="http://schemas.microsoft.com/office/drawing/2014/main" id="{9692F71B-8595-2C45-6CF5-5FFD77D5FF9E}"/>
              </a:ext>
            </a:extLst>
          </p:cNvPr>
          <p:cNvSpPr>
            <a:spLocks noGrp="1"/>
          </p:cNvSpPr>
          <p:nvPr>
            <p:ph type="sldNum" sz="quarter" idx="12"/>
          </p:nvPr>
        </p:nvSpPr>
        <p:spPr/>
        <p:txBody>
          <a:bodyPr/>
          <a:lstStyle/>
          <a:p>
            <a:fld id="{B6F15528-21DE-4FAA-801E-634DDDAF4B2B}" type="slidenum">
              <a:rPr lang="en-US" smtClean="0"/>
              <a:pPr/>
              <a:t>11</a:t>
            </a:fld>
            <a:endParaRPr lang="en-US"/>
          </a:p>
        </p:txBody>
      </p:sp>
    </p:spTree>
    <p:extLst>
      <p:ext uri="{BB962C8B-B14F-4D97-AF65-F5344CB8AC3E}">
        <p14:creationId xmlns:p14="http://schemas.microsoft.com/office/powerpoint/2010/main" val="39856207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727641" y="486686"/>
            <a:ext cx="1279089" cy="1084028"/>
          </a:xfrm>
          <a:custGeom>
            <a:avLst/>
            <a:gdLst/>
            <a:ahLst/>
            <a:cxnLst/>
            <a:rect l="l" t="t" r="r" b="b"/>
            <a:pathLst>
              <a:path w="1279089" h="1084028">
                <a:moveTo>
                  <a:pt x="0" y="0"/>
                </a:moveTo>
                <a:lnTo>
                  <a:pt x="1279089" y="0"/>
                </a:lnTo>
                <a:lnTo>
                  <a:pt x="1279089" y="1084028"/>
                </a:lnTo>
                <a:lnTo>
                  <a:pt x="0" y="1084028"/>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GB"/>
          </a:p>
        </p:txBody>
      </p:sp>
      <p:sp>
        <p:nvSpPr>
          <p:cNvPr id="3" name="TextBox 3"/>
          <p:cNvSpPr txBox="1"/>
          <p:nvPr/>
        </p:nvSpPr>
        <p:spPr>
          <a:xfrm>
            <a:off x="2438943" y="423545"/>
            <a:ext cx="10016332" cy="1029335"/>
          </a:xfrm>
          <a:prstGeom prst="rect">
            <a:avLst/>
          </a:prstGeom>
        </p:spPr>
        <p:txBody>
          <a:bodyPr lIns="0" tIns="0" rIns="0" bIns="0" rtlCol="0" anchor="t">
            <a:spAutoFit/>
          </a:bodyPr>
          <a:lstStyle/>
          <a:p>
            <a:pPr>
              <a:lnSpc>
                <a:spcPts val="7840"/>
              </a:lnSpc>
            </a:pPr>
            <a:r>
              <a:rPr lang="en-US" sz="5600">
                <a:solidFill>
                  <a:srgbClr val="CF102D"/>
                </a:solidFill>
                <a:latin typeface="FS Lola"/>
              </a:rPr>
              <a:t>Recruitment Process</a:t>
            </a:r>
          </a:p>
        </p:txBody>
      </p:sp>
      <p:sp>
        <p:nvSpPr>
          <p:cNvPr id="4" name="TextBox 4"/>
          <p:cNvSpPr txBox="1"/>
          <p:nvPr/>
        </p:nvSpPr>
        <p:spPr>
          <a:xfrm>
            <a:off x="727641" y="2012299"/>
            <a:ext cx="8416359" cy="9250161"/>
          </a:xfrm>
          <a:prstGeom prst="rect">
            <a:avLst/>
          </a:prstGeom>
        </p:spPr>
        <p:txBody>
          <a:bodyPr lIns="0" tIns="0" rIns="0" bIns="0" rtlCol="0" anchor="t">
            <a:spAutoFit/>
          </a:bodyPr>
          <a:lstStyle/>
          <a:p>
            <a:r>
              <a:rPr lang="en-US" sz="1600" dirty="0">
                <a:solidFill>
                  <a:srgbClr val="2254C5"/>
                </a:solidFill>
                <a:latin typeface="Helvetica Neue LT Std"/>
              </a:rPr>
              <a:t>Candidate Information Call </a:t>
            </a:r>
            <a:endParaRPr lang="en-US" dirty="0"/>
          </a:p>
          <a:p>
            <a:r>
              <a:rPr lang="en-US" sz="1600" dirty="0">
                <a:solidFill>
                  <a:srgbClr val="545454"/>
                </a:solidFill>
                <a:latin typeface="Helvetica Neue LT Std"/>
              </a:rPr>
              <a:t>The hiring manager for this position; Jaee Samant, will be hosting a virtual call for any interested applicants to discuss the role and answer any questions. Please note this is not part of the formal assessment process. </a:t>
            </a:r>
            <a:endParaRPr lang="en-US" dirty="0">
              <a:ea typeface="Calibri"/>
              <a:cs typeface="Calibri"/>
            </a:endParaRPr>
          </a:p>
          <a:p>
            <a:r>
              <a:rPr lang="en-US" sz="1600" dirty="0">
                <a:solidFill>
                  <a:srgbClr val="545454"/>
                </a:solidFill>
                <a:latin typeface="Helvetica Neue LT Std"/>
              </a:rPr>
              <a:t>This will be held via Microsoft Teams on 10th July at 14:00-14:45 (UK time). </a:t>
            </a:r>
            <a:endParaRPr lang="en-US" dirty="0">
              <a:ea typeface="Calibri"/>
              <a:cs typeface="Calibri"/>
            </a:endParaRPr>
          </a:p>
          <a:p>
            <a:r>
              <a:rPr lang="en-US" sz="1600">
                <a:solidFill>
                  <a:srgbClr val="545454"/>
                </a:solidFill>
                <a:latin typeface="Helvetica Neue LT Std"/>
              </a:rPr>
              <a:t>Please click </a:t>
            </a:r>
            <a:r>
              <a:rPr lang="en-US" sz="1600">
                <a:solidFill>
                  <a:srgbClr val="545454"/>
                </a:solidFill>
                <a:latin typeface="Helvetica Neue LT Std"/>
                <a:hlinkClick r:id="rId3"/>
              </a:rPr>
              <a:t>here</a:t>
            </a:r>
            <a:r>
              <a:rPr lang="en-US" sz="1600">
                <a:solidFill>
                  <a:srgbClr val="545454"/>
                </a:solidFill>
                <a:latin typeface="Helvetica Neue LT Std"/>
              </a:rPr>
              <a:t> for the meeting link.</a:t>
            </a:r>
            <a:endParaRPr lang="en-US">
              <a:ea typeface="Calibri"/>
              <a:cs typeface="Calibri"/>
            </a:endParaRPr>
          </a:p>
          <a:p>
            <a:r>
              <a:rPr lang="en-US" sz="1500" b="1" dirty="0">
                <a:solidFill>
                  <a:srgbClr val="545454"/>
                </a:solidFill>
                <a:latin typeface="Helvetica Neue LT Std"/>
                <a:ea typeface="+mn-lt"/>
                <a:cs typeface="+mn-lt"/>
              </a:rPr>
              <a:t>If you would like to join without your full name being displayed in the meeting, please ensure you access the link on a personal device and select 'Join without signing in'</a:t>
            </a:r>
            <a:r>
              <a:rPr lang="en-US" sz="1500" dirty="0">
                <a:solidFill>
                  <a:srgbClr val="545454"/>
                </a:solidFill>
                <a:latin typeface="Helvetica Neue LT Std"/>
                <a:ea typeface="+mn-lt"/>
                <a:cs typeface="+mn-lt"/>
              </a:rPr>
              <a:t>.</a:t>
            </a:r>
            <a:endParaRPr lang="en-US" sz="1500" dirty="0">
              <a:latin typeface="Helvetica Neue LT Std"/>
              <a:ea typeface="+mn-lt"/>
              <a:cs typeface="+mn-lt"/>
            </a:endParaRPr>
          </a:p>
          <a:p>
            <a:pPr>
              <a:lnSpc>
                <a:spcPts val="2240"/>
              </a:lnSpc>
              <a:spcBef>
                <a:spcPct val="0"/>
              </a:spcBef>
            </a:pPr>
            <a:endParaRPr lang="en-US" sz="1600" dirty="0">
              <a:solidFill>
                <a:srgbClr val="2254C5"/>
              </a:solidFill>
              <a:latin typeface="Helvetica Neue LT Std"/>
            </a:endParaRPr>
          </a:p>
          <a:p>
            <a:pPr>
              <a:lnSpc>
                <a:spcPts val="2240"/>
              </a:lnSpc>
              <a:spcBef>
                <a:spcPct val="0"/>
              </a:spcBef>
            </a:pPr>
            <a:r>
              <a:rPr lang="en-US" sz="1600" dirty="0">
                <a:solidFill>
                  <a:srgbClr val="2254C5"/>
                </a:solidFill>
                <a:latin typeface="Helvetica Neue LT Std"/>
              </a:rPr>
              <a:t>Shortlist​</a:t>
            </a:r>
            <a:endParaRPr lang="en-US" dirty="0">
              <a:ea typeface="Calibri"/>
              <a:cs typeface="Calibri"/>
            </a:endParaRPr>
          </a:p>
          <a:p>
            <a:pPr>
              <a:lnSpc>
                <a:spcPts val="2240"/>
              </a:lnSpc>
              <a:spcBef>
                <a:spcPct val="0"/>
              </a:spcBef>
            </a:pPr>
            <a:r>
              <a:rPr lang="en-US" sz="1600" dirty="0">
                <a:solidFill>
                  <a:srgbClr val="545454"/>
                </a:solidFill>
                <a:latin typeface="Helvetica Neue LT Std"/>
              </a:rPr>
              <a:t>Shortlisting for interview is made on the basis of merit. The selection panel will assess the evidence presented by all applicants against the advertised essential criteria and the highest rated applicants will be invited to interview.</a:t>
            </a:r>
          </a:p>
          <a:p>
            <a:pPr>
              <a:lnSpc>
                <a:spcPts val="2240"/>
              </a:lnSpc>
              <a:spcBef>
                <a:spcPct val="0"/>
              </a:spcBef>
            </a:pPr>
            <a:endParaRPr lang="en-US" sz="1600" dirty="0">
              <a:solidFill>
                <a:srgbClr val="545454"/>
              </a:solidFill>
              <a:latin typeface="Helvetica Neue LT Std"/>
            </a:endParaRPr>
          </a:p>
          <a:p>
            <a:pPr>
              <a:lnSpc>
                <a:spcPts val="2240"/>
              </a:lnSpc>
              <a:spcBef>
                <a:spcPct val="0"/>
              </a:spcBef>
            </a:pPr>
            <a:r>
              <a:rPr lang="en-US" sz="1600" dirty="0">
                <a:solidFill>
                  <a:srgbClr val="2254C5"/>
                </a:solidFill>
                <a:latin typeface="Helvetica Neue LT Std"/>
                <a:cs typeface="Segoe UI"/>
              </a:rPr>
              <a:t>Assessments </a:t>
            </a:r>
            <a:endParaRPr lang="en-US" sz="1600" dirty="0">
              <a:solidFill>
                <a:srgbClr val="000000"/>
              </a:solidFill>
              <a:latin typeface="Helvetica Neue LT Std"/>
              <a:cs typeface="Segoe UI"/>
            </a:endParaRPr>
          </a:p>
          <a:p>
            <a:pPr>
              <a:lnSpc>
                <a:spcPts val="2240"/>
              </a:lnSpc>
              <a:spcBef>
                <a:spcPct val="0"/>
              </a:spcBef>
            </a:pPr>
            <a:r>
              <a:rPr lang="en-US" sz="1600" dirty="0">
                <a:solidFill>
                  <a:srgbClr val="000000"/>
                </a:solidFill>
                <a:latin typeface="Helvetica Neue LT Std"/>
                <a:cs typeface="Segoe UI"/>
              </a:rPr>
              <a:t>I</a:t>
            </a:r>
            <a:r>
              <a:rPr lang="en-US" sz="1600" dirty="0">
                <a:solidFill>
                  <a:srgbClr val="545454"/>
                </a:solidFill>
                <a:latin typeface="Helvetica Neue LT Std"/>
                <a:cs typeface="Segoe UI"/>
              </a:rPr>
              <a:t>f you are shortlisted, you will be asked to take part in a series of assessments which will include psychometric tests and a staff engagement exercise. These assessments will not result in a pass or fail decision. Rather, they are designed to support the panel’s decision making and highlight areas for the panel to explore further at interview. </a:t>
            </a:r>
            <a:endParaRPr lang="en-US" sz="1600" dirty="0">
              <a:solidFill>
                <a:srgbClr val="000000"/>
              </a:solidFill>
              <a:latin typeface="Helvetica Neue LT Std"/>
              <a:cs typeface="Segoe UI"/>
            </a:endParaRPr>
          </a:p>
          <a:p>
            <a:pPr>
              <a:lnSpc>
                <a:spcPts val="2240"/>
              </a:lnSpc>
              <a:spcBef>
                <a:spcPct val="0"/>
              </a:spcBef>
            </a:pPr>
            <a:r>
              <a:rPr lang="en-US" sz="1600" dirty="0">
                <a:solidFill>
                  <a:srgbClr val="545454"/>
                </a:solidFill>
                <a:latin typeface="Helvetica Neue LT Std"/>
                <a:cs typeface="Segoe UI"/>
              </a:rPr>
              <a:t>Further details on what the assessments will entail, can be found here: </a:t>
            </a:r>
            <a:br>
              <a:rPr lang="en-US" sz="1600" dirty="0">
                <a:latin typeface="Helvetica Neue LT Std"/>
                <a:cs typeface="Segoe UI"/>
              </a:rPr>
            </a:br>
            <a:r>
              <a:rPr lang="en-US" sz="1600" dirty="0">
                <a:solidFill>
                  <a:srgbClr val="545454"/>
                </a:solidFill>
                <a:latin typeface="Helvetica Neue LT Std"/>
                <a:cs typeface="Segoe UI"/>
                <a:hlinkClick r:id="rId4"/>
              </a:rPr>
              <a:t>www.scs-assessments.co.uk</a:t>
            </a:r>
            <a:r>
              <a:rPr lang="en-US" sz="1600" dirty="0">
                <a:solidFill>
                  <a:srgbClr val="545454"/>
                </a:solidFill>
                <a:latin typeface="Helvetica Neue LT Std"/>
                <a:cs typeface="Segoe UI"/>
              </a:rPr>
              <a:t>. Full details of the assessment process will be provided to shortlisted candidates at the earliest opportunity. </a:t>
            </a:r>
            <a:endParaRPr lang="en-US" sz="1600" dirty="0">
              <a:solidFill>
                <a:srgbClr val="000000"/>
              </a:solidFill>
              <a:latin typeface="Helvetica Neue LT Std"/>
              <a:cs typeface="Segoe UI"/>
            </a:endParaRPr>
          </a:p>
          <a:p>
            <a:pPr>
              <a:lnSpc>
                <a:spcPts val="2240"/>
              </a:lnSpc>
              <a:spcBef>
                <a:spcPct val="0"/>
              </a:spcBef>
            </a:pPr>
            <a:endParaRPr lang="en-US" sz="1600" dirty="0">
              <a:solidFill>
                <a:srgbClr val="545454"/>
              </a:solidFill>
              <a:latin typeface="Helvetica Neue LT Std"/>
              <a:cs typeface="Segoe UI"/>
            </a:endParaRPr>
          </a:p>
          <a:p>
            <a:pPr>
              <a:lnSpc>
                <a:spcPts val="2240"/>
              </a:lnSpc>
              <a:spcBef>
                <a:spcPct val="0"/>
              </a:spcBef>
            </a:pPr>
            <a:r>
              <a:rPr lang="en-US" sz="1600" dirty="0">
                <a:solidFill>
                  <a:srgbClr val="545454"/>
                </a:solidFill>
                <a:latin typeface="Helvetica Neue LT Std"/>
                <a:cs typeface="Segoe UI"/>
              </a:rPr>
              <a:t>Shortlisted candidates will also have the opportunity to speak to Jaee Samant prior to the final interview to learn more about the role and the organisation. Please note this is not part of the formal assessment process. </a:t>
            </a:r>
            <a:endParaRPr lang="en-US" dirty="0">
              <a:latin typeface="Helvetica Neue LT Std"/>
            </a:endParaRPr>
          </a:p>
          <a:p>
            <a:pPr>
              <a:lnSpc>
                <a:spcPts val="2240"/>
              </a:lnSpc>
              <a:spcBef>
                <a:spcPct val="0"/>
              </a:spcBef>
            </a:pPr>
            <a:endParaRPr lang="en-US" sz="1600" dirty="0">
              <a:solidFill>
                <a:srgbClr val="545454"/>
              </a:solidFill>
              <a:latin typeface="Helvetica Neue LT Std"/>
              <a:cs typeface="Segoe UI"/>
            </a:endParaRPr>
          </a:p>
          <a:p>
            <a:pPr>
              <a:lnSpc>
                <a:spcPts val="2240"/>
              </a:lnSpc>
              <a:spcBef>
                <a:spcPct val="0"/>
              </a:spcBef>
            </a:pPr>
            <a:endParaRPr lang="en-US" sz="1600" dirty="0">
              <a:solidFill>
                <a:srgbClr val="545454"/>
              </a:solidFill>
              <a:latin typeface="Helvetica Neue LT Std"/>
            </a:endParaRPr>
          </a:p>
          <a:p>
            <a:pPr>
              <a:lnSpc>
                <a:spcPts val="2240"/>
              </a:lnSpc>
              <a:spcBef>
                <a:spcPct val="0"/>
              </a:spcBef>
            </a:pPr>
            <a:endParaRPr lang="en-US" sz="1600" dirty="0">
              <a:solidFill>
                <a:srgbClr val="2254C5"/>
              </a:solidFill>
              <a:latin typeface="Helvetica Neue LT Std Bold"/>
            </a:endParaRPr>
          </a:p>
          <a:p>
            <a:pPr>
              <a:lnSpc>
                <a:spcPts val="2240"/>
              </a:lnSpc>
              <a:spcBef>
                <a:spcPct val="0"/>
              </a:spcBef>
            </a:pPr>
            <a:endParaRPr lang="en-US" sz="1600" dirty="0">
              <a:solidFill>
                <a:srgbClr val="545454"/>
              </a:solidFill>
              <a:latin typeface="Helvetica Neue LT Std"/>
            </a:endParaRPr>
          </a:p>
          <a:p>
            <a:pPr>
              <a:lnSpc>
                <a:spcPts val="2240"/>
              </a:lnSpc>
              <a:spcBef>
                <a:spcPct val="0"/>
              </a:spcBef>
            </a:pPr>
            <a:endParaRPr lang="en-US" sz="1600" dirty="0">
              <a:solidFill>
                <a:srgbClr val="2254C5"/>
              </a:solidFill>
              <a:latin typeface="Helvetica Neue LT Std Bold"/>
            </a:endParaRPr>
          </a:p>
          <a:p>
            <a:pPr>
              <a:lnSpc>
                <a:spcPts val="2240"/>
              </a:lnSpc>
              <a:spcBef>
                <a:spcPct val="0"/>
              </a:spcBef>
            </a:pPr>
            <a:endParaRPr lang="en-US" sz="1600" dirty="0">
              <a:solidFill>
                <a:srgbClr val="545454"/>
              </a:solidFill>
              <a:latin typeface="Helvetica Neue LT Std"/>
            </a:endParaRPr>
          </a:p>
          <a:p>
            <a:pPr algn="ctr">
              <a:lnSpc>
                <a:spcPts val="2240"/>
              </a:lnSpc>
              <a:spcBef>
                <a:spcPct val="0"/>
              </a:spcBef>
            </a:pPr>
            <a:endParaRPr lang="en-US" sz="1600" dirty="0">
              <a:solidFill>
                <a:srgbClr val="545454"/>
              </a:solidFill>
              <a:latin typeface="Helvetica Neue LT Std"/>
            </a:endParaRPr>
          </a:p>
        </p:txBody>
      </p:sp>
      <p:sp>
        <p:nvSpPr>
          <p:cNvPr id="5" name="TextBox 5"/>
          <p:cNvSpPr txBox="1"/>
          <p:nvPr/>
        </p:nvSpPr>
        <p:spPr>
          <a:xfrm>
            <a:off x="9363542" y="1980982"/>
            <a:ext cx="8675687" cy="7875426"/>
          </a:xfrm>
          <a:prstGeom prst="rect">
            <a:avLst/>
          </a:prstGeom>
        </p:spPr>
        <p:txBody>
          <a:bodyPr lIns="0" tIns="0" rIns="0" bIns="0" rtlCol="0" anchor="t">
            <a:spAutoFit/>
          </a:bodyPr>
          <a:lstStyle/>
          <a:p>
            <a:pPr>
              <a:lnSpc>
                <a:spcPts val="2240"/>
              </a:lnSpc>
              <a:spcBef>
                <a:spcPct val="0"/>
              </a:spcBef>
            </a:pPr>
            <a:r>
              <a:rPr lang="en-US" sz="1600">
                <a:solidFill>
                  <a:srgbClr val="2254C5"/>
                </a:solidFill>
                <a:latin typeface="Helvetica Neue LT Std"/>
                <a:cs typeface="Segoe UI"/>
              </a:rPr>
              <a:t>Interview </a:t>
            </a:r>
            <a:endParaRPr lang="en-US" sz="1600">
              <a:solidFill>
                <a:srgbClr val="000000"/>
              </a:solidFill>
              <a:latin typeface="Helvetica Neue LT Std"/>
              <a:cs typeface="Segoe UI"/>
            </a:endParaRPr>
          </a:p>
          <a:p>
            <a:pPr>
              <a:lnSpc>
                <a:spcPts val="2240"/>
              </a:lnSpc>
              <a:spcBef>
                <a:spcPct val="0"/>
              </a:spcBef>
            </a:pPr>
            <a:r>
              <a:rPr lang="en-US" sz="1600">
                <a:solidFill>
                  <a:srgbClr val="545454"/>
                </a:solidFill>
                <a:latin typeface="Helvetica Neue LT Std"/>
                <a:cs typeface="Segoe UI"/>
              </a:rPr>
              <a:t>Shortlisted candidates will be asked to attend a face-to-face panel in London in order to have a more in-depth discussion of your previous experience and professional competence in relation to the criteria set out in the essential criteria. </a:t>
            </a:r>
            <a:endParaRPr lang="en-US" sz="1600">
              <a:solidFill>
                <a:srgbClr val="000000"/>
              </a:solidFill>
              <a:latin typeface="Helvetica Neue LT Std"/>
              <a:cs typeface="Segoe UI"/>
            </a:endParaRPr>
          </a:p>
          <a:p>
            <a:pPr>
              <a:lnSpc>
                <a:spcPts val="2240"/>
              </a:lnSpc>
              <a:spcBef>
                <a:spcPct val="0"/>
              </a:spcBef>
            </a:pPr>
            <a:endParaRPr lang="en-US" sz="1600">
              <a:solidFill>
                <a:srgbClr val="000000"/>
              </a:solidFill>
              <a:latin typeface="Helvetica Neue LT Std"/>
              <a:cs typeface="Segoe UI"/>
            </a:endParaRPr>
          </a:p>
          <a:p>
            <a:pPr>
              <a:lnSpc>
                <a:spcPts val="2240"/>
              </a:lnSpc>
              <a:spcBef>
                <a:spcPct val="0"/>
              </a:spcBef>
            </a:pPr>
            <a:r>
              <a:rPr lang="en-US" sz="1600">
                <a:solidFill>
                  <a:srgbClr val="545454"/>
                </a:solidFill>
                <a:latin typeface="Helvetica Neue LT Std"/>
                <a:cs typeface="Segoe UI"/>
              </a:rPr>
              <a:t>As part of the interview, you will be asked to prepare and present a short presentation, you will be advised of the presentation topic in the interview invitation.</a:t>
            </a:r>
            <a:endParaRPr lang="en-US" sz="1600">
              <a:solidFill>
                <a:srgbClr val="000000"/>
              </a:solidFill>
              <a:latin typeface="Helvetica Neue LT Std"/>
              <a:cs typeface="Segoe UI"/>
            </a:endParaRPr>
          </a:p>
          <a:p>
            <a:pPr>
              <a:lnSpc>
                <a:spcPts val="2240"/>
              </a:lnSpc>
              <a:spcBef>
                <a:spcPct val="0"/>
              </a:spcBef>
            </a:pPr>
            <a:endParaRPr lang="en-US" sz="1600">
              <a:solidFill>
                <a:srgbClr val="2254C5"/>
              </a:solidFill>
              <a:latin typeface="Helvetica Neue LT Std"/>
              <a:cs typeface="Segoe UI"/>
            </a:endParaRPr>
          </a:p>
          <a:p>
            <a:pPr>
              <a:lnSpc>
                <a:spcPts val="2240"/>
              </a:lnSpc>
              <a:spcBef>
                <a:spcPct val="0"/>
              </a:spcBef>
            </a:pPr>
            <a:r>
              <a:rPr lang="en-US" sz="1600">
                <a:solidFill>
                  <a:srgbClr val="2254C5"/>
                </a:solidFill>
                <a:latin typeface="Helvetica Neue LT Std"/>
                <a:cs typeface="Segoe UI"/>
              </a:rPr>
              <a:t>Selection and Feedback </a:t>
            </a:r>
            <a:endParaRPr lang="en-US" sz="1600">
              <a:solidFill>
                <a:srgbClr val="000000"/>
              </a:solidFill>
              <a:latin typeface="Helvetica Neue LT Std"/>
              <a:cs typeface="Segoe UI"/>
            </a:endParaRPr>
          </a:p>
          <a:p>
            <a:pPr>
              <a:lnSpc>
                <a:spcPts val="2240"/>
              </a:lnSpc>
              <a:spcBef>
                <a:spcPct val="0"/>
              </a:spcBef>
            </a:pPr>
            <a:r>
              <a:rPr lang="en-US" sz="1600">
                <a:solidFill>
                  <a:srgbClr val="545454"/>
                </a:solidFill>
                <a:latin typeface="Helvetica Neue LT Std"/>
                <a:cs typeface="Segoe UI"/>
              </a:rPr>
              <a:t>Regardless of the outcome, we will notify all candidates as soon as possible. We will send you a copy of any report for any assessment that you may have undergone as part of the recruitment process. </a:t>
            </a:r>
            <a:endParaRPr lang="en-US" sz="1600">
              <a:solidFill>
                <a:srgbClr val="000000"/>
              </a:solidFill>
              <a:latin typeface="Helvetica Neue LT Std"/>
              <a:cs typeface="Segoe UI"/>
            </a:endParaRPr>
          </a:p>
          <a:p>
            <a:pPr>
              <a:lnSpc>
                <a:spcPts val="2240"/>
              </a:lnSpc>
              <a:spcBef>
                <a:spcPct val="0"/>
              </a:spcBef>
            </a:pPr>
            <a:r>
              <a:rPr lang="en-US" sz="1600">
                <a:solidFill>
                  <a:srgbClr val="545454"/>
                </a:solidFill>
                <a:latin typeface="Helvetica Neue LT Std"/>
                <a:cs typeface="Segoe UI"/>
              </a:rPr>
              <a:t>Feedback will only be provided to candidates who reached interview. </a:t>
            </a:r>
            <a:endParaRPr lang="en-US">
              <a:latin typeface="Helvetica Neue LT Std"/>
            </a:endParaRPr>
          </a:p>
          <a:p>
            <a:pPr>
              <a:lnSpc>
                <a:spcPts val="2240"/>
              </a:lnSpc>
              <a:spcBef>
                <a:spcPct val="0"/>
              </a:spcBef>
            </a:pPr>
            <a:endParaRPr lang="en-US" sz="1600">
              <a:solidFill>
                <a:srgbClr val="545454"/>
              </a:solidFill>
              <a:latin typeface="Helvetica Neue LT Std"/>
              <a:cs typeface="Segoe UI"/>
            </a:endParaRPr>
          </a:p>
          <a:p>
            <a:pPr>
              <a:lnSpc>
                <a:spcPts val="2240"/>
              </a:lnSpc>
              <a:spcBef>
                <a:spcPct val="0"/>
              </a:spcBef>
            </a:pPr>
            <a:r>
              <a:rPr lang="en-US" sz="1600">
                <a:solidFill>
                  <a:srgbClr val="2254C5"/>
                </a:solidFill>
                <a:latin typeface="Helvetica Neue LT Std"/>
                <a:cs typeface="Segoe UI"/>
              </a:rPr>
              <a:t>Reserve List </a:t>
            </a:r>
            <a:endParaRPr lang="en-US" sz="1600">
              <a:solidFill>
                <a:srgbClr val="000000"/>
              </a:solidFill>
              <a:latin typeface="Helvetica Neue LT Std"/>
              <a:cs typeface="Segoe UI"/>
            </a:endParaRPr>
          </a:p>
          <a:p>
            <a:pPr>
              <a:lnSpc>
                <a:spcPts val="2240"/>
              </a:lnSpc>
              <a:spcBef>
                <a:spcPct val="0"/>
              </a:spcBef>
            </a:pPr>
            <a:r>
              <a:rPr lang="en-US" sz="1600">
                <a:solidFill>
                  <a:srgbClr val="000000"/>
                </a:solidFill>
                <a:latin typeface="Helvetica Neue LT Std"/>
                <a:cs typeface="Segoe UI"/>
              </a:rPr>
              <a:t>I</a:t>
            </a:r>
            <a:r>
              <a:rPr lang="en-US" sz="1600">
                <a:solidFill>
                  <a:srgbClr val="545454"/>
                </a:solidFill>
                <a:latin typeface="Helvetica Neue LT Std"/>
                <a:cs typeface="Segoe UI"/>
              </a:rPr>
              <a:t>f we receive more applications from suitable candidates than we have vacancies at this time, we may hold suitable applicants on a reserve list for 12 months, and future vacancies requiring the same skills and experience could be offered to candidates on the reserve list without a new competition. We will contact you to confirm if your application is to be held on a reserve list.</a:t>
            </a:r>
            <a:endParaRPr lang="en-US">
              <a:latin typeface="Helvetica Neue LT Std"/>
            </a:endParaRPr>
          </a:p>
          <a:p>
            <a:pPr>
              <a:lnSpc>
                <a:spcPts val="2240"/>
              </a:lnSpc>
              <a:spcBef>
                <a:spcPct val="0"/>
              </a:spcBef>
            </a:pPr>
            <a:endParaRPr lang="en-US" sz="1600">
              <a:solidFill>
                <a:srgbClr val="545454"/>
              </a:solidFill>
              <a:latin typeface="Helvetica Neue LT Std"/>
              <a:cs typeface="Segoe UI"/>
            </a:endParaRPr>
          </a:p>
          <a:p>
            <a:pPr>
              <a:lnSpc>
                <a:spcPts val="2240"/>
              </a:lnSpc>
              <a:spcBef>
                <a:spcPct val="0"/>
              </a:spcBef>
            </a:pPr>
            <a:r>
              <a:rPr lang="en-US" sz="1600">
                <a:solidFill>
                  <a:srgbClr val="2254C5"/>
                </a:solidFill>
                <a:latin typeface="Helvetica Neue LT Std"/>
                <a:cs typeface="Segoe UI"/>
              </a:rPr>
              <a:t>Diversity Monitoring</a:t>
            </a:r>
            <a:r>
              <a:rPr lang="en-US" sz="1600">
                <a:solidFill>
                  <a:srgbClr val="000000"/>
                </a:solidFill>
                <a:latin typeface="Helvetica Neue LT Std"/>
                <a:cs typeface="Segoe UI"/>
              </a:rPr>
              <a:t> </a:t>
            </a:r>
          </a:p>
          <a:p>
            <a:pPr>
              <a:lnSpc>
                <a:spcPts val="2240"/>
              </a:lnSpc>
              <a:spcBef>
                <a:spcPct val="0"/>
              </a:spcBef>
            </a:pPr>
            <a:r>
              <a:rPr lang="en-US" sz="1600">
                <a:solidFill>
                  <a:srgbClr val="545454"/>
                </a:solidFill>
                <a:latin typeface="Helvetica Neue LT Std"/>
                <a:cs typeface="Segoe UI"/>
              </a:rPr>
              <a:t>As part of the online application process, you will be asked a number of diversity-related questions. If you do not wish to provide a declaration on any of the particular characteristics, you will have the option to select 'prefer not to say'. The information you provide when submitting your application will help us monitor our progress towards the Civil Service becoming the most inclusive employer. </a:t>
            </a:r>
            <a:endParaRPr lang="en-US">
              <a:latin typeface="Helvetica Neue LT Std"/>
            </a:endParaRPr>
          </a:p>
        </p:txBody>
      </p:sp>
      <p:sp>
        <p:nvSpPr>
          <p:cNvPr id="7" name="AutoShape 7"/>
          <p:cNvSpPr/>
          <p:nvPr/>
        </p:nvSpPr>
        <p:spPr>
          <a:xfrm>
            <a:off x="0" y="9728445"/>
            <a:ext cx="18395101" cy="0"/>
          </a:xfrm>
          <a:prstGeom prst="line">
            <a:avLst/>
          </a:prstGeom>
          <a:ln w="38100" cap="flat">
            <a:solidFill>
              <a:srgbClr val="0063BE"/>
            </a:solidFill>
            <a:prstDash val="solid"/>
            <a:headEnd type="none" w="sm" len="sm"/>
            <a:tailEnd type="none" w="sm" len="sm"/>
          </a:ln>
        </p:spPr>
        <p:txBody>
          <a:bodyPr/>
          <a:lstStyle/>
          <a:p>
            <a:endParaRPr lang="en-GB"/>
          </a:p>
        </p:txBody>
      </p:sp>
      <p:sp>
        <p:nvSpPr>
          <p:cNvPr id="8" name="Slide Number Placeholder 7">
            <a:extLst>
              <a:ext uri="{FF2B5EF4-FFF2-40B4-BE49-F238E27FC236}">
                <a16:creationId xmlns:a16="http://schemas.microsoft.com/office/drawing/2014/main" id="{28CB822B-14D2-CA7D-AEF4-8DF8F2DF9A3D}"/>
              </a:ext>
            </a:extLst>
          </p:cNvPr>
          <p:cNvSpPr>
            <a:spLocks noGrp="1"/>
          </p:cNvSpPr>
          <p:nvPr>
            <p:ph type="sldNum" sz="quarter" idx="12"/>
          </p:nvPr>
        </p:nvSpPr>
        <p:spPr/>
        <p:txBody>
          <a:bodyPr/>
          <a:lstStyle/>
          <a:p>
            <a:fld id="{B6F15528-21DE-4FAA-801E-634DDDAF4B2B}" type="slidenum">
              <a:rPr lang="en-US" smtClean="0"/>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9728445"/>
            <a:ext cx="18395101" cy="0"/>
          </a:xfrm>
          <a:prstGeom prst="line">
            <a:avLst/>
          </a:prstGeom>
          <a:ln w="38100" cap="flat">
            <a:solidFill>
              <a:srgbClr val="0063BE"/>
            </a:solidFill>
            <a:prstDash val="solid"/>
            <a:headEnd type="none" w="sm" len="sm"/>
            <a:tailEnd type="none" w="sm" len="sm"/>
          </a:ln>
        </p:spPr>
        <p:txBody>
          <a:bodyPr/>
          <a:lstStyle/>
          <a:p>
            <a:endParaRPr lang="en-GB"/>
          </a:p>
        </p:txBody>
      </p:sp>
      <p:sp>
        <p:nvSpPr>
          <p:cNvPr id="4" name="Freeform 4"/>
          <p:cNvSpPr/>
          <p:nvPr/>
        </p:nvSpPr>
        <p:spPr>
          <a:xfrm>
            <a:off x="1028700" y="1028700"/>
            <a:ext cx="997417" cy="997417"/>
          </a:xfrm>
          <a:custGeom>
            <a:avLst/>
            <a:gdLst/>
            <a:ahLst/>
            <a:cxnLst/>
            <a:rect l="l" t="t" r="r" b="b"/>
            <a:pathLst>
              <a:path w="997417" h="997417">
                <a:moveTo>
                  <a:pt x="0" y="0"/>
                </a:moveTo>
                <a:lnTo>
                  <a:pt x="997417" y="0"/>
                </a:lnTo>
                <a:lnTo>
                  <a:pt x="997417" y="997417"/>
                </a:lnTo>
                <a:lnTo>
                  <a:pt x="0" y="997417"/>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GB"/>
          </a:p>
        </p:txBody>
      </p:sp>
      <p:grpSp>
        <p:nvGrpSpPr>
          <p:cNvPr id="5" name="Group 5"/>
          <p:cNvGrpSpPr>
            <a:grpSpLocks noChangeAspect="1"/>
          </p:cNvGrpSpPr>
          <p:nvPr/>
        </p:nvGrpSpPr>
        <p:grpSpPr>
          <a:xfrm>
            <a:off x="975998" y="3476861"/>
            <a:ext cx="597439" cy="526834"/>
            <a:chOff x="0" y="0"/>
            <a:chExt cx="5763755" cy="5082591"/>
          </a:xfrm>
        </p:grpSpPr>
        <p:sp>
          <p:nvSpPr>
            <p:cNvPr id="6" name="Freeform 6"/>
            <p:cNvSpPr/>
            <p:nvPr/>
          </p:nvSpPr>
          <p:spPr>
            <a:xfrm>
              <a:off x="829818" y="63500"/>
              <a:ext cx="2071878" cy="2071878"/>
            </a:xfrm>
            <a:custGeom>
              <a:avLst/>
              <a:gdLst/>
              <a:ahLst/>
              <a:cxnLst/>
              <a:rect l="l" t="t" r="r" b="b"/>
              <a:pathLst>
                <a:path w="2071878" h="2071878">
                  <a:moveTo>
                    <a:pt x="191008" y="1035939"/>
                  </a:moveTo>
                  <a:cubicBezTo>
                    <a:pt x="191008" y="569976"/>
                    <a:pt x="570103" y="191008"/>
                    <a:pt x="1035939" y="191008"/>
                  </a:cubicBezTo>
                  <a:cubicBezTo>
                    <a:pt x="1501775" y="191008"/>
                    <a:pt x="1880870" y="570103"/>
                    <a:pt x="1880870" y="1035939"/>
                  </a:cubicBezTo>
                  <a:cubicBezTo>
                    <a:pt x="1880870" y="1501775"/>
                    <a:pt x="1501775" y="1880870"/>
                    <a:pt x="1035939" y="1880870"/>
                  </a:cubicBezTo>
                  <a:cubicBezTo>
                    <a:pt x="570103" y="1880870"/>
                    <a:pt x="191008" y="1501775"/>
                    <a:pt x="191008" y="1035939"/>
                  </a:cubicBezTo>
                  <a:moveTo>
                    <a:pt x="1035939" y="2071878"/>
                  </a:moveTo>
                  <a:cubicBezTo>
                    <a:pt x="1607185" y="2071878"/>
                    <a:pt x="2071878" y="1607185"/>
                    <a:pt x="2071878" y="1035939"/>
                  </a:cubicBezTo>
                  <a:cubicBezTo>
                    <a:pt x="2071878" y="464693"/>
                    <a:pt x="1607185" y="0"/>
                    <a:pt x="1035939" y="0"/>
                  </a:cubicBezTo>
                  <a:cubicBezTo>
                    <a:pt x="464693" y="0"/>
                    <a:pt x="0" y="464693"/>
                    <a:pt x="0" y="1035939"/>
                  </a:cubicBezTo>
                  <a:cubicBezTo>
                    <a:pt x="0" y="1607185"/>
                    <a:pt x="464693" y="2071878"/>
                    <a:pt x="1035939" y="2071878"/>
                  </a:cubicBezTo>
                </a:path>
              </a:pathLst>
            </a:custGeom>
            <a:solidFill>
              <a:srgbClr val="CF102D"/>
            </a:solidFill>
          </p:spPr>
          <p:txBody>
            <a:bodyPr/>
            <a:lstStyle/>
            <a:p>
              <a:endParaRPr lang="en-GB"/>
            </a:p>
          </p:txBody>
        </p:sp>
        <p:sp>
          <p:nvSpPr>
            <p:cNvPr id="7" name="Freeform 7"/>
            <p:cNvSpPr/>
            <p:nvPr/>
          </p:nvSpPr>
          <p:spPr>
            <a:xfrm>
              <a:off x="703834" y="3224276"/>
              <a:ext cx="191008" cy="1402969"/>
            </a:xfrm>
            <a:custGeom>
              <a:avLst/>
              <a:gdLst/>
              <a:ahLst/>
              <a:cxnLst/>
              <a:rect l="l" t="t" r="r" b="b"/>
              <a:pathLst>
                <a:path w="191008" h="1402969">
                  <a:moveTo>
                    <a:pt x="95504" y="0"/>
                  </a:moveTo>
                  <a:cubicBezTo>
                    <a:pt x="42799" y="0"/>
                    <a:pt x="0" y="42799"/>
                    <a:pt x="0" y="95504"/>
                  </a:cubicBezTo>
                  <a:lnTo>
                    <a:pt x="0" y="1307465"/>
                  </a:lnTo>
                  <a:cubicBezTo>
                    <a:pt x="0" y="1360170"/>
                    <a:pt x="42799" y="1402969"/>
                    <a:pt x="95504" y="1402969"/>
                  </a:cubicBezTo>
                  <a:cubicBezTo>
                    <a:pt x="148209" y="1402969"/>
                    <a:pt x="191008" y="1360170"/>
                    <a:pt x="191008" y="1307465"/>
                  </a:cubicBezTo>
                  <a:lnTo>
                    <a:pt x="191008" y="95504"/>
                  </a:lnTo>
                  <a:cubicBezTo>
                    <a:pt x="191008" y="42799"/>
                    <a:pt x="148209" y="0"/>
                    <a:pt x="95504" y="0"/>
                  </a:cubicBezTo>
                </a:path>
              </a:pathLst>
            </a:custGeom>
            <a:solidFill>
              <a:srgbClr val="CF102D"/>
            </a:solidFill>
          </p:spPr>
          <p:txBody>
            <a:bodyPr/>
            <a:lstStyle/>
            <a:p>
              <a:endParaRPr lang="en-GB"/>
            </a:p>
          </p:txBody>
        </p:sp>
        <p:sp>
          <p:nvSpPr>
            <p:cNvPr id="8" name="Freeform 8"/>
            <p:cNvSpPr/>
            <p:nvPr/>
          </p:nvSpPr>
          <p:spPr>
            <a:xfrm>
              <a:off x="63500" y="2176526"/>
              <a:ext cx="5647944" cy="2842514"/>
            </a:xfrm>
            <a:custGeom>
              <a:avLst/>
              <a:gdLst/>
              <a:ahLst/>
              <a:cxnLst/>
              <a:rect l="l" t="t" r="r" b="b"/>
              <a:pathLst>
                <a:path w="5647944" h="2842514">
                  <a:moveTo>
                    <a:pt x="1968627" y="191643"/>
                  </a:moveTo>
                  <a:lnTo>
                    <a:pt x="1968627" y="595503"/>
                  </a:lnTo>
                  <a:cubicBezTo>
                    <a:pt x="1968627" y="684530"/>
                    <a:pt x="1896237" y="756920"/>
                    <a:pt x="1807210" y="756920"/>
                  </a:cubicBezTo>
                  <a:cubicBezTo>
                    <a:pt x="1718183" y="756920"/>
                    <a:pt x="1645793" y="684530"/>
                    <a:pt x="1645793" y="595503"/>
                  </a:cubicBezTo>
                  <a:lnTo>
                    <a:pt x="1645793" y="191643"/>
                  </a:lnTo>
                  <a:close/>
                  <a:moveTo>
                    <a:pt x="3407410" y="1695831"/>
                  </a:moveTo>
                  <a:cubicBezTo>
                    <a:pt x="3384550" y="1718056"/>
                    <a:pt x="3374390" y="1750060"/>
                    <a:pt x="3379978" y="1780921"/>
                  </a:cubicBezTo>
                  <a:lnTo>
                    <a:pt x="3383153" y="1799590"/>
                  </a:lnTo>
                  <a:cubicBezTo>
                    <a:pt x="3375660" y="1821561"/>
                    <a:pt x="3371088" y="1843913"/>
                    <a:pt x="3369564" y="1866392"/>
                  </a:cubicBezTo>
                  <a:lnTo>
                    <a:pt x="3306826" y="1833246"/>
                  </a:lnTo>
                  <a:cubicBezTo>
                    <a:pt x="3278886" y="1818513"/>
                    <a:pt x="3245612" y="1818513"/>
                    <a:pt x="3217672" y="1833246"/>
                  </a:cubicBezTo>
                  <a:lnTo>
                    <a:pt x="3127375" y="1880998"/>
                  </a:lnTo>
                  <a:lnTo>
                    <a:pt x="3144647" y="1780541"/>
                  </a:lnTo>
                  <a:cubicBezTo>
                    <a:pt x="3149981" y="1749553"/>
                    <a:pt x="3139694" y="1717930"/>
                    <a:pt x="3117215" y="1695959"/>
                  </a:cubicBezTo>
                  <a:lnTo>
                    <a:pt x="3043428" y="1624077"/>
                  </a:lnTo>
                  <a:lnTo>
                    <a:pt x="3144647" y="1608963"/>
                  </a:lnTo>
                  <a:cubicBezTo>
                    <a:pt x="3175508" y="1604392"/>
                    <a:pt x="3202305" y="1584960"/>
                    <a:pt x="3216148" y="1557021"/>
                  </a:cubicBezTo>
                  <a:lnTo>
                    <a:pt x="3261868" y="1465199"/>
                  </a:lnTo>
                  <a:lnTo>
                    <a:pt x="3306953" y="1556766"/>
                  </a:lnTo>
                  <a:cubicBezTo>
                    <a:pt x="3320796" y="1584833"/>
                    <a:pt x="3347593" y="1604391"/>
                    <a:pt x="3378581" y="1608963"/>
                  </a:cubicBezTo>
                  <a:lnTo>
                    <a:pt x="3480943" y="1624203"/>
                  </a:lnTo>
                  <a:close/>
                  <a:moveTo>
                    <a:pt x="3776599" y="1528445"/>
                  </a:moveTo>
                  <a:cubicBezTo>
                    <a:pt x="3765296" y="1493647"/>
                    <a:pt x="3735832" y="1468755"/>
                    <a:pt x="3699764" y="1463421"/>
                  </a:cubicBezTo>
                  <a:lnTo>
                    <a:pt x="3456178" y="1427353"/>
                  </a:lnTo>
                  <a:lnTo>
                    <a:pt x="3347974" y="1207643"/>
                  </a:lnTo>
                  <a:cubicBezTo>
                    <a:pt x="3331845" y="1174878"/>
                    <a:pt x="3299079" y="1154430"/>
                    <a:pt x="3262249" y="1154303"/>
                  </a:cubicBezTo>
                  <a:cubicBezTo>
                    <a:pt x="3225673" y="1154303"/>
                    <a:pt x="3192907" y="1174623"/>
                    <a:pt x="3176778" y="1207262"/>
                  </a:cubicBezTo>
                  <a:lnTo>
                    <a:pt x="3067304" y="1427353"/>
                  </a:lnTo>
                  <a:lnTo>
                    <a:pt x="2824607" y="1463421"/>
                  </a:lnTo>
                  <a:cubicBezTo>
                    <a:pt x="2788539" y="1468755"/>
                    <a:pt x="2759075" y="1493774"/>
                    <a:pt x="2747772" y="1528572"/>
                  </a:cubicBezTo>
                  <a:cubicBezTo>
                    <a:pt x="2736469" y="1563370"/>
                    <a:pt x="2745867" y="1600835"/>
                    <a:pt x="2772029" y="1626235"/>
                  </a:cubicBezTo>
                  <a:lnTo>
                    <a:pt x="2947797" y="1797431"/>
                  </a:lnTo>
                  <a:lnTo>
                    <a:pt x="2906141" y="2039747"/>
                  </a:lnTo>
                  <a:cubicBezTo>
                    <a:pt x="2899918" y="2075942"/>
                    <a:pt x="2914523" y="2111756"/>
                    <a:pt x="2944241" y="2133346"/>
                  </a:cubicBezTo>
                  <a:cubicBezTo>
                    <a:pt x="2973197" y="2154301"/>
                    <a:pt x="3013075" y="2157222"/>
                    <a:pt x="3044952" y="2140458"/>
                  </a:cubicBezTo>
                  <a:lnTo>
                    <a:pt x="3262249" y="2025650"/>
                  </a:lnTo>
                  <a:lnTo>
                    <a:pt x="3479673" y="2140585"/>
                  </a:lnTo>
                  <a:cubicBezTo>
                    <a:pt x="3502660" y="2152650"/>
                    <a:pt x="3528695" y="2154809"/>
                    <a:pt x="3552571" y="2147316"/>
                  </a:cubicBezTo>
                  <a:lnTo>
                    <a:pt x="3755517" y="2253615"/>
                  </a:lnTo>
                  <a:cubicBezTo>
                    <a:pt x="3617468" y="2367915"/>
                    <a:pt x="3444621" y="2430145"/>
                    <a:pt x="3262249" y="2430145"/>
                  </a:cubicBezTo>
                  <a:cubicBezTo>
                    <a:pt x="2833624" y="2430145"/>
                    <a:pt x="2484882" y="2081403"/>
                    <a:pt x="2484882" y="1652905"/>
                  </a:cubicBezTo>
                  <a:cubicBezTo>
                    <a:pt x="2484882" y="1224406"/>
                    <a:pt x="2833624" y="875665"/>
                    <a:pt x="3262249" y="875665"/>
                  </a:cubicBezTo>
                  <a:lnTo>
                    <a:pt x="3365628" y="883031"/>
                  </a:lnTo>
                  <a:cubicBezTo>
                    <a:pt x="3527299" y="903478"/>
                    <a:pt x="3679191" y="976630"/>
                    <a:pt x="3797555" y="1090168"/>
                  </a:cubicBezTo>
                  <a:lnTo>
                    <a:pt x="3775330" y="1128521"/>
                  </a:lnTo>
                  <a:cubicBezTo>
                    <a:pt x="3749295" y="1185799"/>
                    <a:pt x="3748406" y="1249299"/>
                    <a:pt x="3772789" y="1307083"/>
                  </a:cubicBezTo>
                  <a:lnTo>
                    <a:pt x="3821685" y="1423796"/>
                  </a:lnTo>
                  <a:cubicBezTo>
                    <a:pt x="3874644" y="1550416"/>
                    <a:pt x="3965194" y="1652269"/>
                    <a:pt x="4083813" y="1718182"/>
                  </a:cubicBezTo>
                  <a:cubicBezTo>
                    <a:pt x="4100958" y="1728850"/>
                    <a:pt x="4120516" y="1738756"/>
                    <a:pt x="4145154" y="1749043"/>
                  </a:cubicBezTo>
                  <a:lnTo>
                    <a:pt x="4436238" y="1873630"/>
                  </a:lnTo>
                  <a:cubicBezTo>
                    <a:pt x="4454653" y="1881631"/>
                    <a:pt x="4463416" y="1902459"/>
                    <a:pt x="4456304" y="1920747"/>
                  </a:cubicBezTo>
                  <a:cubicBezTo>
                    <a:pt x="4450843" y="1934717"/>
                    <a:pt x="4436492" y="1944369"/>
                    <a:pt x="4421632" y="1944369"/>
                  </a:cubicBezTo>
                  <a:lnTo>
                    <a:pt x="4410964" y="1943226"/>
                  </a:lnTo>
                  <a:lnTo>
                    <a:pt x="3759962" y="1635505"/>
                  </a:lnTo>
                  <a:cubicBezTo>
                    <a:pt x="3756153" y="1633727"/>
                    <a:pt x="3752216" y="1632076"/>
                    <a:pt x="3748278" y="1630425"/>
                  </a:cubicBezTo>
                  <a:lnTo>
                    <a:pt x="3752469" y="1626361"/>
                  </a:lnTo>
                  <a:cubicBezTo>
                    <a:pt x="3778631" y="1600834"/>
                    <a:pt x="3787902" y="1563496"/>
                    <a:pt x="3776726" y="1528571"/>
                  </a:cubicBezTo>
                  <a:moveTo>
                    <a:pt x="1807210" y="1093343"/>
                  </a:moveTo>
                  <a:cubicBezTo>
                    <a:pt x="1896237" y="1093343"/>
                    <a:pt x="1968627" y="1165733"/>
                    <a:pt x="1968627" y="1254760"/>
                  </a:cubicBezTo>
                  <a:lnTo>
                    <a:pt x="1968627" y="2214626"/>
                  </a:lnTo>
                  <a:cubicBezTo>
                    <a:pt x="1968627" y="2303653"/>
                    <a:pt x="1896237" y="2376043"/>
                    <a:pt x="1807210" y="2376043"/>
                  </a:cubicBezTo>
                  <a:cubicBezTo>
                    <a:pt x="1718183" y="2376043"/>
                    <a:pt x="1645793" y="2303653"/>
                    <a:pt x="1645793" y="2214626"/>
                  </a:cubicBezTo>
                  <a:lnTo>
                    <a:pt x="1645793" y="1254760"/>
                  </a:lnTo>
                  <a:cubicBezTo>
                    <a:pt x="1645793" y="1165733"/>
                    <a:pt x="1718183" y="1093343"/>
                    <a:pt x="1807210" y="1093343"/>
                  </a:cubicBezTo>
                  <a:moveTo>
                    <a:pt x="5604891" y="2017395"/>
                  </a:moveTo>
                  <a:lnTo>
                    <a:pt x="4678299" y="1192530"/>
                  </a:lnTo>
                  <a:cubicBezTo>
                    <a:pt x="4579747" y="1103503"/>
                    <a:pt x="4456557" y="1048639"/>
                    <a:pt x="4322064" y="1034161"/>
                  </a:cubicBezTo>
                  <a:lnTo>
                    <a:pt x="4005199" y="999109"/>
                  </a:lnTo>
                  <a:cubicBezTo>
                    <a:pt x="3994785" y="997712"/>
                    <a:pt x="3984244" y="997205"/>
                    <a:pt x="3973703" y="997331"/>
                  </a:cubicBezTo>
                  <a:cubicBezTo>
                    <a:pt x="3832987" y="843534"/>
                    <a:pt x="3646297" y="739648"/>
                    <a:pt x="3443351" y="702183"/>
                  </a:cubicBezTo>
                  <a:cubicBezTo>
                    <a:pt x="3237738" y="274828"/>
                    <a:pt x="2801620" y="0"/>
                    <a:pt x="2325624" y="0"/>
                  </a:cubicBezTo>
                  <a:lnTo>
                    <a:pt x="1239774" y="0"/>
                  </a:lnTo>
                  <a:cubicBezTo>
                    <a:pt x="556133" y="0"/>
                    <a:pt x="0" y="556133"/>
                    <a:pt x="0" y="1239774"/>
                  </a:cubicBezTo>
                  <a:lnTo>
                    <a:pt x="0" y="2355596"/>
                  </a:lnTo>
                  <a:cubicBezTo>
                    <a:pt x="0" y="2408301"/>
                    <a:pt x="42799" y="2451100"/>
                    <a:pt x="95504" y="2451100"/>
                  </a:cubicBezTo>
                  <a:cubicBezTo>
                    <a:pt x="148209" y="2451100"/>
                    <a:pt x="191008" y="2408301"/>
                    <a:pt x="191008" y="2355596"/>
                  </a:cubicBezTo>
                  <a:lnTo>
                    <a:pt x="191008" y="1239774"/>
                  </a:lnTo>
                  <a:cubicBezTo>
                    <a:pt x="191008" y="661416"/>
                    <a:pt x="661543" y="191008"/>
                    <a:pt x="1239774" y="191008"/>
                  </a:cubicBezTo>
                  <a:lnTo>
                    <a:pt x="1454658" y="191008"/>
                  </a:lnTo>
                  <a:lnTo>
                    <a:pt x="1454658" y="595376"/>
                  </a:lnTo>
                  <a:cubicBezTo>
                    <a:pt x="1454658" y="745871"/>
                    <a:pt x="1549527" y="874649"/>
                    <a:pt x="1682623" y="925068"/>
                  </a:cubicBezTo>
                  <a:cubicBezTo>
                    <a:pt x="1549527" y="975487"/>
                    <a:pt x="1454658" y="1104265"/>
                    <a:pt x="1454658" y="1254760"/>
                  </a:cubicBezTo>
                  <a:lnTo>
                    <a:pt x="1454658" y="2214626"/>
                  </a:lnTo>
                  <a:cubicBezTo>
                    <a:pt x="1454658" y="2408936"/>
                    <a:pt x="1612773" y="2567051"/>
                    <a:pt x="1807083" y="2567051"/>
                  </a:cubicBezTo>
                  <a:cubicBezTo>
                    <a:pt x="2001393" y="2567051"/>
                    <a:pt x="2159508" y="2408936"/>
                    <a:pt x="2159508" y="2214626"/>
                  </a:cubicBezTo>
                  <a:lnTo>
                    <a:pt x="2159508" y="1254760"/>
                  </a:lnTo>
                  <a:cubicBezTo>
                    <a:pt x="2159508" y="1104265"/>
                    <a:pt x="2064639" y="975487"/>
                    <a:pt x="1931543" y="925068"/>
                  </a:cubicBezTo>
                  <a:cubicBezTo>
                    <a:pt x="2064639" y="874649"/>
                    <a:pt x="2159508" y="745998"/>
                    <a:pt x="2159508" y="595376"/>
                  </a:cubicBezTo>
                  <a:lnTo>
                    <a:pt x="2159508" y="191008"/>
                  </a:lnTo>
                  <a:lnTo>
                    <a:pt x="2325624" y="191008"/>
                  </a:lnTo>
                  <a:cubicBezTo>
                    <a:pt x="2691257" y="191008"/>
                    <a:pt x="3026283" y="378714"/>
                    <a:pt x="3216783" y="685673"/>
                  </a:cubicBezTo>
                  <a:cubicBezTo>
                    <a:pt x="2703830" y="709422"/>
                    <a:pt x="2293874" y="1134237"/>
                    <a:pt x="2293874" y="1652905"/>
                  </a:cubicBezTo>
                  <a:cubicBezTo>
                    <a:pt x="2293874" y="2186813"/>
                    <a:pt x="2728214" y="2621153"/>
                    <a:pt x="3262249" y="2621153"/>
                  </a:cubicBezTo>
                  <a:cubicBezTo>
                    <a:pt x="3513582" y="2621153"/>
                    <a:pt x="3757168" y="2521966"/>
                    <a:pt x="3935730" y="2347976"/>
                  </a:cubicBezTo>
                  <a:lnTo>
                    <a:pt x="4402709" y="2592578"/>
                  </a:lnTo>
                  <a:cubicBezTo>
                    <a:pt x="4510786" y="2649474"/>
                    <a:pt x="4627372" y="2689733"/>
                    <a:pt x="4749419" y="2712085"/>
                  </a:cubicBezTo>
                  <a:lnTo>
                    <a:pt x="5468747" y="2840990"/>
                  </a:lnTo>
                  <a:cubicBezTo>
                    <a:pt x="5474335" y="2842006"/>
                    <a:pt x="5480050" y="2842514"/>
                    <a:pt x="5485765" y="2842514"/>
                  </a:cubicBezTo>
                  <a:cubicBezTo>
                    <a:pt x="5532120" y="2842514"/>
                    <a:pt x="5571617" y="2809367"/>
                    <a:pt x="5579745" y="2763901"/>
                  </a:cubicBezTo>
                  <a:cubicBezTo>
                    <a:pt x="5589016" y="2712085"/>
                    <a:pt x="5554472" y="2662301"/>
                    <a:pt x="5502529" y="2653030"/>
                  </a:cubicBezTo>
                  <a:lnTo>
                    <a:pt x="4783455" y="2524125"/>
                  </a:lnTo>
                  <a:cubicBezTo>
                    <a:pt x="4680839" y="2505329"/>
                    <a:pt x="4582668" y="2471546"/>
                    <a:pt x="4491609" y="2423541"/>
                  </a:cubicBezTo>
                  <a:lnTo>
                    <a:pt x="3606165" y="1959737"/>
                  </a:lnTo>
                  <a:cubicBezTo>
                    <a:pt x="3605657" y="1959483"/>
                    <a:pt x="3605149" y="1959229"/>
                    <a:pt x="3604641" y="1958848"/>
                  </a:cubicBezTo>
                  <a:lnTo>
                    <a:pt x="3582416" y="1828038"/>
                  </a:lnTo>
                  <a:cubicBezTo>
                    <a:pt x="3606419" y="1801114"/>
                    <a:pt x="3645789" y="1793113"/>
                    <a:pt x="3678936" y="1808480"/>
                  </a:cubicBezTo>
                  <a:lnTo>
                    <a:pt x="4057650" y="1987804"/>
                  </a:lnTo>
                  <a:cubicBezTo>
                    <a:pt x="4058793" y="1988312"/>
                    <a:pt x="4059936" y="1988820"/>
                    <a:pt x="4061079" y="1989201"/>
                  </a:cubicBezTo>
                  <a:lnTo>
                    <a:pt x="4325874" y="2114423"/>
                  </a:lnTo>
                  <a:cubicBezTo>
                    <a:pt x="4356100" y="2128393"/>
                    <a:pt x="4388231" y="2135377"/>
                    <a:pt x="4421632" y="2135377"/>
                  </a:cubicBezTo>
                  <a:cubicBezTo>
                    <a:pt x="4514596" y="2135377"/>
                    <a:pt x="4599940" y="2077085"/>
                    <a:pt x="4634230" y="1990217"/>
                  </a:cubicBezTo>
                  <a:cubicBezTo>
                    <a:pt x="4678553" y="1875789"/>
                    <a:pt x="4625213" y="1747646"/>
                    <a:pt x="4512183" y="1698244"/>
                  </a:cubicBezTo>
                  <a:lnTo>
                    <a:pt x="4219575" y="1573022"/>
                  </a:lnTo>
                  <a:cubicBezTo>
                    <a:pt x="4203700" y="1566418"/>
                    <a:pt x="4192524" y="1560830"/>
                    <a:pt x="4182237" y="1554353"/>
                  </a:cubicBezTo>
                  <a:lnTo>
                    <a:pt x="4180205" y="1553210"/>
                  </a:lnTo>
                  <a:cubicBezTo>
                    <a:pt x="4097401" y="1507363"/>
                    <a:pt x="4034409" y="1437132"/>
                    <a:pt x="3998087" y="1350137"/>
                  </a:cubicBezTo>
                  <a:lnTo>
                    <a:pt x="3949065" y="1233043"/>
                  </a:lnTo>
                  <a:cubicBezTo>
                    <a:pt x="3945509" y="1224661"/>
                    <a:pt x="3945636" y="1216025"/>
                    <a:pt x="3949446" y="1207770"/>
                  </a:cubicBezTo>
                  <a:cubicBezTo>
                    <a:pt x="3953256" y="1199388"/>
                    <a:pt x="3959987" y="1193546"/>
                    <a:pt x="3969385" y="1190498"/>
                  </a:cubicBezTo>
                  <a:lnTo>
                    <a:pt x="3971544" y="1189736"/>
                  </a:lnTo>
                  <a:lnTo>
                    <a:pt x="3976751" y="1188085"/>
                  </a:lnTo>
                  <a:lnTo>
                    <a:pt x="4301491" y="1224153"/>
                  </a:lnTo>
                  <a:cubicBezTo>
                    <a:pt x="4395851" y="1234313"/>
                    <a:pt x="4481957" y="1272667"/>
                    <a:pt x="4551045" y="1334897"/>
                  </a:cubicBezTo>
                  <a:lnTo>
                    <a:pt x="5478145" y="2160143"/>
                  </a:lnTo>
                  <a:cubicBezTo>
                    <a:pt x="5497195" y="2177161"/>
                    <a:pt x="5521961" y="2185797"/>
                    <a:pt x="5547233" y="2184147"/>
                  </a:cubicBezTo>
                  <a:cubicBezTo>
                    <a:pt x="5572761" y="2182623"/>
                    <a:pt x="5596129" y="2171319"/>
                    <a:pt x="5613019" y="2152269"/>
                  </a:cubicBezTo>
                  <a:cubicBezTo>
                    <a:pt x="5647944" y="2112899"/>
                    <a:pt x="5644516" y="2052448"/>
                    <a:pt x="5605145" y="2017396"/>
                  </a:cubicBezTo>
                </a:path>
              </a:pathLst>
            </a:custGeom>
            <a:solidFill>
              <a:srgbClr val="CF102D"/>
            </a:solidFill>
          </p:spPr>
          <p:txBody>
            <a:bodyPr/>
            <a:lstStyle/>
            <a:p>
              <a:endParaRPr lang="en-GB"/>
            </a:p>
          </p:txBody>
        </p:sp>
      </p:grpSp>
      <p:grpSp>
        <p:nvGrpSpPr>
          <p:cNvPr id="9" name="Group 9"/>
          <p:cNvGrpSpPr>
            <a:grpSpLocks noChangeAspect="1"/>
          </p:cNvGrpSpPr>
          <p:nvPr/>
        </p:nvGrpSpPr>
        <p:grpSpPr>
          <a:xfrm>
            <a:off x="1022026" y="5331111"/>
            <a:ext cx="505383" cy="597453"/>
            <a:chOff x="0" y="0"/>
            <a:chExt cx="4875644" cy="5763895"/>
          </a:xfrm>
        </p:grpSpPr>
        <p:sp>
          <p:nvSpPr>
            <p:cNvPr id="10" name="Freeform 10"/>
            <p:cNvSpPr/>
            <p:nvPr/>
          </p:nvSpPr>
          <p:spPr>
            <a:xfrm>
              <a:off x="58420" y="58040"/>
              <a:ext cx="4727194" cy="4723002"/>
            </a:xfrm>
            <a:custGeom>
              <a:avLst/>
              <a:gdLst/>
              <a:ahLst/>
              <a:cxnLst/>
              <a:rect l="l" t="t" r="r" b="b"/>
              <a:pathLst>
                <a:path w="4727194" h="4723002">
                  <a:moveTo>
                    <a:pt x="1045718" y="3592067"/>
                  </a:moveTo>
                  <a:cubicBezTo>
                    <a:pt x="948436" y="3487673"/>
                    <a:pt x="807593" y="3445763"/>
                    <a:pt x="668909" y="3480053"/>
                  </a:cubicBezTo>
                  <a:cubicBezTo>
                    <a:pt x="559054" y="3507231"/>
                    <a:pt x="481330" y="3443985"/>
                    <a:pt x="448183" y="3381501"/>
                  </a:cubicBezTo>
                  <a:cubicBezTo>
                    <a:pt x="415036" y="3319017"/>
                    <a:pt x="406146" y="3219068"/>
                    <a:pt x="490220" y="3143376"/>
                  </a:cubicBezTo>
                  <a:cubicBezTo>
                    <a:pt x="596265" y="3047745"/>
                    <a:pt x="640461" y="2907664"/>
                    <a:pt x="608457" y="2768472"/>
                  </a:cubicBezTo>
                  <a:cubicBezTo>
                    <a:pt x="576453" y="2629280"/>
                    <a:pt x="475361" y="2522600"/>
                    <a:pt x="338201" y="2483103"/>
                  </a:cubicBezTo>
                  <a:cubicBezTo>
                    <a:pt x="229362" y="2451734"/>
                    <a:pt x="193802" y="2358008"/>
                    <a:pt x="196215" y="2287269"/>
                  </a:cubicBezTo>
                  <a:cubicBezTo>
                    <a:pt x="198628" y="2216530"/>
                    <a:pt x="240919" y="2125598"/>
                    <a:pt x="351663" y="2102103"/>
                  </a:cubicBezTo>
                  <a:cubicBezTo>
                    <a:pt x="491363" y="2072385"/>
                    <a:pt x="599694" y="1973198"/>
                    <a:pt x="641477" y="1836673"/>
                  </a:cubicBezTo>
                  <a:cubicBezTo>
                    <a:pt x="683260" y="1700148"/>
                    <a:pt x="649097" y="1557273"/>
                    <a:pt x="550164" y="1454403"/>
                  </a:cubicBezTo>
                  <a:cubicBezTo>
                    <a:pt x="471678" y="1372869"/>
                    <a:pt x="487553" y="1273809"/>
                    <a:pt x="525145" y="1213865"/>
                  </a:cubicBezTo>
                  <a:cubicBezTo>
                    <a:pt x="562737" y="1153921"/>
                    <a:pt x="644652" y="1096263"/>
                    <a:pt x="752348" y="1131188"/>
                  </a:cubicBezTo>
                  <a:cubicBezTo>
                    <a:pt x="888238" y="1175257"/>
                    <a:pt x="1031621" y="1143507"/>
                    <a:pt x="1136142" y="1046225"/>
                  </a:cubicBezTo>
                  <a:cubicBezTo>
                    <a:pt x="1240663" y="948943"/>
                    <a:pt x="1282573" y="808100"/>
                    <a:pt x="1248156" y="669543"/>
                  </a:cubicBezTo>
                  <a:cubicBezTo>
                    <a:pt x="1220978" y="559688"/>
                    <a:pt x="1284224" y="481964"/>
                    <a:pt x="1346708" y="448817"/>
                  </a:cubicBezTo>
                  <a:cubicBezTo>
                    <a:pt x="1409192" y="415670"/>
                    <a:pt x="1509014" y="406653"/>
                    <a:pt x="1584833" y="490727"/>
                  </a:cubicBezTo>
                  <a:cubicBezTo>
                    <a:pt x="1680337" y="596772"/>
                    <a:pt x="1820418" y="641095"/>
                    <a:pt x="1959610" y="608964"/>
                  </a:cubicBezTo>
                  <a:cubicBezTo>
                    <a:pt x="2098802" y="576833"/>
                    <a:pt x="2205482" y="475868"/>
                    <a:pt x="2244979" y="338708"/>
                  </a:cubicBezTo>
                  <a:cubicBezTo>
                    <a:pt x="2276475" y="229488"/>
                    <a:pt x="2370201" y="194055"/>
                    <a:pt x="2440813" y="196849"/>
                  </a:cubicBezTo>
                  <a:cubicBezTo>
                    <a:pt x="2511552" y="199389"/>
                    <a:pt x="2602484" y="241553"/>
                    <a:pt x="2625979" y="352297"/>
                  </a:cubicBezTo>
                  <a:cubicBezTo>
                    <a:pt x="2655697" y="491870"/>
                    <a:pt x="2754884" y="600201"/>
                    <a:pt x="2891409" y="642111"/>
                  </a:cubicBezTo>
                  <a:cubicBezTo>
                    <a:pt x="3027934" y="684021"/>
                    <a:pt x="3170809" y="649858"/>
                    <a:pt x="3273679" y="550798"/>
                  </a:cubicBezTo>
                  <a:cubicBezTo>
                    <a:pt x="3355213" y="472312"/>
                    <a:pt x="3454146" y="488187"/>
                    <a:pt x="3514217" y="525779"/>
                  </a:cubicBezTo>
                  <a:cubicBezTo>
                    <a:pt x="3574288" y="563371"/>
                    <a:pt x="3631819" y="645413"/>
                    <a:pt x="3596894" y="752982"/>
                  </a:cubicBezTo>
                  <a:cubicBezTo>
                    <a:pt x="3552825" y="888745"/>
                    <a:pt x="3584575" y="1032255"/>
                    <a:pt x="3681857" y="1136776"/>
                  </a:cubicBezTo>
                  <a:cubicBezTo>
                    <a:pt x="3779139" y="1241297"/>
                    <a:pt x="3919982" y="1283080"/>
                    <a:pt x="4058666" y="1248790"/>
                  </a:cubicBezTo>
                  <a:cubicBezTo>
                    <a:pt x="4200144" y="1213611"/>
                    <a:pt x="4267454" y="1324736"/>
                    <a:pt x="4279392" y="1347342"/>
                  </a:cubicBezTo>
                  <a:cubicBezTo>
                    <a:pt x="4312539" y="1409826"/>
                    <a:pt x="4321429" y="1509775"/>
                    <a:pt x="4237355" y="1585467"/>
                  </a:cubicBezTo>
                  <a:cubicBezTo>
                    <a:pt x="4131310" y="1680971"/>
                    <a:pt x="4087115" y="1821179"/>
                    <a:pt x="4119118" y="1960244"/>
                  </a:cubicBezTo>
                  <a:cubicBezTo>
                    <a:pt x="4151122" y="2099309"/>
                    <a:pt x="4252215" y="2206116"/>
                    <a:pt x="4389374" y="2245613"/>
                  </a:cubicBezTo>
                  <a:cubicBezTo>
                    <a:pt x="4498086" y="2276982"/>
                    <a:pt x="4533773" y="2370708"/>
                    <a:pt x="4531234" y="2441447"/>
                  </a:cubicBezTo>
                  <a:cubicBezTo>
                    <a:pt x="4528694" y="2512186"/>
                    <a:pt x="4486530" y="2603118"/>
                    <a:pt x="4375786" y="2626613"/>
                  </a:cubicBezTo>
                  <a:cubicBezTo>
                    <a:pt x="4236213" y="2656331"/>
                    <a:pt x="4127755" y="2755518"/>
                    <a:pt x="4085972" y="2892043"/>
                  </a:cubicBezTo>
                  <a:cubicBezTo>
                    <a:pt x="4044188" y="3028568"/>
                    <a:pt x="4078352" y="3171443"/>
                    <a:pt x="4177285" y="3274313"/>
                  </a:cubicBezTo>
                  <a:cubicBezTo>
                    <a:pt x="4255771" y="3355847"/>
                    <a:pt x="4239896" y="3454907"/>
                    <a:pt x="4202304" y="3514851"/>
                  </a:cubicBezTo>
                  <a:cubicBezTo>
                    <a:pt x="4188715" y="3536568"/>
                    <a:pt x="4113912" y="3642486"/>
                    <a:pt x="3975100" y="3597528"/>
                  </a:cubicBezTo>
                  <a:cubicBezTo>
                    <a:pt x="3839210" y="3553459"/>
                    <a:pt x="3695828" y="3585209"/>
                    <a:pt x="3591306" y="3682491"/>
                  </a:cubicBezTo>
                  <a:cubicBezTo>
                    <a:pt x="3486785" y="3779773"/>
                    <a:pt x="3445003" y="3920616"/>
                    <a:pt x="3479292" y="4059173"/>
                  </a:cubicBezTo>
                  <a:cubicBezTo>
                    <a:pt x="3506471" y="4169155"/>
                    <a:pt x="3443224" y="4246879"/>
                    <a:pt x="3380740" y="4280026"/>
                  </a:cubicBezTo>
                  <a:cubicBezTo>
                    <a:pt x="3318256" y="4313173"/>
                    <a:pt x="3218307" y="4322063"/>
                    <a:pt x="3142615" y="4237989"/>
                  </a:cubicBezTo>
                  <a:cubicBezTo>
                    <a:pt x="3046984" y="4131944"/>
                    <a:pt x="2906903" y="4087748"/>
                    <a:pt x="2767711" y="4119752"/>
                  </a:cubicBezTo>
                  <a:lnTo>
                    <a:pt x="2767711" y="4119752"/>
                  </a:lnTo>
                  <a:cubicBezTo>
                    <a:pt x="2628646" y="4151756"/>
                    <a:pt x="2521966" y="4252848"/>
                    <a:pt x="2482342" y="4390008"/>
                  </a:cubicBezTo>
                  <a:cubicBezTo>
                    <a:pt x="2442083" y="4529581"/>
                    <a:pt x="2312035" y="4532883"/>
                    <a:pt x="2286635" y="4531867"/>
                  </a:cubicBezTo>
                  <a:cubicBezTo>
                    <a:pt x="2215896" y="4529327"/>
                    <a:pt x="2124964" y="4487164"/>
                    <a:pt x="2101469" y="4376420"/>
                  </a:cubicBezTo>
                  <a:cubicBezTo>
                    <a:pt x="2071751" y="4236720"/>
                    <a:pt x="1972437" y="4128389"/>
                    <a:pt x="1835912" y="4086605"/>
                  </a:cubicBezTo>
                  <a:cubicBezTo>
                    <a:pt x="1798193" y="4075048"/>
                    <a:pt x="1759331" y="4069207"/>
                    <a:pt x="1720596" y="4069207"/>
                  </a:cubicBezTo>
                  <a:cubicBezTo>
                    <a:pt x="1621282" y="4069207"/>
                    <a:pt x="1526540" y="4107815"/>
                    <a:pt x="1453642" y="4178046"/>
                  </a:cubicBezTo>
                  <a:cubicBezTo>
                    <a:pt x="1372108" y="4256532"/>
                    <a:pt x="1273175" y="4240657"/>
                    <a:pt x="1213104" y="4203065"/>
                  </a:cubicBezTo>
                  <a:cubicBezTo>
                    <a:pt x="1153033" y="4165473"/>
                    <a:pt x="1095502" y="4083430"/>
                    <a:pt x="1130427" y="3975735"/>
                  </a:cubicBezTo>
                  <a:cubicBezTo>
                    <a:pt x="1174496" y="3839972"/>
                    <a:pt x="1142746" y="3696462"/>
                    <a:pt x="1045337" y="3592068"/>
                  </a:cubicBezTo>
                  <a:moveTo>
                    <a:pt x="3000629" y="4365752"/>
                  </a:moveTo>
                  <a:cubicBezTo>
                    <a:pt x="3140456" y="4521073"/>
                    <a:pt x="3337306" y="4519295"/>
                    <a:pt x="3470275" y="4448683"/>
                  </a:cubicBezTo>
                  <a:cubicBezTo>
                    <a:pt x="3603244" y="4378071"/>
                    <a:pt x="3714877" y="4216019"/>
                    <a:pt x="3664712" y="4013200"/>
                  </a:cubicBezTo>
                  <a:cubicBezTo>
                    <a:pt x="3647313" y="3942969"/>
                    <a:pt x="3668522" y="3871468"/>
                    <a:pt x="3721481" y="3822192"/>
                  </a:cubicBezTo>
                  <a:cubicBezTo>
                    <a:pt x="3774440" y="3772916"/>
                    <a:pt x="3847211" y="3756787"/>
                    <a:pt x="3916045" y="3779139"/>
                  </a:cubicBezTo>
                  <a:cubicBezTo>
                    <a:pt x="4114800" y="3843528"/>
                    <a:pt x="4284345" y="3743705"/>
                    <a:pt x="4364101" y="3616198"/>
                  </a:cubicBezTo>
                  <a:cubicBezTo>
                    <a:pt x="4443857" y="3488690"/>
                    <a:pt x="4459732" y="3292348"/>
                    <a:pt x="4314698" y="3141853"/>
                  </a:cubicBezTo>
                  <a:cubicBezTo>
                    <a:pt x="4264533" y="3089656"/>
                    <a:pt x="4247134" y="3017266"/>
                    <a:pt x="4268343" y="2948051"/>
                  </a:cubicBezTo>
                  <a:cubicBezTo>
                    <a:pt x="4289552" y="2878836"/>
                    <a:pt x="4344543" y="2828417"/>
                    <a:pt x="4415282" y="2813431"/>
                  </a:cubicBezTo>
                  <a:cubicBezTo>
                    <a:pt x="4619625" y="2769870"/>
                    <a:pt x="4716526" y="2598674"/>
                    <a:pt x="4721860" y="2448179"/>
                  </a:cubicBezTo>
                  <a:cubicBezTo>
                    <a:pt x="4727194" y="2297684"/>
                    <a:pt x="4642739" y="2120011"/>
                    <a:pt x="4441952" y="2062099"/>
                  </a:cubicBezTo>
                  <a:cubicBezTo>
                    <a:pt x="4372356" y="2042033"/>
                    <a:pt x="4321175" y="1987931"/>
                    <a:pt x="4304919" y="1917319"/>
                  </a:cubicBezTo>
                  <a:cubicBezTo>
                    <a:pt x="4288663" y="1846707"/>
                    <a:pt x="4311015" y="1775714"/>
                    <a:pt x="4364863" y="1727327"/>
                  </a:cubicBezTo>
                  <a:cubicBezTo>
                    <a:pt x="4520057" y="1587500"/>
                    <a:pt x="4518279" y="1390650"/>
                    <a:pt x="4447667" y="1257681"/>
                  </a:cubicBezTo>
                  <a:cubicBezTo>
                    <a:pt x="4377055" y="1124712"/>
                    <a:pt x="4215130" y="1013079"/>
                    <a:pt x="4012184" y="1063244"/>
                  </a:cubicBezTo>
                  <a:cubicBezTo>
                    <a:pt x="3942080" y="1080770"/>
                    <a:pt x="3870579" y="1059434"/>
                    <a:pt x="3821176" y="1006475"/>
                  </a:cubicBezTo>
                  <a:cubicBezTo>
                    <a:pt x="3771773" y="953516"/>
                    <a:pt x="3755771" y="880745"/>
                    <a:pt x="3778123" y="811911"/>
                  </a:cubicBezTo>
                  <a:cubicBezTo>
                    <a:pt x="3842638" y="613156"/>
                    <a:pt x="3742689" y="443611"/>
                    <a:pt x="3615182" y="363855"/>
                  </a:cubicBezTo>
                  <a:cubicBezTo>
                    <a:pt x="3487674" y="284099"/>
                    <a:pt x="3291459" y="268224"/>
                    <a:pt x="3140837" y="413131"/>
                  </a:cubicBezTo>
                  <a:cubicBezTo>
                    <a:pt x="3088640" y="463423"/>
                    <a:pt x="3016123" y="480695"/>
                    <a:pt x="2947035" y="459486"/>
                  </a:cubicBezTo>
                  <a:cubicBezTo>
                    <a:pt x="2877947" y="438277"/>
                    <a:pt x="2827528" y="383413"/>
                    <a:pt x="2812415" y="312547"/>
                  </a:cubicBezTo>
                  <a:cubicBezTo>
                    <a:pt x="2768854" y="108204"/>
                    <a:pt x="2597531" y="11303"/>
                    <a:pt x="2447290" y="5969"/>
                  </a:cubicBezTo>
                  <a:cubicBezTo>
                    <a:pt x="2296414" y="0"/>
                    <a:pt x="2119122" y="84328"/>
                    <a:pt x="2061083" y="285877"/>
                  </a:cubicBezTo>
                  <a:cubicBezTo>
                    <a:pt x="2041017" y="355473"/>
                    <a:pt x="1986915" y="406654"/>
                    <a:pt x="1916303" y="422910"/>
                  </a:cubicBezTo>
                  <a:cubicBezTo>
                    <a:pt x="1845691" y="439166"/>
                    <a:pt x="1774698" y="416814"/>
                    <a:pt x="1726311" y="362966"/>
                  </a:cubicBezTo>
                  <a:cubicBezTo>
                    <a:pt x="1586484" y="207772"/>
                    <a:pt x="1389634" y="209550"/>
                    <a:pt x="1256665" y="280035"/>
                  </a:cubicBezTo>
                  <a:cubicBezTo>
                    <a:pt x="1123696" y="350520"/>
                    <a:pt x="1012444" y="512571"/>
                    <a:pt x="1062736" y="715263"/>
                  </a:cubicBezTo>
                  <a:cubicBezTo>
                    <a:pt x="1080135" y="785494"/>
                    <a:pt x="1058926" y="856995"/>
                    <a:pt x="1005967" y="906271"/>
                  </a:cubicBezTo>
                  <a:cubicBezTo>
                    <a:pt x="953008" y="955547"/>
                    <a:pt x="880237" y="971803"/>
                    <a:pt x="811403" y="949324"/>
                  </a:cubicBezTo>
                  <a:cubicBezTo>
                    <a:pt x="612648" y="884808"/>
                    <a:pt x="443103" y="984757"/>
                    <a:pt x="363347" y="1112392"/>
                  </a:cubicBezTo>
                  <a:cubicBezTo>
                    <a:pt x="283591" y="1240027"/>
                    <a:pt x="267716" y="1436115"/>
                    <a:pt x="412623" y="1586737"/>
                  </a:cubicBezTo>
                  <a:cubicBezTo>
                    <a:pt x="462915" y="1638934"/>
                    <a:pt x="480187" y="1711324"/>
                    <a:pt x="458978" y="1780539"/>
                  </a:cubicBezTo>
                  <a:cubicBezTo>
                    <a:pt x="437769" y="1849754"/>
                    <a:pt x="382778" y="1900046"/>
                    <a:pt x="312039" y="1915159"/>
                  </a:cubicBezTo>
                  <a:cubicBezTo>
                    <a:pt x="107569" y="1958720"/>
                    <a:pt x="10668" y="2130043"/>
                    <a:pt x="5334" y="2280411"/>
                  </a:cubicBezTo>
                  <a:cubicBezTo>
                    <a:pt x="0" y="2430779"/>
                    <a:pt x="84455" y="2608579"/>
                    <a:pt x="285242" y="2666491"/>
                  </a:cubicBezTo>
                  <a:cubicBezTo>
                    <a:pt x="354838" y="2686557"/>
                    <a:pt x="406019" y="2740659"/>
                    <a:pt x="422275" y="2811144"/>
                  </a:cubicBezTo>
                  <a:cubicBezTo>
                    <a:pt x="438531" y="2881629"/>
                    <a:pt x="416179" y="2952749"/>
                    <a:pt x="362331" y="3001263"/>
                  </a:cubicBezTo>
                  <a:cubicBezTo>
                    <a:pt x="207137" y="3141090"/>
                    <a:pt x="208788" y="3337940"/>
                    <a:pt x="279400" y="3470909"/>
                  </a:cubicBezTo>
                  <a:cubicBezTo>
                    <a:pt x="350012" y="3603878"/>
                    <a:pt x="512064" y="3715638"/>
                    <a:pt x="714883" y="3665346"/>
                  </a:cubicBezTo>
                  <a:cubicBezTo>
                    <a:pt x="785114" y="3647947"/>
                    <a:pt x="856488" y="3669156"/>
                    <a:pt x="905891" y="3722242"/>
                  </a:cubicBezTo>
                  <a:cubicBezTo>
                    <a:pt x="955294" y="3775328"/>
                    <a:pt x="971296" y="3847972"/>
                    <a:pt x="949071" y="3916806"/>
                  </a:cubicBezTo>
                  <a:cubicBezTo>
                    <a:pt x="884555" y="4115561"/>
                    <a:pt x="984504" y="4285106"/>
                    <a:pt x="1112139" y="4364989"/>
                  </a:cubicBezTo>
                  <a:cubicBezTo>
                    <a:pt x="1239774" y="4444872"/>
                    <a:pt x="1435989" y="4460620"/>
                    <a:pt x="1586484" y="4315586"/>
                  </a:cubicBezTo>
                  <a:cubicBezTo>
                    <a:pt x="1638554" y="4265294"/>
                    <a:pt x="1711071" y="4248022"/>
                    <a:pt x="1780286" y="4269231"/>
                  </a:cubicBezTo>
                  <a:cubicBezTo>
                    <a:pt x="1849501" y="4290440"/>
                    <a:pt x="1899920" y="4345431"/>
                    <a:pt x="1914906" y="4416170"/>
                  </a:cubicBezTo>
                  <a:cubicBezTo>
                    <a:pt x="1958340" y="4620513"/>
                    <a:pt x="2129663" y="4717287"/>
                    <a:pt x="2280158" y="4722748"/>
                  </a:cubicBezTo>
                  <a:lnTo>
                    <a:pt x="2289048" y="4723002"/>
                  </a:lnTo>
                  <a:cubicBezTo>
                    <a:pt x="2438781" y="4723002"/>
                    <a:pt x="2610358" y="4636388"/>
                    <a:pt x="2666238" y="4442840"/>
                  </a:cubicBezTo>
                  <a:cubicBezTo>
                    <a:pt x="2686304" y="4373244"/>
                    <a:pt x="2740406" y="4322063"/>
                    <a:pt x="2810891" y="4305807"/>
                  </a:cubicBezTo>
                  <a:cubicBezTo>
                    <a:pt x="2881376" y="4289551"/>
                    <a:pt x="2952369" y="4311903"/>
                    <a:pt x="3000883" y="4365751"/>
                  </a:cubicBezTo>
                </a:path>
              </a:pathLst>
            </a:custGeom>
            <a:solidFill>
              <a:srgbClr val="CF102D"/>
            </a:solidFill>
          </p:spPr>
          <p:txBody>
            <a:bodyPr/>
            <a:lstStyle/>
            <a:p>
              <a:endParaRPr lang="en-GB"/>
            </a:p>
          </p:txBody>
        </p:sp>
        <p:sp>
          <p:nvSpPr>
            <p:cNvPr id="11" name="Freeform 11"/>
            <p:cNvSpPr/>
            <p:nvPr/>
          </p:nvSpPr>
          <p:spPr>
            <a:xfrm>
              <a:off x="827659" y="827659"/>
              <a:ext cx="3189224" cy="3189351"/>
            </a:xfrm>
            <a:custGeom>
              <a:avLst/>
              <a:gdLst/>
              <a:ahLst/>
              <a:cxnLst/>
              <a:rect l="l" t="t" r="r" b="b"/>
              <a:pathLst>
                <a:path w="3189224" h="3189351">
                  <a:moveTo>
                    <a:pt x="191008" y="1594612"/>
                  </a:moveTo>
                  <a:cubicBezTo>
                    <a:pt x="191008" y="820674"/>
                    <a:pt x="820674" y="191008"/>
                    <a:pt x="1594612" y="191008"/>
                  </a:cubicBezTo>
                  <a:cubicBezTo>
                    <a:pt x="2368550" y="191008"/>
                    <a:pt x="2998216" y="820674"/>
                    <a:pt x="2998216" y="1594612"/>
                  </a:cubicBezTo>
                  <a:cubicBezTo>
                    <a:pt x="2998216" y="2368550"/>
                    <a:pt x="2368550" y="2998216"/>
                    <a:pt x="1594612" y="2998216"/>
                  </a:cubicBezTo>
                  <a:cubicBezTo>
                    <a:pt x="820674" y="2998216"/>
                    <a:pt x="191008" y="2368550"/>
                    <a:pt x="191008" y="1594612"/>
                  </a:cubicBezTo>
                  <a:moveTo>
                    <a:pt x="1594612" y="3189351"/>
                  </a:moveTo>
                  <a:cubicBezTo>
                    <a:pt x="2473960" y="3189351"/>
                    <a:pt x="3189224" y="2473960"/>
                    <a:pt x="3189224" y="1594739"/>
                  </a:cubicBezTo>
                  <a:cubicBezTo>
                    <a:pt x="3189224" y="715518"/>
                    <a:pt x="2473833" y="0"/>
                    <a:pt x="1594612" y="0"/>
                  </a:cubicBezTo>
                  <a:cubicBezTo>
                    <a:pt x="715391" y="0"/>
                    <a:pt x="0" y="715391"/>
                    <a:pt x="0" y="1594612"/>
                  </a:cubicBezTo>
                  <a:cubicBezTo>
                    <a:pt x="0" y="2473833"/>
                    <a:pt x="715264" y="3189351"/>
                    <a:pt x="1594612" y="3189351"/>
                  </a:cubicBezTo>
                </a:path>
              </a:pathLst>
            </a:custGeom>
            <a:solidFill>
              <a:srgbClr val="CF102D"/>
            </a:solidFill>
          </p:spPr>
          <p:txBody>
            <a:bodyPr/>
            <a:lstStyle/>
            <a:p>
              <a:endParaRPr lang="en-GB"/>
            </a:p>
          </p:txBody>
        </p:sp>
        <p:sp>
          <p:nvSpPr>
            <p:cNvPr id="12" name="Freeform 12"/>
            <p:cNvSpPr/>
            <p:nvPr/>
          </p:nvSpPr>
          <p:spPr>
            <a:xfrm>
              <a:off x="1839595" y="1895348"/>
              <a:ext cx="1201928" cy="940816"/>
            </a:xfrm>
            <a:custGeom>
              <a:avLst/>
              <a:gdLst/>
              <a:ahLst/>
              <a:cxnLst/>
              <a:rect l="l" t="t" r="r" b="b"/>
              <a:pathLst>
                <a:path w="1201928" h="940816">
                  <a:moveTo>
                    <a:pt x="355600" y="904875"/>
                  </a:moveTo>
                  <a:cubicBezTo>
                    <a:pt x="373126" y="926719"/>
                    <a:pt x="399034" y="939800"/>
                    <a:pt x="426974" y="940689"/>
                  </a:cubicBezTo>
                  <a:lnTo>
                    <a:pt x="429133" y="940816"/>
                  </a:lnTo>
                  <a:cubicBezTo>
                    <a:pt x="457454" y="940816"/>
                    <a:pt x="483489" y="929132"/>
                    <a:pt x="501650" y="908685"/>
                  </a:cubicBezTo>
                  <a:lnTo>
                    <a:pt x="1167003" y="160147"/>
                  </a:lnTo>
                  <a:cubicBezTo>
                    <a:pt x="1201928" y="120777"/>
                    <a:pt x="1198372" y="60325"/>
                    <a:pt x="1159129" y="25400"/>
                  </a:cubicBezTo>
                  <a:cubicBezTo>
                    <a:pt x="1140079" y="8382"/>
                    <a:pt x="1115695" y="0"/>
                    <a:pt x="1090041" y="1397"/>
                  </a:cubicBezTo>
                  <a:cubicBezTo>
                    <a:pt x="1064641" y="2921"/>
                    <a:pt x="1041273" y="14224"/>
                    <a:pt x="1024382" y="33401"/>
                  </a:cubicBezTo>
                  <a:lnTo>
                    <a:pt x="434340" y="697230"/>
                  </a:lnTo>
                  <a:lnTo>
                    <a:pt x="172339" y="369824"/>
                  </a:lnTo>
                  <a:cubicBezTo>
                    <a:pt x="156337" y="349885"/>
                    <a:pt x="133604" y="337312"/>
                    <a:pt x="108204" y="334518"/>
                  </a:cubicBezTo>
                  <a:cubicBezTo>
                    <a:pt x="82804" y="331724"/>
                    <a:pt x="57912" y="338963"/>
                    <a:pt x="38100" y="354838"/>
                  </a:cubicBezTo>
                  <a:cubicBezTo>
                    <a:pt x="18288" y="370713"/>
                    <a:pt x="5588" y="393446"/>
                    <a:pt x="2794" y="418846"/>
                  </a:cubicBezTo>
                  <a:cubicBezTo>
                    <a:pt x="0" y="444246"/>
                    <a:pt x="7239" y="469138"/>
                    <a:pt x="23114" y="489077"/>
                  </a:cubicBezTo>
                  <a:close/>
                </a:path>
              </a:pathLst>
            </a:custGeom>
            <a:solidFill>
              <a:srgbClr val="CF102D"/>
            </a:solidFill>
          </p:spPr>
          <p:txBody>
            <a:bodyPr/>
            <a:lstStyle/>
            <a:p>
              <a:endParaRPr lang="en-GB"/>
            </a:p>
          </p:txBody>
        </p:sp>
        <p:sp>
          <p:nvSpPr>
            <p:cNvPr id="13" name="Freeform 13"/>
            <p:cNvSpPr/>
            <p:nvPr/>
          </p:nvSpPr>
          <p:spPr>
            <a:xfrm>
              <a:off x="126873" y="3920872"/>
              <a:ext cx="1789557" cy="1779524"/>
            </a:xfrm>
            <a:custGeom>
              <a:avLst/>
              <a:gdLst/>
              <a:ahLst/>
              <a:cxnLst/>
              <a:rect l="l" t="t" r="r" b="b"/>
              <a:pathLst>
                <a:path w="1789557" h="1779524">
                  <a:moveTo>
                    <a:pt x="1738376" y="681989"/>
                  </a:moveTo>
                  <a:lnTo>
                    <a:pt x="1738249" y="681989"/>
                  </a:lnTo>
                  <a:cubicBezTo>
                    <a:pt x="1692656" y="655827"/>
                    <a:pt x="1634109" y="671575"/>
                    <a:pt x="1607947" y="717041"/>
                  </a:cubicBezTo>
                  <a:lnTo>
                    <a:pt x="1157859" y="1497456"/>
                  </a:lnTo>
                  <a:lnTo>
                    <a:pt x="877570" y="1041526"/>
                  </a:lnTo>
                  <a:cubicBezTo>
                    <a:pt x="860298" y="1013459"/>
                    <a:pt x="829183" y="996060"/>
                    <a:pt x="796163" y="996060"/>
                  </a:cubicBezTo>
                  <a:lnTo>
                    <a:pt x="260096" y="996060"/>
                  </a:lnTo>
                  <a:lnTo>
                    <a:pt x="714248" y="154432"/>
                  </a:lnTo>
                  <a:cubicBezTo>
                    <a:pt x="739267" y="108077"/>
                    <a:pt x="721868" y="50038"/>
                    <a:pt x="675513" y="25019"/>
                  </a:cubicBezTo>
                  <a:cubicBezTo>
                    <a:pt x="629158" y="0"/>
                    <a:pt x="571119" y="17398"/>
                    <a:pt x="546100" y="63753"/>
                  </a:cubicBezTo>
                  <a:lnTo>
                    <a:pt x="16002" y="1045971"/>
                  </a:lnTo>
                  <a:cubicBezTo>
                    <a:pt x="0" y="1075435"/>
                    <a:pt x="889" y="1111630"/>
                    <a:pt x="18034" y="1140332"/>
                  </a:cubicBezTo>
                  <a:cubicBezTo>
                    <a:pt x="35179" y="1169034"/>
                    <a:pt x="66548" y="1186941"/>
                    <a:pt x="100076" y="1186941"/>
                  </a:cubicBezTo>
                  <a:lnTo>
                    <a:pt x="742823" y="1186941"/>
                  </a:lnTo>
                  <a:lnTo>
                    <a:pt x="1079119" y="1734057"/>
                  </a:lnTo>
                  <a:cubicBezTo>
                    <a:pt x="1096391" y="1762124"/>
                    <a:pt x="1127506" y="1779523"/>
                    <a:pt x="1160526" y="1779523"/>
                  </a:cubicBezTo>
                  <a:lnTo>
                    <a:pt x="1161923" y="1779523"/>
                  </a:lnTo>
                  <a:cubicBezTo>
                    <a:pt x="1195324" y="1779015"/>
                    <a:pt x="1226566" y="1760727"/>
                    <a:pt x="1243203" y="1731771"/>
                  </a:cubicBezTo>
                  <a:lnTo>
                    <a:pt x="1773428" y="812418"/>
                  </a:lnTo>
                  <a:cubicBezTo>
                    <a:pt x="1786128" y="790320"/>
                    <a:pt x="1789557" y="764666"/>
                    <a:pt x="1782953" y="739901"/>
                  </a:cubicBezTo>
                  <a:cubicBezTo>
                    <a:pt x="1776349" y="715136"/>
                    <a:pt x="1760474" y="694689"/>
                    <a:pt x="1738376" y="681862"/>
                  </a:cubicBezTo>
                </a:path>
              </a:pathLst>
            </a:custGeom>
            <a:solidFill>
              <a:srgbClr val="CF102D"/>
            </a:solidFill>
          </p:spPr>
          <p:txBody>
            <a:bodyPr/>
            <a:lstStyle/>
            <a:p>
              <a:endParaRPr lang="en-GB"/>
            </a:p>
          </p:txBody>
        </p:sp>
        <p:sp>
          <p:nvSpPr>
            <p:cNvPr id="14" name="Freeform 14"/>
            <p:cNvSpPr/>
            <p:nvPr/>
          </p:nvSpPr>
          <p:spPr>
            <a:xfrm>
              <a:off x="3026918" y="3920871"/>
              <a:ext cx="1789557" cy="1779650"/>
            </a:xfrm>
            <a:custGeom>
              <a:avLst/>
              <a:gdLst/>
              <a:ahLst/>
              <a:cxnLst/>
              <a:rect l="l" t="t" r="r" b="b"/>
              <a:pathLst>
                <a:path w="1789557" h="1779650">
                  <a:moveTo>
                    <a:pt x="1773809" y="1046099"/>
                  </a:moveTo>
                  <a:lnTo>
                    <a:pt x="1243584" y="63627"/>
                  </a:lnTo>
                  <a:cubicBezTo>
                    <a:pt x="1218565" y="17399"/>
                    <a:pt x="1160526" y="0"/>
                    <a:pt x="1114171" y="25019"/>
                  </a:cubicBezTo>
                  <a:cubicBezTo>
                    <a:pt x="1067816" y="50038"/>
                    <a:pt x="1050417" y="108077"/>
                    <a:pt x="1075436" y="154432"/>
                  </a:cubicBezTo>
                  <a:lnTo>
                    <a:pt x="1529588" y="996061"/>
                  </a:lnTo>
                  <a:lnTo>
                    <a:pt x="993521" y="996061"/>
                  </a:lnTo>
                  <a:cubicBezTo>
                    <a:pt x="960628" y="996061"/>
                    <a:pt x="929386" y="1013460"/>
                    <a:pt x="912114" y="1041526"/>
                  </a:cubicBezTo>
                  <a:lnTo>
                    <a:pt x="631825" y="1497456"/>
                  </a:lnTo>
                  <a:lnTo>
                    <a:pt x="181737" y="717041"/>
                  </a:lnTo>
                  <a:cubicBezTo>
                    <a:pt x="155448" y="671448"/>
                    <a:pt x="97028" y="655700"/>
                    <a:pt x="51308" y="681989"/>
                  </a:cubicBezTo>
                  <a:cubicBezTo>
                    <a:pt x="29210" y="694689"/>
                    <a:pt x="13462" y="715263"/>
                    <a:pt x="6731" y="740028"/>
                  </a:cubicBezTo>
                  <a:cubicBezTo>
                    <a:pt x="0" y="764793"/>
                    <a:pt x="3429" y="790447"/>
                    <a:pt x="16256" y="812545"/>
                  </a:cubicBezTo>
                  <a:lnTo>
                    <a:pt x="546481" y="1731898"/>
                  </a:lnTo>
                  <a:cubicBezTo>
                    <a:pt x="563245" y="1760854"/>
                    <a:pt x="594360" y="1779142"/>
                    <a:pt x="627761" y="1779650"/>
                  </a:cubicBezTo>
                  <a:lnTo>
                    <a:pt x="629158" y="1779650"/>
                  </a:lnTo>
                  <a:cubicBezTo>
                    <a:pt x="662051" y="1779650"/>
                    <a:pt x="693293" y="1762251"/>
                    <a:pt x="710565" y="1734184"/>
                  </a:cubicBezTo>
                  <a:lnTo>
                    <a:pt x="1046861" y="1187068"/>
                  </a:lnTo>
                  <a:lnTo>
                    <a:pt x="1689608" y="1187068"/>
                  </a:lnTo>
                  <a:cubicBezTo>
                    <a:pt x="1723136" y="1187068"/>
                    <a:pt x="1754505" y="1169161"/>
                    <a:pt x="1771650" y="1140586"/>
                  </a:cubicBezTo>
                  <a:cubicBezTo>
                    <a:pt x="1788795" y="1112011"/>
                    <a:pt x="1789557" y="1075690"/>
                    <a:pt x="1773682" y="1046225"/>
                  </a:cubicBezTo>
                </a:path>
              </a:pathLst>
            </a:custGeom>
            <a:solidFill>
              <a:srgbClr val="CF102D"/>
            </a:solidFill>
          </p:spPr>
          <p:txBody>
            <a:bodyPr/>
            <a:lstStyle/>
            <a:p>
              <a:endParaRPr lang="en-GB"/>
            </a:p>
          </p:txBody>
        </p:sp>
      </p:grpSp>
      <p:grpSp>
        <p:nvGrpSpPr>
          <p:cNvPr id="15" name="Group 15"/>
          <p:cNvGrpSpPr>
            <a:grpSpLocks noChangeAspect="1"/>
          </p:cNvGrpSpPr>
          <p:nvPr/>
        </p:nvGrpSpPr>
        <p:grpSpPr>
          <a:xfrm>
            <a:off x="1028704" y="6135381"/>
            <a:ext cx="551414" cy="450600"/>
            <a:chOff x="0" y="0"/>
            <a:chExt cx="5763819" cy="4710024"/>
          </a:xfrm>
        </p:grpSpPr>
        <p:sp>
          <p:nvSpPr>
            <p:cNvPr id="16" name="Freeform 16"/>
            <p:cNvSpPr/>
            <p:nvPr/>
          </p:nvSpPr>
          <p:spPr>
            <a:xfrm>
              <a:off x="63500" y="63500"/>
              <a:ext cx="5636895" cy="4582922"/>
            </a:xfrm>
            <a:custGeom>
              <a:avLst/>
              <a:gdLst/>
              <a:ahLst/>
              <a:cxnLst/>
              <a:rect l="l" t="t" r="r" b="b"/>
              <a:pathLst>
                <a:path w="5636895" h="4582922">
                  <a:moveTo>
                    <a:pt x="5445760" y="3173476"/>
                  </a:moveTo>
                  <a:cubicBezTo>
                    <a:pt x="5445760" y="3845306"/>
                    <a:pt x="4899152" y="4392041"/>
                    <a:pt x="4227195" y="4392041"/>
                  </a:cubicBezTo>
                  <a:cubicBezTo>
                    <a:pt x="3889756" y="4392041"/>
                    <a:pt x="3575685" y="4256659"/>
                    <a:pt x="3343021" y="4011041"/>
                  </a:cubicBezTo>
                  <a:lnTo>
                    <a:pt x="3341624" y="4009517"/>
                  </a:lnTo>
                  <a:cubicBezTo>
                    <a:pt x="3126740" y="3781552"/>
                    <a:pt x="3008757" y="3485007"/>
                    <a:pt x="3008757" y="3173603"/>
                  </a:cubicBezTo>
                  <a:cubicBezTo>
                    <a:pt x="3008757" y="2501646"/>
                    <a:pt x="3555365" y="1955038"/>
                    <a:pt x="4227322" y="1955038"/>
                  </a:cubicBezTo>
                  <a:cubicBezTo>
                    <a:pt x="4899278" y="1955038"/>
                    <a:pt x="5445887" y="2501646"/>
                    <a:pt x="5445887" y="3173603"/>
                  </a:cubicBezTo>
                  <a:moveTo>
                    <a:pt x="4655693" y="1830578"/>
                  </a:moveTo>
                  <a:cubicBezTo>
                    <a:pt x="4517517" y="1786382"/>
                    <a:pt x="4373753" y="1764030"/>
                    <a:pt x="4227322" y="1764030"/>
                  </a:cubicBezTo>
                  <a:cubicBezTo>
                    <a:pt x="3835400" y="1764030"/>
                    <a:pt x="3459607" y="1928876"/>
                    <a:pt x="3192780" y="2217166"/>
                  </a:cubicBezTo>
                  <a:lnTo>
                    <a:pt x="191008" y="2217166"/>
                  </a:lnTo>
                  <a:lnTo>
                    <a:pt x="191008" y="785622"/>
                  </a:lnTo>
                  <a:lnTo>
                    <a:pt x="4655693" y="785622"/>
                  </a:lnTo>
                  <a:close/>
                  <a:moveTo>
                    <a:pt x="3072384" y="3980688"/>
                  </a:moveTo>
                  <a:lnTo>
                    <a:pt x="191008" y="3980688"/>
                  </a:lnTo>
                  <a:lnTo>
                    <a:pt x="191008" y="2408047"/>
                  </a:lnTo>
                  <a:lnTo>
                    <a:pt x="3044190" y="2408047"/>
                  </a:lnTo>
                  <a:cubicBezTo>
                    <a:pt x="2895727" y="2636266"/>
                    <a:pt x="2817749" y="2899029"/>
                    <a:pt x="2817749" y="3173476"/>
                  </a:cubicBezTo>
                  <a:cubicBezTo>
                    <a:pt x="2817749" y="3461639"/>
                    <a:pt x="2907665" y="3744976"/>
                    <a:pt x="3072511" y="3980561"/>
                  </a:cubicBezTo>
                  <a:moveTo>
                    <a:pt x="1803527" y="191008"/>
                  </a:moveTo>
                  <a:lnTo>
                    <a:pt x="3033268" y="191008"/>
                  </a:lnTo>
                  <a:lnTo>
                    <a:pt x="3033268" y="594614"/>
                  </a:lnTo>
                  <a:lnTo>
                    <a:pt x="1803527" y="594614"/>
                  </a:lnTo>
                  <a:close/>
                  <a:moveTo>
                    <a:pt x="4846701" y="1907540"/>
                  </a:moveTo>
                  <a:lnTo>
                    <a:pt x="4846701" y="690118"/>
                  </a:lnTo>
                  <a:cubicBezTo>
                    <a:pt x="4846701" y="637413"/>
                    <a:pt x="4803902" y="594614"/>
                    <a:pt x="4751197" y="594614"/>
                  </a:cubicBezTo>
                  <a:lnTo>
                    <a:pt x="3224276" y="594614"/>
                  </a:lnTo>
                  <a:lnTo>
                    <a:pt x="3224276" y="95504"/>
                  </a:lnTo>
                  <a:cubicBezTo>
                    <a:pt x="3224276" y="42799"/>
                    <a:pt x="3181477" y="0"/>
                    <a:pt x="3128772" y="0"/>
                  </a:cubicBezTo>
                  <a:lnTo>
                    <a:pt x="1708023" y="0"/>
                  </a:lnTo>
                  <a:cubicBezTo>
                    <a:pt x="1655318" y="0"/>
                    <a:pt x="1612519" y="42799"/>
                    <a:pt x="1612519" y="95504"/>
                  </a:cubicBezTo>
                  <a:lnTo>
                    <a:pt x="1612519" y="594614"/>
                  </a:lnTo>
                  <a:lnTo>
                    <a:pt x="95504" y="594614"/>
                  </a:lnTo>
                  <a:cubicBezTo>
                    <a:pt x="42799" y="594614"/>
                    <a:pt x="0" y="637540"/>
                    <a:pt x="0" y="690118"/>
                  </a:cubicBezTo>
                  <a:lnTo>
                    <a:pt x="0" y="4076065"/>
                  </a:lnTo>
                  <a:cubicBezTo>
                    <a:pt x="0" y="4128770"/>
                    <a:pt x="42799" y="4171569"/>
                    <a:pt x="95504" y="4171569"/>
                  </a:cubicBezTo>
                  <a:lnTo>
                    <a:pt x="3233039" y="4171569"/>
                  </a:lnTo>
                  <a:cubicBezTo>
                    <a:pt x="3499358" y="4436999"/>
                    <a:pt x="3851656" y="4582922"/>
                    <a:pt x="4227322" y="4582922"/>
                  </a:cubicBezTo>
                  <a:cubicBezTo>
                    <a:pt x="5004562" y="4582922"/>
                    <a:pt x="5636895" y="3950589"/>
                    <a:pt x="5636895" y="3173349"/>
                  </a:cubicBezTo>
                  <a:cubicBezTo>
                    <a:pt x="5636895" y="2637409"/>
                    <a:pt x="5327650" y="2143633"/>
                    <a:pt x="4846828" y="1907413"/>
                  </a:cubicBezTo>
                </a:path>
              </a:pathLst>
            </a:custGeom>
            <a:solidFill>
              <a:srgbClr val="CF102D"/>
            </a:solidFill>
          </p:spPr>
          <p:txBody>
            <a:bodyPr/>
            <a:lstStyle/>
            <a:p>
              <a:endParaRPr lang="en-GB"/>
            </a:p>
          </p:txBody>
        </p:sp>
        <p:sp>
          <p:nvSpPr>
            <p:cNvPr id="17" name="Freeform 17"/>
            <p:cNvSpPr/>
            <p:nvPr/>
          </p:nvSpPr>
          <p:spPr>
            <a:xfrm>
              <a:off x="3723259" y="2376932"/>
              <a:ext cx="1066926" cy="1583944"/>
            </a:xfrm>
            <a:custGeom>
              <a:avLst/>
              <a:gdLst/>
              <a:ahLst/>
              <a:cxnLst/>
              <a:rect l="l" t="t" r="r" b="b"/>
              <a:pathLst>
                <a:path w="1066926" h="1583944">
                  <a:moveTo>
                    <a:pt x="623189" y="191008"/>
                  </a:moveTo>
                  <a:cubicBezTo>
                    <a:pt x="762508" y="191008"/>
                    <a:pt x="875919" y="304419"/>
                    <a:pt x="875919" y="443738"/>
                  </a:cubicBezTo>
                  <a:cubicBezTo>
                    <a:pt x="875919" y="496443"/>
                    <a:pt x="918718" y="539242"/>
                    <a:pt x="971423" y="539242"/>
                  </a:cubicBezTo>
                  <a:cubicBezTo>
                    <a:pt x="1024128" y="539242"/>
                    <a:pt x="1066927" y="496443"/>
                    <a:pt x="1066927" y="443738"/>
                  </a:cubicBezTo>
                  <a:cubicBezTo>
                    <a:pt x="1066927" y="199009"/>
                    <a:pt x="867917" y="0"/>
                    <a:pt x="623188" y="0"/>
                  </a:cubicBezTo>
                  <a:cubicBezTo>
                    <a:pt x="378460" y="0"/>
                    <a:pt x="179451" y="199009"/>
                    <a:pt x="179451" y="443738"/>
                  </a:cubicBezTo>
                  <a:cubicBezTo>
                    <a:pt x="179451" y="457708"/>
                    <a:pt x="182626" y="471932"/>
                    <a:pt x="188595" y="484632"/>
                  </a:cubicBezTo>
                  <a:cubicBezTo>
                    <a:pt x="188976" y="485394"/>
                    <a:pt x="221742" y="557657"/>
                    <a:pt x="242824" y="696468"/>
                  </a:cubicBezTo>
                  <a:lnTo>
                    <a:pt x="95504" y="696468"/>
                  </a:lnTo>
                  <a:cubicBezTo>
                    <a:pt x="42799" y="696468"/>
                    <a:pt x="0" y="739267"/>
                    <a:pt x="0" y="791972"/>
                  </a:cubicBezTo>
                  <a:cubicBezTo>
                    <a:pt x="0" y="844677"/>
                    <a:pt x="42799" y="887476"/>
                    <a:pt x="95504" y="887476"/>
                  </a:cubicBezTo>
                  <a:lnTo>
                    <a:pt x="259842" y="887476"/>
                  </a:lnTo>
                  <a:cubicBezTo>
                    <a:pt x="260477" y="906145"/>
                    <a:pt x="260731" y="924687"/>
                    <a:pt x="260731" y="943229"/>
                  </a:cubicBezTo>
                  <a:cubicBezTo>
                    <a:pt x="260731" y="1249807"/>
                    <a:pt x="186436" y="1452626"/>
                    <a:pt x="185674" y="1454785"/>
                  </a:cubicBezTo>
                  <a:cubicBezTo>
                    <a:pt x="174625" y="1484122"/>
                    <a:pt x="178689" y="1517015"/>
                    <a:pt x="196596" y="1542796"/>
                  </a:cubicBezTo>
                  <a:cubicBezTo>
                    <a:pt x="214503" y="1568577"/>
                    <a:pt x="243840" y="1583944"/>
                    <a:pt x="275082" y="1583944"/>
                  </a:cubicBezTo>
                  <a:lnTo>
                    <a:pt x="956691" y="1583944"/>
                  </a:lnTo>
                  <a:cubicBezTo>
                    <a:pt x="1009396" y="1583944"/>
                    <a:pt x="1052195" y="1541145"/>
                    <a:pt x="1052195" y="1488440"/>
                  </a:cubicBezTo>
                  <a:cubicBezTo>
                    <a:pt x="1052195" y="1435735"/>
                    <a:pt x="1009396" y="1392936"/>
                    <a:pt x="956691" y="1392936"/>
                  </a:cubicBezTo>
                  <a:lnTo>
                    <a:pt x="401701" y="1392936"/>
                  </a:lnTo>
                  <a:cubicBezTo>
                    <a:pt x="424688" y="1295019"/>
                    <a:pt x="451612" y="1138301"/>
                    <a:pt x="451612" y="943229"/>
                  </a:cubicBezTo>
                  <a:lnTo>
                    <a:pt x="450850" y="887476"/>
                  </a:lnTo>
                  <a:lnTo>
                    <a:pt x="902335" y="887476"/>
                  </a:lnTo>
                  <a:cubicBezTo>
                    <a:pt x="955040" y="887476"/>
                    <a:pt x="997838" y="844677"/>
                    <a:pt x="997838" y="791972"/>
                  </a:cubicBezTo>
                  <a:cubicBezTo>
                    <a:pt x="997838" y="739267"/>
                    <a:pt x="955040" y="696468"/>
                    <a:pt x="902335" y="696468"/>
                  </a:cubicBezTo>
                  <a:lnTo>
                    <a:pt x="436118" y="696468"/>
                  </a:lnTo>
                  <a:cubicBezTo>
                    <a:pt x="417576" y="556641"/>
                    <a:pt x="387223" y="466471"/>
                    <a:pt x="371221" y="425831"/>
                  </a:cubicBezTo>
                  <a:cubicBezTo>
                    <a:pt x="380365" y="293370"/>
                    <a:pt x="489458" y="191008"/>
                    <a:pt x="623316" y="191008"/>
                  </a:cubicBezTo>
                </a:path>
              </a:pathLst>
            </a:custGeom>
            <a:solidFill>
              <a:srgbClr val="CF102D"/>
            </a:solidFill>
          </p:spPr>
          <p:txBody>
            <a:bodyPr/>
            <a:lstStyle/>
            <a:p>
              <a:endParaRPr lang="en-GB"/>
            </a:p>
          </p:txBody>
        </p:sp>
      </p:grpSp>
      <p:grpSp>
        <p:nvGrpSpPr>
          <p:cNvPr id="18" name="Group 18"/>
          <p:cNvGrpSpPr>
            <a:grpSpLocks noChangeAspect="1"/>
          </p:cNvGrpSpPr>
          <p:nvPr/>
        </p:nvGrpSpPr>
        <p:grpSpPr>
          <a:xfrm>
            <a:off x="1075353" y="7512870"/>
            <a:ext cx="458115" cy="514236"/>
            <a:chOff x="0" y="0"/>
            <a:chExt cx="5021707" cy="5636882"/>
          </a:xfrm>
        </p:grpSpPr>
        <p:sp>
          <p:nvSpPr>
            <p:cNvPr id="19" name="Freeform 19"/>
            <p:cNvSpPr/>
            <p:nvPr/>
          </p:nvSpPr>
          <p:spPr>
            <a:xfrm>
              <a:off x="0" y="-1524"/>
              <a:ext cx="5021707" cy="5638419"/>
            </a:xfrm>
            <a:custGeom>
              <a:avLst/>
              <a:gdLst/>
              <a:ahLst/>
              <a:cxnLst/>
              <a:rect l="l" t="t" r="r" b="b"/>
              <a:pathLst>
                <a:path w="5021707" h="5638419">
                  <a:moveTo>
                    <a:pt x="2863469" y="3950716"/>
                  </a:moveTo>
                  <a:lnTo>
                    <a:pt x="2862834" y="3956812"/>
                  </a:lnTo>
                  <a:lnTo>
                    <a:pt x="2863088" y="3965829"/>
                  </a:lnTo>
                  <a:lnTo>
                    <a:pt x="2863469" y="4428363"/>
                  </a:lnTo>
                  <a:cubicBezTo>
                    <a:pt x="2863469" y="4483354"/>
                    <a:pt x="2818765" y="4528058"/>
                    <a:pt x="2763774" y="4528058"/>
                  </a:cubicBezTo>
                  <a:lnTo>
                    <a:pt x="2232787" y="4528058"/>
                  </a:lnTo>
                  <a:cubicBezTo>
                    <a:pt x="2177796" y="4528058"/>
                    <a:pt x="2133092" y="4483354"/>
                    <a:pt x="2133092" y="4428363"/>
                  </a:cubicBezTo>
                  <a:lnTo>
                    <a:pt x="2133092" y="3655187"/>
                  </a:lnTo>
                  <a:cubicBezTo>
                    <a:pt x="2133092" y="3600196"/>
                    <a:pt x="2177796" y="3555492"/>
                    <a:pt x="2232787" y="3555492"/>
                  </a:cubicBezTo>
                  <a:lnTo>
                    <a:pt x="2763774" y="3555492"/>
                  </a:lnTo>
                  <a:cubicBezTo>
                    <a:pt x="2818765" y="3555492"/>
                    <a:pt x="2863469" y="3600196"/>
                    <a:pt x="2863469" y="3655187"/>
                  </a:cubicBezTo>
                  <a:close/>
                  <a:moveTo>
                    <a:pt x="2232787" y="4718939"/>
                  </a:moveTo>
                  <a:lnTo>
                    <a:pt x="2763774" y="4718939"/>
                  </a:lnTo>
                  <a:cubicBezTo>
                    <a:pt x="2924048" y="4718939"/>
                    <a:pt x="3054477" y="4588510"/>
                    <a:pt x="3054477" y="4428236"/>
                  </a:cubicBezTo>
                  <a:lnTo>
                    <a:pt x="3054477" y="4042029"/>
                  </a:lnTo>
                  <a:lnTo>
                    <a:pt x="4830699" y="3583305"/>
                  </a:lnTo>
                  <a:lnTo>
                    <a:pt x="4830699" y="5000625"/>
                  </a:lnTo>
                  <a:cubicBezTo>
                    <a:pt x="4830699" y="5247005"/>
                    <a:pt x="4630928" y="5447411"/>
                    <a:pt x="4385437" y="5447411"/>
                  </a:cubicBezTo>
                  <a:lnTo>
                    <a:pt x="637794" y="5447411"/>
                  </a:lnTo>
                  <a:cubicBezTo>
                    <a:pt x="391414" y="5447411"/>
                    <a:pt x="191008" y="5247005"/>
                    <a:pt x="191008" y="5000625"/>
                  </a:cubicBezTo>
                  <a:lnTo>
                    <a:pt x="191008" y="3583178"/>
                  </a:lnTo>
                  <a:lnTo>
                    <a:pt x="1942084" y="4035044"/>
                  </a:lnTo>
                  <a:lnTo>
                    <a:pt x="1942084" y="4428109"/>
                  </a:lnTo>
                  <a:cubicBezTo>
                    <a:pt x="1942084" y="4588383"/>
                    <a:pt x="2072513" y="4718812"/>
                    <a:pt x="2232787" y="4718812"/>
                  </a:cubicBezTo>
                  <a:moveTo>
                    <a:pt x="2763774" y="3364357"/>
                  </a:moveTo>
                  <a:lnTo>
                    <a:pt x="2232787" y="3364357"/>
                  </a:lnTo>
                  <a:cubicBezTo>
                    <a:pt x="2072513" y="3364357"/>
                    <a:pt x="1942084" y="3494786"/>
                    <a:pt x="1942084" y="3655060"/>
                  </a:cubicBezTo>
                  <a:lnTo>
                    <a:pt x="1942084" y="3837813"/>
                  </a:lnTo>
                  <a:lnTo>
                    <a:pt x="191008" y="3385947"/>
                  </a:lnTo>
                  <a:lnTo>
                    <a:pt x="191008" y="2397252"/>
                  </a:lnTo>
                  <a:cubicBezTo>
                    <a:pt x="191008" y="2151761"/>
                    <a:pt x="391414" y="1951990"/>
                    <a:pt x="637794" y="1951990"/>
                  </a:cubicBezTo>
                  <a:lnTo>
                    <a:pt x="1010158" y="1951990"/>
                  </a:lnTo>
                  <a:lnTo>
                    <a:pt x="1010158" y="2376932"/>
                  </a:lnTo>
                  <a:cubicBezTo>
                    <a:pt x="1010158" y="2429637"/>
                    <a:pt x="1052957" y="2472436"/>
                    <a:pt x="1105662" y="2472436"/>
                  </a:cubicBezTo>
                  <a:lnTo>
                    <a:pt x="3885438" y="2472436"/>
                  </a:lnTo>
                  <a:cubicBezTo>
                    <a:pt x="3938143" y="2472436"/>
                    <a:pt x="3980942" y="2429637"/>
                    <a:pt x="3980942" y="2376932"/>
                  </a:cubicBezTo>
                  <a:lnTo>
                    <a:pt x="3980942" y="1951990"/>
                  </a:lnTo>
                  <a:lnTo>
                    <a:pt x="4385437" y="1951990"/>
                  </a:lnTo>
                  <a:cubicBezTo>
                    <a:pt x="4630928" y="1951990"/>
                    <a:pt x="4830699" y="2151761"/>
                    <a:pt x="4830699" y="2397252"/>
                  </a:cubicBezTo>
                  <a:lnTo>
                    <a:pt x="4830699" y="3385947"/>
                  </a:lnTo>
                  <a:lnTo>
                    <a:pt x="3054477" y="3844671"/>
                  </a:lnTo>
                  <a:lnTo>
                    <a:pt x="3054477" y="3655187"/>
                  </a:lnTo>
                  <a:cubicBezTo>
                    <a:pt x="3054477" y="3494913"/>
                    <a:pt x="2924048" y="3364484"/>
                    <a:pt x="2763774" y="3364484"/>
                  </a:cubicBezTo>
                  <a:moveTo>
                    <a:pt x="1136396" y="990600"/>
                  </a:moveTo>
                  <a:lnTo>
                    <a:pt x="598170" y="807974"/>
                  </a:lnTo>
                  <a:lnTo>
                    <a:pt x="2497709" y="196850"/>
                  </a:lnTo>
                  <a:lnTo>
                    <a:pt x="4393184" y="744220"/>
                  </a:lnTo>
                  <a:lnTo>
                    <a:pt x="2494661" y="1453261"/>
                  </a:lnTo>
                  <a:close/>
                  <a:moveTo>
                    <a:pt x="3789934" y="1173480"/>
                  </a:moveTo>
                  <a:lnTo>
                    <a:pt x="3789934" y="2281301"/>
                  </a:lnTo>
                  <a:lnTo>
                    <a:pt x="1201166" y="2281301"/>
                  </a:lnTo>
                  <a:lnTo>
                    <a:pt x="1201166" y="1214374"/>
                  </a:lnTo>
                  <a:lnTo>
                    <a:pt x="2465451" y="1645158"/>
                  </a:lnTo>
                  <a:cubicBezTo>
                    <a:pt x="2486279" y="1652270"/>
                    <a:pt x="2509012" y="1651889"/>
                    <a:pt x="2529586" y="1644269"/>
                  </a:cubicBezTo>
                  <a:close/>
                  <a:moveTo>
                    <a:pt x="4385437" y="1760982"/>
                  </a:moveTo>
                  <a:lnTo>
                    <a:pt x="3980942" y="1760982"/>
                  </a:lnTo>
                  <a:lnTo>
                    <a:pt x="3980942" y="1102106"/>
                  </a:lnTo>
                  <a:lnTo>
                    <a:pt x="4730750" y="822071"/>
                  </a:lnTo>
                  <a:cubicBezTo>
                    <a:pt x="4769358" y="807593"/>
                    <a:pt x="4794377" y="770255"/>
                    <a:pt x="4792853" y="728980"/>
                  </a:cubicBezTo>
                  <a:cubicBezTo>
                    <a:pt x="4791329" y="687705"/>
                    <a:pt x="4763516" y="652272"/>
                    <a:pt x="4723892" y="640842"/>
                  </a:cubicBezTo>
                  <a:lnTo>
                    <a:pt x="2522855" y="5334"/>
                  </a:lnTo>
                  <a:cubicBezTo>
                    <a:pt x="2504313" y="0"/>
                    <a:pt x="2485009" y="254"/>
                    <a:pt x="2466975" y="6096"/>
                  </a:cubicBezTo>
                  <a:lnTo>
                    <a:pt x="274066" y="711581"/>
                  </a:lnTo>
                  <a:cubicBezTo>
                    <a:pt x="229743" y="720725"/>
                    <a:pt x="197993" y="759460"/>
                    <a:pt x="197993" y="804926"/>
                  </a:cubicBezTo>
                  <a:lnTo>
                    <a:pt x="197993" y="1596263"/>
                  </a:lnTo>
                  <a:cubicBezTo>
                    <a:pt x="197993" y="1648968"/>
                    <a:pt x="240792" y="1691767"/>
                    <a:pt x="293497" y="1691767"/>
                  </a:cubicBezTo>
                  <a:cubicBezTo>
                    <a:pt x="346202" y="1691767"/>
                    <a:pt x="389001" y="1648968"/>
                    <a:pt x="389001" y="1596263"/>
                  </a:cubicBezTo>
                  <a:lnTo>
                    <a:pt x="389001" y="938657"/>
                  </a:lnTo>
                  <a:lnTo>
                    <a:pt x="1010158" y="1149477"/>
                  </a:lnTo>
                  <a:lnTo>
                    <a:pt x="1010158" y="1760982"/>
                  </a:lnTo>
                  <a:lnTo>
                    <a:pt x="637794" y="1760982"/>
                  </a:lnTo>
                  <a:cubicBezTo>
                    <a:pt x="286131" y="1760982"/>
                    <a:pt x="0" y="2046478"/>
                    <a:pt x="0" y="2397252"/>
                  </a:cubicBezTo>
                  <a:lnTo>
                    <a:pt x="0" y="5000625"/>
                  </a:lnTo>
                  <a:cubicBezTo>
                    <a:pt x="0" y="5352288"/>
                    <a:pt x="286131" y="5638419"/>
                    <a:pt x="637794" y="5638419"/>
                  </a:cubicBezTo>
                  <a:lnTo>
                    <a:pt x="4385437" y="5638419"/>
                  </a:lnTo>
                  <a:cubicBezTo>
                    <a:pt x="4736338" y="5638419"/>
                    <a:pt x="5021707" y="5352288"/>
                    <a:pt x="5021707" y="5000625"/>
                  </a:cubicBezTo>
                  <a:lnTo>
                    <a:pt x="5021707" y="2397252"/>
                  </a:lnTo>
                  <a:cubicBezTo>
                    <a:pt x="5021707" y="2046351"/>
                    <a:pt x="4736338" y="1760982"/>
                    <a:pt x="4385437" y="1760982"/>
                  </a:cubicBezTo>
                </a:path>
              </a:pathLst>
            </a:custGeom>
            <a:solidFill>
              <a:srgbClr val="CF102D"/>
            </a:solidFill>
          </p:spPr>
          <p:txBody>
            <a:bodyPr/>
            <a:lstStyle/>
            <a:p>
              <a:endParaRPr lang="en-GB"/>
            </a:p>
          </p:txBody>
        </p:sp>
      </p:grpSp>
      <p:grpSp>
        <p:nvGrpSpPr>
          <p:cNvPr id="20" name="Group 20"/>
          <p:cNvGrpSpPr>
            <a:grpSpLocks noChangeAspect="1"/>
          </p:cNvGrpSpPr>
          <p:nvPr/>
        </p:nvGrpSpPr>
        <p:grpSpPr>
          <a:xfrm>
            <a:off x="1028704" y="8140504"/>
            <a:ext cx="551414" cy="551414"/>
            <a:chOff x="0" y="0"/>
            <a:chExt cx="5763819" cy="5763819"/>
          </a:xfrm>
        </p:grpSpPr>
        <p:sp>
          <p:nvSpPr>
            <p:cNvPr id="21" name="Freeform 21"/>
            <p:cNvSpPr/>
            <p:nvPr/>
          </p:nvSpPr>
          <p:spPr>
            <a:xfrm>
              <a:off x="1208659" y="860933"/>
              <a:ext cx="4491609" cy="4839335"/>
            </a:xfrm>
            <a:custGeom>
              <a:avLst/>
              <a:gdLst/>
              <a:ahLst/>
              <a:cxnLst/>
              <a:rect l="l" t="t" r="r" b="b"/>
              <a:pathLst>
                <a:path w="4491609" h="4839335">
                  <a:moveTo>
                    <a:pt x="3816731" y="191008"/>
                  </a:moveTo>
                  <a:lnTo>
                    <a:pt x="4248404" y="191008"/>
                  </a:lnTo>
                  <a:cubicBezTo>
                    <a:pt x="4301109" y="191008"/>
                    <a:pt x="4343908" y="148209"/>
                    <a:pt x="4343908" y="95504"/>
                  </a:cubicBezTo>
                  <a:cubicBezTo>
                    <a:pt x="4343908" y="42799"/>
                    <a:pt x="4301109" y="0"/>
                    <a:pt x="4248404" y="0"/>
                  </a:cubicBezTo>
                  <a:lnTo>
                    <a:pt x="3598545" y="0"/>
                  </a:lnTo>
                  <a:cubicBezTo>
                    <a:pt x="3559429" y="0"/>
                    <a:pt x="3524631" y="23495"/>
                    <a:pt x="3510026" y="60071"/>
                  </a:cubicBezTo>
                  <a:lnTo>
                    <a:pt x="3509391" y="61849"/>
                  </a:lnTo>
                  <a:lnTo>
                    <a:pt x="3505962" y="72136"/>
                  </a:lnTo>
                  <a:cubicBezTo>
                    <a:pt x="3504311" y="80391"/>
                    <a:pt x="3504057" y="83439"/>
                    <a:pt x="3503803" y="86868"/>
                  </a:cubicBezTo>
                  <a:lnTo>
                    <a:pt x="3503168" y="92583"/>
                  </a:lnTo>
                  <a:lnTo>
                    <a:pt x="3503168" y="716915"/>
                  </a:lnTo>
                  <a:cubicBezTo>
                    <a:pt x="3503168" y="769620"/>
                    <a:pt x="3545967" y="812419"/>
                    <a:pt x="3598672" y="812419"/>
                  </a:cubicBezTo>
                  <a:cubicBezTo>
                    <a:pt x="3651377" y="812419"/>
                    <a:pt x="3694176" y="769620"/>
                    <a:pt x="3694176" y="716915"/>
                  </a:cubicBezTo>
                  <a:lnTo>
                    <a:pt x="3694176" y="341630"/>
                  </a:lnTo>
                  <a:cubicBezTo>
                    <a:pt x="4086225" y="811657"/>
                    <a:pt x="4300855" y="1403477"/>
                    <a:pt x="4300855" y="2021078"/>
                  </a:cubicBezTo>
                  <a:cubicBezTo>
                    <a:pt x="4300601" y="3469767"/>
                    <a:pt x="3122041" y="4648327"/>
                    <a:pt x="1673225" y="4648327"/>
                  </a:cubicBezTo>
                  <a:cubicBezTo>
                    <a:pt x="1128776" y="4648327"/>
                    <a:pt x="606679" y="4483354"/>
                    <a:pt x="163449" y="4171188"/>
                  </a:cubicBezTo>
                  <a:cubicBezTo>
                    <a:pt x="120396" y="4140962"/>
                    <a:pt x="60706" y="4151249"/>
                    <a:pt x="30353" y="4194302"/>
                  </a:cubicBezTo>
                  <a:cubicBezTo>
                    <a:pt x="0" y="4237355"/>
                    <a:pt x="10414" y="4297045"/>
                    <a:pt x="53467" y="4327398"/>
                  </a:cubicBezTo>
                  <a:cubicBezTo>
                    <a:pt x="529082" y="4662297"/>
                    <a:pt x="1089152" y="4839335"/>
                    <a:pt x="1673225" y="4839335"/>
                  </a:cubicBezTo>
                  <a:cubicBezTo>
                    <a:pt x="3227324" y="4839335"/>
                    <a:pt x="4491609" y="3575050"/>
                    <a:pt x="4491609" y="2020951"/>
                  </a:cubicBezTo>
                  <a:cubicBezTo>
                    <a:pt x="4491609" y="1345819"/>
                    <a:pt x="4252595" y="699770"/>
                    <a:pt x="3816604" y="191008"/>
                  </a:cubicBezTo>
                </a:path>
              </a:pathLst>
            </a:custGeom>
            <a:solidFill>
              <a:srgbClr val="CF102D"/>
            </a:solidFill>
          </p:spPr>
          <p:txBody>
            <a:bodyPr/>
            <a:lstStyle/>
            <a:p>
              <a:endParaRPr lang="en-GB"/>
            </a:p>
          </p:txBody>
        </p:sp>
        <p:sp>
          <p:nvSpPr>
            <p:cNvPr id="22" name="Freeform 22"/>
            <p:cNvSpPr/>
            <p:nvPr/>
          </p:nvSpPr>
          <p:spPr>
            <a:xfrm>
              <a:off x="860679" y="860933"/>
              <a:ext cx="4041902" cy="4041902"/>
            </a:xfrm>
            <a:custGeom>
              <a:avLst/>
              <a:gdLst/>
              <a:ahLst/>
              <a:cxnLst/>
              <a:rect l="l" t="t" r="r" b="b"/>
              <a:pathLst>
                <a:path w="4041902" h="4041902">
                  <a:moveTo>
                    <a:pt x="3851021" y="2020951"/>
                  </a:moveTo>
                  <a:cubicBezTo>
                    <a:pt x="3851021" y="3029966"/>
                    <a:pt x="3030093" y="3850894"/>
                    <a:pt x="2021078" y="3850894"/>
                  </a:cubicBezTo>
                  <a:cubicBezTo>
                    <a:pt x="1012063" y="3850894"/>
                    <a:pt x="191008" y="3029966"/>
                    <a:pt x="191008" y="2020951"/>
                  </a:cubicBezTo>
                  <a:cubicBezTo>
                    <a:pt x="191008" y="1011936"/>
                    <a:pt x="1011936" y="191008"/>
                    <a:pt x="2020951" y="191008"/>
                  </a:cubicBezTo>
                  <a:cubicBezTo>
                    <a:pt x="3029966" y="191008"/>
                    <a:pt x="3851021" y="1011936"/>
                    <a:pt x="3851021" y="2020951"/>
                  </a:cubicBezTo>
                  <a:moveTo>
                    <a:pt x="2020951" y="0"/>
                  </a:moveTo>
                  <a:cubicBezTo>
                    <a:pt x="906526" y="0"/>
                    <a:pt x="0" y="906653"/>
                    <a:pt x="0" y="2020951"/>
                  </a:cubicBezTo>
                  <a:cubicBezTo>
                    <a:pt x="0" y="3135249"/>
                    <a:pt x="906653" y="4041902"/>
                    <a:pt x="2020951" y="4041902"/>
                  </a:cubicBezTo>
                  <a:cubicBezTo>
                    <a:pt x="3135249" y="4041902"/>
                    <a:pt x="4041902" y="3135249"/>
                    <a:pt x="4041902" y="2020951"/>
                  </a:cubicBezTo>
                  <a:cubicBezTo>
                    <a:pt x="4041902" y="906653"/>
                    <a:pt x="3135376" y="0"/>
                    <a:pt x="2020951" y="0"/>
                  </a:cubicBezTo>
                </a:path>
              </a:pathLst>
            </a:custGeom>
            <a:solidFill>
              <a:srgbClr val="CF102D"/>
            </a:solidFill>
          </p:spPr>
          <p:txBody>
            <a:bodyPr/>
            <a:lstStyle/>
            <a:p>
              <a:endParaRPr lang="en-GB"/>
            </a:p>
          </p:txBody>
        </p:sp>
        <p:sp>
          <p:nvSpPr>
            <p:cNvPr id="23" name="Freeform 23"/>
            <p:cNvSpPr/>
            <p:nvPr/>
          </p:nvSpPr>
          <p:spPr>
            <a:xfrm>
              <a:off x="63500" y="63500"/>
              <a:ext cx="4594733" cy="4923282"/>
            </a:xfrm>
            <a:custGeom>
              <a:avLst/>
              <a:gdLst/>
              <a:ahLst/>
              <a:cxnLst/>
              <a:rect l="l" t="t" r="r" b="b"/>
              <a:pathLst>
                <a:path w="4594733" h="4923282">
                  <a:moveTo>
                    <a:pt x="980694" y="4174617"/>
                  </a:moveTo>
                  <a:cubicBezTo>
                    <a:pt x="927989" y="4174617"/>
                    <a:pt x="885190" y="4217416"/>
                    <a:pt x="885190" y="4270121"/>
                  </a:cubicBezTo>
                  <a:lnTo>
                    <a:pt x="885190" y="4597781"/>
                  </a:lnTo>
                  <a:cubicBezTo>
                    <a:pt x="442722" y="4116070"/>
                    <a:pt x="191008" y="3473704"/>
                    <a:pt x="191008" y="2818384"/>
                  </a:cubicBezTo>
                  <a:cubicBezTo>
                    <a:pt x="191008" y="1369568"/>
                    <a:pt x="1369695" y="191008"/>
                    <a:pt x="2818384" y="191008"/>
                  </a:cubicBezTo>
                  <a:cubicBezTo>
                    <a:pt x="3408553" y="191008"/>
                    <a:pt x="3965321" y="381762"/>
                    <a:pt x="4428490" y="742696"/>
                  </a:cubicBezTo>
                  <a:cubicBezTo>
                    <a:pt x="4470019" y="774954"/>
                    <a:pt x="4530217" y="767461"/>
                    <a:pt x="4562475" y="726059"/>
                  </a:cubicBezTo>
                  <a:cubicBezTo>
                    <a:pt x="4594733" y="684657"/>
                    <a:pt x="4587367" y="624459"/>
                    <a:pt x="4545838" y="592074"/>
                  </a:cubicBezTo>
                  <a:cubicBezTo>
                    <a:pt x="4048887" y="204724"/>
                    <a:pt x="3451479" y="0"/>
                    <a:pt x="2818384" y="0"/>
                  </a:cubicBezTo>
                  <a:cubicBezTo>
                    <a:pt x="1264285" y="0"/>
                    <a:pt x="0" y="1264285"/>
                    <a:pt x="0" y="2818384"/>
                  </a:cubicBezTo>
                  <a:cubicBezTo>
                    <a:pt x="0" y="3523488"/>
                    <a:pt x="271907" y="4215003"/>
                    <a:pt x="749427" y="4732274"/>
                  </a:cubicBezTo>
                  <a:lnTo>
                    <a:pt x="357632" y="4732274"/>
                  </a:lnTo>
                  <a:cubicBezTo>
                    <a:pt x="304927" y="4732274"/>
                    <a:pt x="262128" y="4775073"/>
                    <a:pt x="262128" y="4827778"/>
                  </a:cubicBezTo>
                  <a:cubicBezTo>
                    <a:pt x="262128" y="4880483"/>
                    <a:pt x="304927" y="4923282"/>
                    <a:pt x="357632" y="4923282"/>
                  </a:cubicBezTo>
                  <a:lnTo>
                    <a:pt x="980694" y="4923282"/>
                  </a:lnTo>
                  <a:cubicBezTo>
                    <a:pt x="1033399" y="4923282"/>
                    <a:pt x="1076198" y="4880483"/>
                    <a:pt x="1076198" y="4827778"/>
                  </a:cubicBezTo>
                  <a:lnTo>
                    <a:pt x="1076198" y="4270121"/>
                  </a:lnTo>
                  <a:cubicBezTo>
                    <a:pt x="1076198" y="4217416"/>
                    <a:pt x="1033272" y="4174617"/>
                    <a:pt x="980694" y="4174617"/>
                  </a:cubicBezTo>
                </a:path>
              </a:pathLst>
            </a:custGeom>
            <a:solidFill>
              <a:srgbClr val="CF102D"/>
            </a:solidFill>
          </p:spPr>
          <p:txBody>
            <a:bodyPr/>
            <a:lstStyle/>
            <a:p>
              <a:endParaRPr lang="en-GB"/>
            </a:p>
          </p:txBody>
        </p:sp>
        <p:sp>
          <p:nvSpPr>
            <p:cNvPr id="24" name="Freeform 24"/>
            <p:cNvSpPr/>
            <p:nvPr/>
          </p:nvSpPr>
          <p:spPr>
            <a:xfrm>
              <a:off x="2523871" y="1482344"/>
              <a:ext cx="1692021" cy="1861439"/>
            </a:xfrm>
            <a:custGeom>
              <a:avLst/>
              <a:gdLst/>
              <a:ahLst/>
              <a:cxnLst/>
              <a:rect l="l" t="t" r="r" b="b"/>
              <a:pathLst>
                <a:path w="1692021" h="1861439">
                  <a:moveTo>
                    <a:pt x="415290" y="1670431"/>
                  </a:moveTo>
                  <a:cubicBezTo>
                    <a:pt x="291592" y="1670431"/>
                    <a:pt x="190881" y="1569720"/>
                    <a:pt x="190881" y="1446022"/>
                  </a:cubicBezTo>
                  <a:cubicBezTo>
                    <a:pt x="190881" y="1322324"/>
                    <a:pt x="291592" y="1221740"/>
                    <a:pt x="415290" y="1221740"/>
                  </a:cubicBezTo>
                  <a:cubicBezTo>
                    <a:pt x="538988" y="1221740"/>
                    <a:pt x="639699" y="1322324"/>
                    <a:pt x="639699" y="1446022"/>
                  </a:cubicBezTo>
                  <a:cubicBezTo>
                    <a:pt x="639699" y="1569720"/>
                    <a:pt x="538988" y="1670431"/>
                    <a:pt x="415290" y="1670431"/>
                  </a:cubicBezTo>
                  <a:moveTo>
                    <a:pt x="819531" y="1350518"/>
                  </a:moveTo>
                  <a:cubicBezTo>
                    <a:pt x="783463" y="1198245"/>
                    <a:pt x="663194" y="1077849"/>
                    <a:pt x="510921" y="1041908"/>
                  </a:cubicBezTo>
                  <a:lnTo>
                    <a:pt x="510921" y="95504"/>
                  </a:lnTo>
                  <a:cubicBezTo>
                    <a:pt x="510921" y="42799"/>
                    <a:pt x="467995" y="0"/>
                    <a:pt x="415417" y="0"/>
                  </a:cubicBezTo>
                  <a:cubicBezTo>
                    <a:pt x="362839" y="0"/>
                    <a:pt x="319913" y="42799"/>
                    <a:pt x="319913" y="95504"/>
                  </a:cubicBezTo>
                  <a:lnTo>
                    <a:pt x="319913" y="1041908"/>
                  </a:lnTo>
                  <a:cubicBezTo>
                    <a:pt x="135128" y="1085596"/>
                    <a:pt x="0" y="1252982"/>
                    <a:pt x="0" y="1446022"/>
                  </a:cubicBezTo>
                  <a:cubicBezTo>
                    <a:pt x="0" y="1675130"/>
                    <a:pt x="186309" y="1861439"/>
                    <a:pt x="415417" y="1861439"/>
                  </a:cubicBezTo>
                  <a:cubicBezTo>
                    <a:pt x="608584" y="1861439"/>
                    <a:pt x="775969" y="1726438"/>
                    <a:pt x="819657" y="1541526"/>
                  </a:cubicBezTo>
                  <a:lnTo>
                    <a:pt x="1596516" y="1541526"/>
                  </a:lnTo>
                  <a:cubicBezTo>
                    <a:pt x="1649221" y="1541526"/>
                    <a:pt x="1692020" y="1498727"/>
                    <a:pt x="1692020" y="1446022"/>
                  </a:cubicBezTo>
                  <a:cubicBezTo>
                    <a:pt x="1692020" y="1393317"/>
                    <a:pt x="1649221" y="1350518"/>
                    <a:pt x="1596516" y="1350518"/>
                  </a:cubicBezTo>
                  <a:close/>
                </a:path>
              </a:pathLst>
            </a:custGeom>
            <a:solidFill>
              <a:srgbClr val="CF102D"/>
            </a:solidFill>
          </p:spPr>
          <p:txBody>
            <a:bodyPr/>
            <a:lstStyle/>
            <a:p>
              <a:endParaRPr lang="en-GB"/>
            </a:p>
          </p:txBody>
        </p:sp>
      </p:grpSp>
      <p:grpSp>
        <p:nvGrpSpPr>
          <p:cNvPr id="25" name="Group 25"/>
          <p:cNvGrpSpPr>
            <a:grpSpLocks noChangeAspect="1"/>
          </p:cNvGrpSpPr>
          <p:nvPr/>
        </p:nvGrpSpPr>
        <p:grpSpPr>
          <a:xfrm>
            <a:off x="6866195" y="3168645"/>
            <a:ext cx="541674" cy="538190"/>
            <a:chOff x="0" y="0"/>
            <a:chExt cx="5764124" cy="5727040"/>
          </a:xfrm>
        </p:grpSpPr>
        <p:sp>
          <p:nvSpPr>
            <p:cNvPr id="26" name="Freeform 26"/>
            <p:cNvSpPr/>
            <p:nvPr/>
          </p:nvSpPr>
          <p:spPr>
            <a:xfrm>
              <a:off x="2120392" y="60325"/>
              <a:ext cx="3625596" cy="3294253"/>
            </a:xfrm>
            <a:custGeom>
              <a:avLst/>
              <a:gdLst/>
              <a:ahLst/>
              <a:cxnLst/>
              <a:rect l="l" t="t" r="r" b="b"/>
              <a:pathLst>
                <a:path w="3625596" h="3294253">
                  <a:moveTo>
                    <a:pt x="2761107" y="777367"/>
                  </a:moveTo>
                  <a:cubicBezTo>
                    <a:pt x="3227451" y="1174496"/>
                    <a:pt x="3458337" y="1798193"/>
                    <a:pt x="3372231" y="2438019"/>
                  </a:cubicBezTo>
                  <a:cubicBezTo>
                    <a:pt x="3292729" y="2304288"/>
                    <a:pt x="3176270" y="2194941"/>
                    <a:pt x="3034411" y="2123313"/>
                  </a:cubicBezTo>
                  <a:cubicBezTo>
                    <a:pt x="2885694" y="2048129"/>
                    <a:pt x="2719324" y="2020189"/>
                    <a:pt x="2555748" y="2041398"/>
                  </a:cubicBezTo>
                  <a:cubicBezTo>
                    <a:pt x="2757678" y="1759458"/>
                    <a:pt x="2973324" y="1297813"/>
                    <a:pt x="2761234" y="777367"/>
                  </a:cubicBezTo>
                  <a:moveTo>
                    <a:pt x="2010664" y="404241"/>
                  </a:moveTo>
                  <a:cubicBezTo>
                    <a:pt x="1748536" y="465709"/>
                    <a:pt x="1522603" y="601345"/>
                    <a:pt x="1337056" y="809117"/>
                  </a:cubicBezTo>
                  <a:cubicBezTo>
                    <a:pt x="1178814" y="986282"/>
                    <a:pt x="1076960" y="1186688"/>
                    <a:pt x="1013587" y="1349248"/>
                  </a:cubicBezTo>
                  <a:cubicBezTo>
                    <a:pt x="934085" y="1196086"/>
                    <a:pt x="809244" y="1071880"/>
                    <a:pt x="653542" y="993140"/>
                  </a:cubicBezTo>
                  <a:cubicBezTo>
                    <a:pt x="553212" y="942340"/>
                    <a:pt x="443865" y="912876"/>
                    <a:pt x="332232" y="905891"/>
                  </a:cubicBezTo>
                  <a:cubicBezTo>
                    <a:pt x="571246" y="673608"/>
                    <a:pt x="859790" y="507873"/>
                    <a:pt x="1172591" y="424307"/>
                  </a:cubicBezTo>
                  <a:cubicBezTo>
                    <a:pt x="1450721" y="350012"/>
                    <a:pt x="1736852" y="343535"/>
                    <a:pt x="2010664" y="404114"/>
                  </a:cubicBezTo>
                  <a:moveTo>
                    <a:pt x="2414778" y="558546"/>
                  </a:moveTo>
                  <a:cubicBezTo>
                    <a:pt x="2652268" y="870077"/>
                    <a:pt x="2717927" y="1199261"/>
                    <a:pt x="2609977" y="1537335"/>
                  </a:cubicBezTo>
                  <a:cubicBezTo>
                    <a:pt x="2534539" y="1773428"/>
                    <a:pt x="2389378" y="1964436"/>
                    <a:pt x="2281428" y="2082673"/>
                  </a:cubicBezTo>
                  <a:cubicBezTo>
                    <a:pt x="2237867" y="1885442"/>
                    <a:pt x="2123186" y="1709674"/>
                    <a:pt x="1957832" y="1590294"/>
                  </a:cubicBezTo>
                  <a:cubicBezTo>
                    <a:pt x="1948942" y="1578229"/>
                    <a:pt x="1937385" y="1568323"/>
                    <a:pt x="1923796" y="1561465"/>
                  </a:cubicBezTo>
                  <a:lnTo>
                    <a:pt x="1910207" y="1555623"/>
                  </a:lnTo>
                  <a:cubicBezTo>
                    <a:pt x="1883918" y="1542415"/>
                    <a:pt x="1865630" y="1532255"/>
                    <a:pt x="1847342" y="1522984"/>
                  </a:cubicBezTo>
                  <a:cubicBezTo>
                    <a:pt x="1631061" y="1413637"/>
                    <a:pt x="1380617" y="1405128"/>
                    <a:pt x="1159637" y="1496187"/>
                  </a:cubicBezTo>
                  <a:cubicBezTo>
                    <a:pt x="1436243" y="625856"/>
                    <a:pt x="2109724" y="546735"/>
                    <a:pt x="2414905" y="558546"/>
                  </a:cubicBezTo>
                  <a:moveTo>
                    <a:pt x="3443351" y="1425829"/>
                  </a:moveTo>
                  <a:cubicBezTo>
                    <a:pt x="3280029" y="999998"/>
                    <a:pt x="2978150" y="646303"/>
                    <a:pt x="2590673" y="425450"/>
                  </a:cubicBezTo>
                  <a:lnTo>
                    <a:pt x="2734183" y="141732"/>
                  </a:lnTo>
                  <a:cubicBezTo>
                    <a:pt x="2745740" y="118999"/>
                    <a:pt x="2747645" y="93091"/>
                    <a:pt x="2739644" y="68834"/>
                  </a:cubicBezTo>
                  <a:cubicBezTo>
                    <a:pt x="2731643" y="44577"/>
                    <a:pt x="2714752" y="24892"/>
                    <a:pt x="2692019" y="13462"/>
                  </a:cubicBezTo>
                  <a:cubicBezTo>
                    <a:pt x="2669286" y="2032"/>
                    <a:pt x="2643378" y="0"/>
                    <a:pt x="2619121" y="7874"/>
                  </a:cubicBezTo>
                  <a:cubicBezTo>
                    <a:pt x="2594864" y="15748"/>
                    <a:pt x="2575179" y="32766"/>
                    <a:pt x="2563622" y="55499"/>
                  </a:cubicBezTo>
                  <a:lnTo>
                    <a:pt x="2420112" y="339217"/>
                  </a:lnTo>
                  <a:cubicBezTo>
                    <a:pt x="2022475" y="161798"/>
                    <a:pt x="1586865" y="124206"/>
                    <a:pt x="1157478" y="230759"/>
                  </a:cubicBezTo>
                  <a:cubicBezTo>
                    <a:pt x="713740" y="340995"/>
                    <a:pt x="320802" y="594360"/>
                    <a:pt x="20955" y="963676"/>
                  </a:cubicBezTo>
                  <a:lnTo>
                    <a:pt x="18288" y="967359"/>
                  </a:lnTo>
                  <a:lnTo>
                    <a:pt x="13335" y="974852"/>
                  </a:lnTo>
                  <a:lnTo>
                    <a:pt x="9271" y="982599"/>
                  </a:lnTo>
                  <a:lnTo>
                    <a:pt x="5461" y="991616"/>
                  </a:lnTo>
                  <a:lnTo>
                    <a:pt x="2921" y="1000379"/>
                  </a:lnTo>
                  <a:lnTo>
                    <a:pt x="1016" y="1009523"/>
                  </a:lnTo>
                  <a:lnTo>
                    <a:pt x="127" y="1018540"/>
                  </a:lnTo>
                  <a:lnTo>
                    <a:pt x="0" y="1027938"/>
                  </a:lnTo>
                  <a:lnTo>
                    <a:pt x="1016" y="1037082"/>
                  </a:lnTo>
                  <a:lnTo>
                    <a:pt x="2286" y="1045083"/>
                  </a:lnTo>
                  <a:lnTo>
                    <a:pt x="4572" y="1052830"/>
                  </a:lnTo>
                  <a:lnTo>
                    <a:pt x="5969" y="1056513"/>
                  </a:lnTo>
                  <a:lnTo>
                    <a:pt x="48260" y="1042543"/>
                  </a:lnTo>
                  <a:lnTo>
                    <a:pt x="7239" y="1059688"/>
                  </a:lnTo>
                  <a:cubicBezTo>
                    <a:pt x="8255" y="1062228"/>
                    <a:pt x="9271" y="1064768"/>
                    <a:pt x="10668" y="1067435"/>
                  </a:cubicBezTo>
                  <a:lnTo>
                    <a:pt x="13208" y="1071880"/>
                  </a:lnTo>
                  <a:lnTo>
                    <a:pt x="18796" y="1080516"/>
                  </a:lnTo>
                  <a:lnTo>
                    <a:pt x="24003" y="1086866"/>
                  </a:lnTo>
                  <a:lnTo>
                    <a:pt x="29464" y="1092581"/>
                  </a:lnTo>
                  <a:lnTo>
                    <a:pt x="36068" y="1098423"/>
                  </a:lnTo>
                  <a:lnTo>
                    <a:pt x="39116" y="1100709"/>
                  </a:lnTo>
                  <a:lnTo>
                    <a:pt x="46482" y="1105662"/>
                  </a:lnTo>
                  <a:lnTo>
                    <a:pt x="54229" y="1109726"/>
                  </a:lnTo>
                  <a:lnTo>
                    <a:pt x="63373" y="1113663"/>
                  </a:lnTo>
                  <a:lnTo>
                    <a:pt x="71755" y="1116076"/>
                  </a:lnTo>
                  <a:lnTo>
                    <a:pt x="81407" y="1118108"/>
                  </a:lnTo>
                  <a:lnTo>
                    <a:pt x="90170" y="1118870"/>
                  </a:lnTo>
                  <a:lnTo>
                    <a:pt x="100076" y="1118997"/>
                  </a:lnTo>
                  <a:lnTo>
                    <a:pt x="108585" y="1118108"/>
                  </a:lnTo>
                  <a:lnTo>
                    <a:pt x="117094" y="1116711"/>
                  </a:lnTo>
                  <a:cubicBezTo>
                    <a:pt x="270002" y="1076579"/>
                    <a:pt x="429133" y="1093470"/>
                    <a:pt x="567563" y="1163447"/>
                  </a:cubicBezTo>
                  <a:cubicBezTo>
                    <a:pt x="770763" y="1266190"/>
                    <a:pt x="904240" y="1471549"/>
                    <a:pt x="915797" y="1699133"/>
                  </a:cubicBezTo>
                  <a:lnTo>
                    <a:pt x="916051" y="1702816"/>
                  </a:lnTo>
                  <a:lnTo>
                    <a:pt x="917321" y="1711579"/>
                  </a:lnTo>
                  <a:lnTo>
                    <a:pt x="918718" y="1718056"/>
                  </a:lnTo>
                  <a:lnTo>
                    <a:pt x="921639" y="1727835"/>
                  </a:lnTo>
                  <a:lnTo>
                    <a:pt x="924941" y="1735455"/>
                  </a:lnTo>
                  <a:lnTo>
                    <a:pt x="929894" y="1744853"/>
                  </a:lnTo>
                  <a:lnTo>
                    <a:pt x="935101" y="1752092"/>
                  </a:lnTo>
                  <a:lnTo>
                    <a:pt x="940943" y="1759077"/>
                  </a:lnTo>
                  <a:lnTo>
                    <a:pt x="946531" y="1764538"/>
                  </a:lnTo>
                  <a:lnTo>
                    <a:pt x="953516" y="1770380"/>
                  </a:lnTo>
                  <a:lnTo>
                    <a:pt x="958977" y="1774190"/>
                  </a:lnTo>
                  <a:lnTo>
                    <a:pt x="963803" y="1777238"/>
                  </a:lnTo>
                  <a:lnTo>
                    <a:pt x="968883" y="1779905"/>
                  </a:lnTo>
                  <a:lnTo>
                    <a:pt x="974471" y="1782445"/>
                  </a:lnTo>
                  <a:lnTo>
                    <a:pt x="986536" y="1786763"/>
                  </a:lnTo>
                  <a:lnTo>
                    <a:pt x="995172" y="1788414"/>
                  </a:lnTo>
                  <a:lnTo>
                    <a:pt x="1002919" y="1789430"/>
                  </a:lnTo>
                  <a:lnTo>
                    <a:pt x="1011301" y="1789811"/>
                  </a:lnTo>
                  <a:lnTo>
                    <a:pt x="1014476" y="1789811"/>
                  </a:lnTo>
                  <a:lnTo>
                    <a:pt x="1020826" y="1789303"/>
                  </a:lnTo>
                  <a:lnTo>
                    <a:pt x="1029970" y="1788033"/>
                  </a:lnTo>
                  <a:lnTo>
                    <a:pt x="1037463" y="1786128"/>
                  </a:lnTo>
                  <a:lnTo>
                    <a:pt x="1046480" y="1783080"/>
                  </a:lnTo>
                  <a:lnTo>
                    <a:pt x="1053592" y="1779778"/>
                  </a:lnTo>
                  <a:lnTo>
                    <a:pt x="1062228" y="1774952"/>
                  </a:lnTo>
                  <a:lnTo>
                    <a:pt x="1067435" y="1771396"/>
                  </a:lnTo>
                  <a:lnTo>
                    <a:pt x="1071626" y="1768221"/>
                  </a:lnTo>
                  <a:cubicBezTo>
                    <a:pt x="1263269" y="1611630"/>
                    <a:pt x="1528572" y="1580515"/>
                    <a:pt x="1750695" y="1687703"/>
                  </a:cubicBezTo>
                  <a:lnTo>
                    <a:pt x="970407" y="3153918"/>
                  </a:lnTo>
                  <a:cubicBezTo>
                    <a:pt x="945642" y="3200400"/>
                    <a:pt x="963422" y="3258312"/>
                    <a:pt x="1009904" y="3283077"/>
                  </a:cubicBezTo>
                  <a:cubicBezTo>
                    <a:pt x="1023620" y="3290443"/>
                    <a:pt x="1039241" y="3294253"/>
                    <a:pt x="1054735" y="3294253"/>
                  </a:cubicBezTo>
                  <a:cubicBezTo>
                    <a:pt x="1090168" y="3294253"/>
                    <a:pt x="1122426" y="3274822"/>
                    <a:pt x="1139063" y="3243580"/>
                  </a:cubicBezTo>
                  <a:lnTo>
                    <a:pt x="1908937" y="1797177"/>
                  </a:lnTo>
                  <a:cubicBezTo>
                    <a:pt x="2042668" y="1922907"/>
                    <a:pt x="2116709" y="2101977"/>
                    <a:pt x="2109216" y="2286381"/>
                  </a:cubicBezTo>
                  <a:lnTo>
                    <a:pt x="2109216" y="2290318"/>
                  </a:lnTo>
                  <a:lnTo>
                    <a:pt x="2109470" y="2296541"/>
                  </a:lnTo>
                  <a:lnTo>
                    <a:pt x="2110104" y="2302002"/>
                  </a:lnTo>
                  <a:lnTo>
                    <a:pt x="2111247" y="2308225"/>
                  </a:lnTo>
                  <a:lnTo>
                    <a:pt x="2112517" y="2314321"/>
                  </a:lnTo>
                  <a:lnTo>
                    <a:pt x="2114169" y="2319782"/>
                  </a:lnTo>
                  <a:lnTo>
                    <a:pt x="2116582" y="2326132"/>
                  </a:lnTo>
                  <a:lnTo>
                    <a:pt x="2118995" y="2331974"/>
                  </a:lnTo>
                  <a:lnTo>
                    <a:pt x="2121661" y="2337054"/>
                  </a:lnTo>
                  <a:lnTo>
                    <a:pt x="2124964" y="2342388"/>
                  </a:lnTo>
                  <a:lnTo>
                    <a:pt x="2128011" y="2346960"/>
                  </a:lnTo>
                  <a:lnTo>
                    <a:pt x="2131567" y="2351786"/>
                  </a:lnTo>
                  <a:lnTo>
                    <a:pt x="2134870" y="2354961"/>
                  </a:lnTo>
                  <a:lnTo>
                    <a:pt x="2138045" y="2358136"/>
                  </a:lnTo>
                  <a:lnTo>
                    <a:pt x="2143505" y="2363216"/>
                  </a:lnTo>
                  <a:lnTo>
                    <a:pt x="2147315" y="2366264"/>
                  </a:lnTo>
                  <a:lnTo>
                    <a:pt x="2151506" y="2369185"/>
                  </a:lnTo>
                  <a:lnTo>
                    <a:pt x="2158237" y="2373249"/>
                  </a:lnTo>
                  <a:lnTo>
                    <a:pt x="2164206" y="2376424"/>
                  </a:lnTo>
                  <a:lnTo>
                    <a:pt x="2168016" y="2378075"/>
                  </a:lnTo>
                  <a:lnTo>
                    <a:pt x="2170556" y="2378964"/>
                  </a:lnTo>
                  <a:lnTo>
                    <a:pt x="2176144" y="2380997"/>
                  </a:lnTo>
                  <a:lnTo>
                    <a:pt x="2181859" y="2382648"/>
                  </a:lnTo>
                  <a:lnTo>
                    <a:pt x="2187194" y="2383791"/>
                  </a:lnTo>
                  <a:lnTo>
                    <a:pt x="2193290" y="2384680"/>
                  </a:lnTo>
                  <a:lnTo>
                    <a:pt x="2200275" y="2385442"/>
                  </a:lnTo>
                  <a:lnTo>
                    <a:pt x="2207005" y="2385569"/>
                  </a:lnTo>
                  <a:lnTo>
                    <a:pt x="2214371" y="2384933"/>
                  </a:lnTo>
                  <a:lnTo>
                    <a:pt x="2220340" y="2384298"/>
                  </a:lnTo>
                  <a:lnTo>
                    <a:pt x="2225801" y="2383156"/>
                  </a:lnTo>
                  <a:lnTo>
                    <a:pt x="2231389" y="2381758"/>
                  </a:lnTo>
                  <a:lnTo>
                    <a:pt x="2237104" y="2379981"/>
                  </a:lnTo>
                  <a:lnTo>
                    <a:pt x="2242565" y="2377822"/>
                  </a:lnTo>
                  <a:lnTo>
                    <a:pt x="2248407" y="2375154"/>
                  </a:lnTo>
                  <a:lnTo>
                    <a:pt x="2252598" y="2372869"/>
                  </a:lnTo>
                  <a:lnTo>
                    <a:pt x="2257805" y="2369567"/>
                  </a:lnTo>
                  <a:lnTo>
                    <a:pt x="2264663" y="2364741"/>
                  </a:lnTo>
                  <a:cubicBezTo>
                    <a:pt x="2458338" y="2209547"/>
                    <a:pt x="2726689" y="2181607"/>
                    <a:pt x="2948431" y="2293748"/>
                  </a:cubicBezTo>
                  <a:cubicBezTo>
                    <a:pt x="3143503" y="2392427"/>
                    <a:pt x="3272662" y="2581022"/>
                    <a:pt x="3294252" y="2798573"/>
                  </a:cubicBezTo>
                  <a:lnTo>
                    <a:pt x="3294252" y="2800478"/>
                  </a:lnTo>
                  <a:lnTo>
                    <a:pt x="3294633" y="2809113"/>
                  </a:lnTo>
                  <a:lnTo>
                    <a:pt x="3295776" y="2816733"/>
                  </a:lnTo>
                  <a:lnTo>
                    <a:pt x="3297808" y="2825751"/>
                  </a:lnTo>
                  <a:lnTo>
                    <a:pt x="3300348" y="2833244"/>
                  </a:lnTo>
                  <a:lnTo>
                    <a:pt x="3304413" y="2842769"/>
                  </a:lnTo>
                  <a:lnTo>
                    <a:pt x="3308858" y="2850135"/>
                  </a:lnTo>
                  <a:lnTo>
                    <a:pt x="3313811" y="2857374"/>
                  </a:lnTo>
                  <a:lnTo>
                    <a:pt x="3318764" y="2863089"/>
                  </a:lnTo>
                  <a:lnTo>
                    <a:pt x="3325241" y="2869693"/>
                  </a:lnTo>
                  <a:lnTo>
                    <a:pt x="3330829" y="2874392"/>
                  </a:lnTo>
                  <a:cubicBezTo>
                    <a:pt x="3336925" y="2878964"/>
                    <a:pt x="3341497" y="2881885"/>
                    <a:pt x="3346196" y="2884298"/>
                  </a:cubicBezTo>
                  <a:cubicBezTo>
                    <a:pt x="3359531" y="2891156"/>
                    <a:pt x="3374517" y="2894712"/>
                    <a:pt x="3389503" y="2894712"/>
                  </a:cubicBezTo>
                  <a:cubicBezTo>
                    <a:pt x="3424809" y="2894712"/>
                    <a:pt x="3457194" y="2875535"/>
                    <a:pt x="3474085" y="2844420"/>
                  </a:cubicBezTo>
                  <a:lnTo>
                    <a:pt x="3478149" y="2836165"/>
                  </a:lnTo>
                  <a:lnTo>
                    <a:pt x="3481578" y="2826386"/>
                  </a:lnTo>
                  <a:cubicBezTo>
                    <a:pt x="3625596" y="2362836"/>
                    <a:pt x="3612007" y="1865504"/>
                    <a:pt x="3443478" y="1425957"/>
                  </a:cubicBezTo>
                </a:path>
              </a:pathLst>
            </a:custGeom>
            <a:solidFill>
              <a:srgbClr val="CF102D"/>
            </a:solidFill>
          </p:spPr>
          <p:txBody>
            <a:bodyPr/>
            <a:lstStyle/>
            <a:p>
              <a:endParaRPr lang="en-GB"/>
            </a:p>
          </p:txBody>
        </p:sp>
        <p:sp>
          <p:nvSpPr>
            <p:cNvPr id="27" name="Freeform 27"/>
            <p:cNvSpPr/>
            <p:nvPr/>
          </p:nvSpPr>
          <p:spPr>
            <a:xfrm>
              <a:off x="52197" y="1659636"/>
              <a:ext cx="5344668" cy="4004056"/>
            </a:xfrm>
            <a:custGeom>
              <a:avLst/>
              <a:gdLst/>
              <a:ahLst/>
              <a:cxnLst/>
              <a:rect l="l" t="t" r="r" b="b"/>
              <a:pathLst>
                <a:path w="5344668" h="4004056">
                  <a:moveTo>
                    <a:pt x="2594102" y="1937639"/>
                  </a:moveTo>
                  <a:cubicBezTo>
                    <a:pt x="2601214" y="1870329"/>
                    <a:pt x="2658237" y="1817751"/>
                    <a:pt x="2727325" y="1817751"/>
                  </a:cubicBezTo>
                  <a:lnTo>
                    <a:pt x="2756916" y="1817751"/>
                  </a:lnTo>
                  <a:cubicBezTo>
                    <a:pt x="2826004" y="1817751"/>
                    <a:pt x="2883154" y="1870329"/>
                    <a:pt x="2890139" y="1937639"/>
                  </a:cubicBezTo>
                  <a:close/>
                  <a:moveTo>
                    <a:pt x="2594991" y="1654937"/>
                  </a:moveTo>
                  <a:cubicBezTo>
                    <a:pt x="2482723" y="1704848"/>
                    <a:pt x="2407920" y="1813941"/>
                    <a:pt x="2402586" y="1937639"/>
                  </a:cubicBezTo>
                  <a:lnTo>
                    <a:pt x="2231009" y="1937639"/>
                  </a:lnTo>
                  <a:cubicBezTo>
                    <a:pt x="2248281" y="1920367"/>
                    <a:pt x="2258949" y="1896491"/>
                    <a:pt x="2258949" y="1870329"/>
                  </a:cubicBezTo>
                  <a:lnTo>
                    <a:pt x="2258949" y="1352169"/>
                  </a:lnTo>
                  <a:cubicBezTo>
                    <a:pt x="2258949" y="1299464"/>
                    <a:pt x="2216150" y="1256665"/>
                    <a:pt x="2163445" y="1256665"/>
                  </a:cubicBezTo>
                  <a:cubicBezTo>
                    <a:pt x="2110740" y="1256665"/>
                    <a:pt x="2067941" y="1299464"/>
                    <a:pt x="2067941" y="1352169"/>
                  </a:cubicBezTo>
                  <a:lnTo>
                    <a:pt x="2067941" y="1870329"/>
                  </a:lnTo>
                  <a:cubicBezTo>
                    <a:pt x="2067941" y="1896618"/>
                    <a:pt x="2078609" y="1920367"/>
                    <a:pt x="2095881" y="1937639"/>
                  </a:cubicBezTo>
                  <a:lnTo>
                    <a:pt x="1851152" y="1937639"/>
                  </a:lnTo>
                  <a:cubicBezTo>
                    <a:pt x="1868424" y="1920367"/>
                    <a:pt x="1879092" y="1896491"/>
                    <a:pt x="1879092" y="1870329"/>
                  </a:cubicBezTo>
                  <a:lnTo>
                    <a:pt x="1879092" y="1322451"/>
                  </a:lnTo>
                  <a:cubicBezTo>
                    <a:pt x="1879092" y="1269746"/>
                    <a:pt x="1836293" y="1226947"/>
                    <a:pt x="1783588" y="1226947"/>
                  </a:cubicBezTo>
                  <a:cubicBezTo>
                    <a:pt x="1730883" y="1226947"/>
                    <a:pt x="1688084" y="1269746"/>
                    <a:pt x="1688084" y="1322451"/>
                  </a:cubicBezTo>
                  <a:lnTo>
                    <a:pt x="1688084" y="1870329"/>
                  </a:lnTo>
                  <a:cubicBezTo>
                    <a:pt x="1688084" y="1898269"/>
                    <a:pt x="1700149" y="1923288"/>
                    <a:pt x="1719326" y="1940814"/>
                  </a:cubicBezTo>
                  <a:cubicBezTo>
                    <a:pt x="1549400" y="1963293"/>
                    <a:pt x="1417828" y="2108962"/>
                    <a:pt x="1417828" y="2284984"/>
                  </a:cubicBezTo>
                  <a:lnTo>
                    <a:pt x="1417828" y="3566668"/>
                  </a:lnTo>
                  <a:lnTo>
                    <a:pt x="1128395" y="3566668"/>
                  </a:lnTo>
                  <a:cubicBezTo>
                    <a:pt x="1042416" y="3566668"/>
                    <a:pt x="972439" y="3496310"/>
                    <a:pt x="972439" y="3409950"/>
                  </a:cubicBezTo>
                  <a:lnTo>
                    <a:pt x="972439" y="1211326"/>
                  </a:lnTo>
                  <a:cubicBezTo>
                    <a:pt x="972439" y="1125347"/>
                    <a:pt x="1042416" y="1055370"/>
                    <a:pt x="1128395" y="1055370"/>
                  </a:cubicBezTo>
                  <a:lnTo>
                    <a:pt x="2438400" y="1055370"/>
                  </a:lnTo>
                  <a:cubicBezTo>
                    <a:pt x="2524760" y="1055370"/>
                    <a:pt x="2595118" y="1125347"/>
                    <a:pt x="2595118" y="1211326"/>
                  </a:cubicBezTo>
                  <a:close/>
                  <a:moveTo>
                    <a:pt x="1608709" y="2284857"/>
                  </a:moveTo>
                  <a:cubicBezTo>
                    <a:pt x="1608709" y="2198751"/>
                    <a:pt x="1678813" y="2128647"/>
                    <a:pt x="1764919" y="2128647"/>
                  </a:cubicBezTo>
                  <a:lnTo>
                    <a:pt x="1870837" y="2128647"/>
                  </a:lnTo>
                  <a:lnTo>
                    <a:pt x="1897380" y="3812921"/>
                  </a:lnTo>
                  <a:lnTo>
                    <a:pt x="1765046" y="3812921"/>
                  </a:lnTo>
                  <a:cubicBezTo>
                    <a:pt x="1678940" y="3812921"/>
                    <a:pt x="1608836" y="3742817"/>
                    <a:pt x="1608836" y="3656711"/>
                  </a:cubicBezTo>
                  <a:close/>
                  <a:moveTo>
                    <a:pt x="3440303" y="2128647"/>
                  </a:moveTo>
                  <a:lnTo>
                    <a:pt x="3440303" y="3812921"/>
                  </a:lnTo>
                  <a:lnTo>
                    <a:pt x="2088515" y="3812921"/>
                  </a:lnTo>
                  <a:lnTo>
                    <a:pt x="2061845" y="2128647"/>
                  </a:lnTo>
                  <a:close/>
                  <a:moveTo>
                    <a:pt x="1442085" y="191008"/>
                  </a:moveTo>
                  <a:lnTo>
                    <a:pt x="2110232" y="191008"/>
                  </a:lnTo>
                  <a:cubicBezTo>
                    <a:pt x="2152904" y="191008"/>
                    <a:pt x="2187702" y="225806"/>
                    <a:pt x="2187702" y="268478"/>
                  </a:cubicBezTo>
                  <a:lnTo>
                    <a:pt x="2187702" y="312928"/>
                  </a:lnTo>
                  <a:cubicBezTo>
                    <a:pt x="2187702" y="355727"/>
                    <a:pt x="2152904" y="390398"/>
                    <a:pt x="2110232" y="390398"/>
                  </a:cubicBezTo>
                  <a:lnTo>
                    <a:pt x="1979676" y="390398"/>
                  </a:lnTo>
                  <a:cubicBezTo>
                    <a:pt x="1926971" y="390398"/>
                    <a:pt x="1884172" y="433197"/>
                    <a:pt x="1884172" y="485902"/>
                  </a:cubicBezTo>
                  <a:lnTo>
                    <a:pt x="1884172" y="864235"/>
                  </a:lnTo>
                  <a:lnTo>
                    <a:pt x="1668018" y="864235"/>
                  </a:lnTo>
                  <a:lnTo>
                    <a:pt x="1668018" y="441579"/>
                  </a:lnTo>
                  <a:cubicBezTo>
                    <a:pt x="1668018" y="388874"/>
                    <a:pt x="1625219" y="346075"/>
                    <a:pt x="1572514" y="346075"/>
                  </a:cubicBezTo>
                  <a:lnTo>
                    <a:pt x="1442085" y="346075"/>
                  </a:lnTo>
                  <a:cubicBezTo>
                    <a:pt x="1399286" y="346075"/>
                    <a:pt x="1364615" y="311277"/>
                    <a:pt x="1364615" y="268605"/>
                  </a:cubicBezTo>
                  <a:cubicBezTo>
                    <a:pt x="1364615" y="225933"/>
                    <a:pt x="1399413" y="191135"/>
                    <a:pt x="1442085" y="191135"/>
                  </a:cubicBezTo>
                  <a:moveTo>
                    <a:pt x="3853434" y="2284857"/>
                  </a:moveTo>
                  <a:lnTo>
                    <a:pt x="3853434" y="3656711"/>
                  </a:lnTo>
                  <a:cubicBezTo>
                    <a:pt x="3853434" y="3742817"/>
                    <a:pt x="3783330" y="3812921"/>
                    <a:pt x="3697224" y="3812921"/>
                  </a:cubicBezTo>
                  <a:lnTo>
                    <a:pt x="3631438" y="3812921"/>
                  </a:lnTo>
                  <a:lnTo>
                    <a:pt x="3631438" y="2128647"/>
                  </a:lnTo>
                  <a:lnTo>
                    <a:pt x="3697224" y="2128647"/>
                  </a:lnTo>
                  <a:cubicBezTo>
                    <a:pt x="3783330" y="2128647"/>
                    <a:pt x="3853434" y="2198751"/>
                    <a:pt x="3853434" y="2284857"/>
                  </a:cubicBezTo>
                  <a:moveTo>
                    <a:pt x="4044442" y="2405253"/>
                  </a:moveTo>
                  <a:lnTo>
                    <a:pt x="4044442" y="2284857"/>
                  </a:lnTo>
                  <a:cubicBezTo>
                    <a:pt x="4044442" y="2093468"/>
                    <a:pt x="3888740" y="1937639"/>
                    <a:pt x="3697224" y="1937639"/>
                  </a:cubicBezTo>
                  <a:lnTo>
                    <a:pt x="3081782" y="1937639"/>
                  </a:lnTo>
                  <a:cubicBezTo>
                    <a:pt x="3074797" y="1774571"/>
                    <a:pt x="2947162" y="1642364"/>
                    <a:pt x="2786126" y="1628013"/>
                  </a:cubicBezTo>
                  <a:lnTo>
                    <a:pt x="2786126" y="1211326"/>
                  </a:lnTo>
                  <a:cubicBezTo>
                    <a:pt x="2786126" y="1019937"/>
                    <a:pt x="2630170" y="864362"/>
                    <a:pt x="2438400" y="864362"/>
                  </a:cubicBezTo>
                  <a:lnTo>
                    <a:pt x="2075180" y="864362"/>
                  </a:lnTo>
                  <a:lnTo>
                    <a:pt x="2075180" y="581406"/>
                  </a:lnTo>
                  <a:lnTo>
                    <a:pt x="2110232" y="581406"/>
                  </a:lnTo>
                  <a:cubicBezTo>
                    <a:pt x="2258314" y="581406"/>
                    <a:pt x="2378710" y="461010"/>
                    <a:pt x="2378710" y="312928"/>
                  </a:cubicBezTo>
                  <a:lnTo>
                    <a:pt x="2378710" y="268478"/>
                  </a:lnTo>
                  <a:cubicBezTo>
                    <a:pt x="2378710" y="120396"/>
                    <a:pt x="2258314" y="0"/>
                    <a:pt x="2110232" y="0"/>
                  </a:cubicBezTo>
                  <a:lnTo>
                    <a:pt x="1442085" y="0"/>
                  </a:lnTo>
                  <a:cubicBezTo>
                    <a:pt x="1294003" y="0"/>
                    <a:pt x="1173607" y="120396"/>
                    <a:pt x="1173607" y="268478"/>
                  </a:cubicBezTo>
                  <a:cubicBezTo>
                    <a:pt x="1173607" y="416560"/>
                    <a:pt x="1294003" y="536956"/>
                    <a:pt x="1442085" y="536956"/>
                  </a:cubicBezTo>
                  <a:lnTo>
                    <a:pt x="1477137" y="536956"/>
                  </a:lnTo>
                  <a:lnTo>
                    <a:pt x="1477137" y="864235"/>
                  </a:lnTo>
                  <a:lnTo>
                    <a:pt x="1128395" y="864235"/>
                  </a:lnTo>
                  <a:cubicBezTo>
                    <a:pt x="937006" y="864235"/>
                    <a:pt x="781304" y="1019937"/>
                    <a:pt x="781304" y="1211199"/>
                  </a:cubicBezTo>
                  <a:lnTo>
                    <a:pt x="781304" y="2636647"/>
                  </a:lnTo>
                  <a:cubicBezTo>
                    <a:pt x="359537" y="2645410"/>
                    <a:pt x="48006" y="2998851"/>
                    <a:pt x="34544" y="3014472"/>
                  </a:cubicBezTo>
                  <a:cubicBezTo>
                    <a:pt x="0" y="3054223"/>
                    <a:pt x="4318" y="3114675"/>
                    <a:pt x="44069" y="3149219"/>
                  </a:cubicBezTo>
                  <a:cubicBezTo>
                    <a:pt x="61468" y="3164332"/>
                    <a:pt x="83693" y="3172587"/>
                    <a:pt x="106680" y="3172587"/>
                  </a:cubicBezTo>
                  <a:cubicBezTo>
                    <a:pt x="134366" y="3172587"/>
                    <a:pt x="160655" y="3160649"/>
                    <a:pt x="178816" y="3139821"/>
                  </a:cubicBezTo>
                  <a:cubicBezTo>
                    <a:pt x="181610" y="3136646"/>
                    <a:pt x="447294" y="2837815"/>
                    <a:pt x="781304" y="2827909"/>
                  </a:cubicBezTo>
                  <a:lnTo>
                    <a:pt x="781304" y="3410077"/>
                  </a:lnTo>
                  <a:cubicBezTo>
                    <a:pt x="781304" y="3601847"/>
                    <a:pt x="937006" y="3757803"/>
                    <a:pt x="1128395" y="3757803"/>
                  </a:cubicBezTo>
                  <a:lnTo>
                    <a:pt x="1432814" y="3757803"/>
                  </a:lnTo>
                  <a:cubicBezTo>
                    <a:pt x="1476629" y="3902456"/>
                    <a:pt x="1610995" y="4004056"/>
                    <a:pt x="1765046" y="4004056"/>
                  </a:cubicBezTo>
                  <a:lnTo>
                    <a:pt x="3697224" y="4004056"/>
                  </a:lnTo>
                  <a:cubicBezTo>
                    <a:pt x="3888613" y="4004056"/>
                    <a:pt x="4044442" y="3848354"/>
                    <a:pt x="4044442" y="3656838"/>
                  </a:cubicBezTo>
                  <a:lnTo>
                    <a:pt x="4044442" y="2596896"/>
                  </a:lnTo>
                  <a:cubicBezTo>
                    <a:pt x="4147058" y="2593340"/>
                    <a:pt x="4338701" y="2594483"/>
                    <a:pt x="4541012" y="2634107"/>
                  </a:cubicBezTo>
                  <a:cubicBezTo>
                    <a:pt x="4825492" y="2689860"/>
                    <a:pt x="5034407" y="2800604"/>
                    <a:pt x="5161915" y="2963291"/>
                  </a:cubicBezTo>
                  <a:cubicBezTo>
                    <a:pt x="5180203" y="2986532"/>
                    <a:pt x="5207508" y="2999867"/>
                    <a:pt x="5237099" y="2999867"/>
                  </a:cubicBezTo>
                  <a:cubicBezTo>
                    <a:pt x="5258308" y="2999867"/>
                    <a:pt x="5279263" y="2992628"/>
                    <a:pt x="5296027" y="2979547"/>
                  </a:cubicBezTo>
                  <a:cubicBezTo>
                    <a:pt x="5337429" y="2947035"/>
                    <a:pt x="5344668" y="2886964"/>
                    <a:pt x="5312283" y="2845435"/>
                  </a:cubicBezTo>
                  <a:cubicBezTo>
                    <a:pt x="4976749" y="2417445"/>
                    <a:pt x="4306825" y="2395855"/>
                    <a:pt x="4044569" y="2405253"/>
                  </a:cubicBezTo>
                </a:path>
              </a:pathLst>
            </a:custGeom>
            <a:solidFill>
              <a:srgbClr val="CF102D"/>
            </a:solidFill>
          </p:spPr>
          <p:txBody>
            <a:bodyPr/>
            <a:lstStyle/>
            <a:p>
              <a:endParaRPr lang="en-GB"/>
            </a:p>
          </p:txBody>
        </p:sp>
        <p:sp>
          <p:nvSpPr>
            <p:cNvPr id="28" name="Freeform 28"/>
            <p:cNvSpPr/>
            <p:nvPr/>
          </p:nvSpPr>
          <p:spPr>
            <a:xfrm>
              <a:off x="1351534" y="2886583"/>
              <a:ext cx="191008" cy="901700"/>
            </a:xfrm>
            <a:custGeom>
              <a:avLst/>
              <a:gdLst/>
              <a:ahLst/>
              <a:cxnLst/>
              <a:rect l="l" t="t" r="r" b="b"/>
              <a:pathLst>
                <a:path w="191008" h="901700">
                  <a:moveTo>
                    <a:pt x="95504" y="0"/>
                  </a:moveTo>
                  <a:cubicBezTo>
                    <a:pt x="42799" y="0"/>
                    <a:pt x="0" y="42799"/>
                    <a:pt x="0" y="95504"/>
                  </a:cubicBezTo>
                  <a:lnTo>
                    <a:pt x="0" y="806196"/>
                  </a:lnTo>
                  <a:cubicBezTo>
                    <a:pt x="0" y="858901"/>
                    <a:pt x="42799" y="901700"/>
                    <a:pt x="95504" y="901700"/>
                  </a:cubicBezTo>
                  <a:cubicBezTo>
                    <a:pt x="148209" y="901700"/>
                    <a:pt x="191008" y="858901"/>
                    <a:pt x="191008" y="806196"/>
                  </a:cubicBezTo>
                  <a:lnTo>
                    <a:pt x="191008" y="95504"/>
                  </a:lnTo>
                  <a:cubicBezTo>
                    <a:pt x="191008" y="42799"/>
                    <a:pt x="148082" y="0"/>
                    <a:pt x="95504" y="0"/>
                  </a:cubicBezTo>
                </a:path>
              </a:pathLst>
            </a:custGeom>
            <a:solidFill>
              <a:srgbClr val="CF102D"/>
            </a:solidFill>
          </p:spPr>
          <p:txBody>
            <a:bodyPr/>
            <a:lstStyle/>
            <a:p>
              <a:endParaRPr lang="en-GB"/>
            </a:p>
          </p:txBody>
        </p:sp>
      </p:grpSp>
      <p:grpSp>
        <p:nvGrpSpPr>
          <p:cNvPr id="29" name="Group 29"/>
          <p:cNvGrpSpPr/>
          <p:nvPr/>
        </p:nvGrpSpPr>
        <p:grpSpPr>
          <a:xfrm>
            <a:off x="6849987" y="5388300"/>
            <a:ext cx="574091" cy="540264"/>
            <a:chOff x="0" y="0"/>
            <a:chExt cx="765455" cy="720352"/>
          </a:xfrm>
        </p:grpSpPr>
        <p:grpSp>
          <p:nvGrpSpPr>
            <p:cNvPr id="30" name="Group 30"/>
            <p:cNvGrpSpPr>
              <a:grpSpLocks noChangeAspect="1"/>
            </p:cNvGrpSpPr>
            <p:nvPr/>
          </p:nvGrpSpPr>
          <p:grpSpPr>
            <a:xfrm>
              <a:off x="150981" y="29330"/>
              <a:ext cx="175583" cy="151519"/>
              <a:chOff x="0" y="0"/>
              <a:chExt cx="1322146" cy="1140943"/>
            </a:xfrm>
          </p:grpSpPr>
          <p:sp>
            <p:nvSpPr>
              <p:cNvPr id="31" name="Freeform 31"/>
              <p:cNvSpPr/>
              <p:nvPr/>
            </p:nvSpPr>
            <p:spPr>
              <a:xfrm>
                <a:off x="60198" y="613664"/>
                <a:ext cx="661670" cy="463677"/>
              </a:xfrm>
              <a:custGeom>
                <a:avLst/>
                <a:gdLst/>
                <a:ahLst/>
                <a:cxnLst/>
                <a:rect l="l" t="t" r="r" b="b"/>
                <a:pathLst>
                  <a:path w="661670" h="463677">
                    <a:moveTo>
                      <a:pt x="50927" y="181483"/>
                    </a:moveTo>
                    <a:lnTo>
                      <a:pt x="514731" y="450723"/>
                    </a:lnTo>
                    <a:cubicBezTo>
                      <a:pt x="529336" y="459232"/>
                      <a:pt x="545846" y="463677"/>
                      <a:pt x="562737" y="463677"/>
                    </a:cubicBezTo>
                    <a:cubicBezTo>
                      <a:pt x="596646" y="463677"/>
                      <a:pt x="628269" y="445516"/>
                      <a:pt x="645414" y="416179"/>
                    </a:cubicBezTo>
                    <a:cubicBezTo>
                      <a:pt x="658241" y="394081"/>
                      <a:pt x="661670" y="368427"/>
                      <a:pt x="655193" y="343789"/>
                    </a:cubicBezTo>
                    <a:cubicBezTo>
                      <a:pt x="648716" y="319151"/>
                      <a:pt x="632841" y="298450"/>
                      <a:pt x="610870" y="285750"/>
                    </a:cubicBezTo>
                    <a:lnTo>
                      <a:pt x="146812" y="16383"/>
                    </a:lnTo>
                    <a:cubicBezTo>
                      <a:pt x="124841" y="3556"/>
                      <a:pt x="99060" y="0"/>
                      <a:pt x="74422" y="6604"/>
                    </a:cubicBezTo>
                    <a:cubicBezTo>
                      <a:pt x="49784" y="13208"/>
                      <a:pt x="29083" y="28956"/>
                      <a:pt x="16256" y="50927"/>
                    </a:cubicBezTo>
                    <a:cubicBezTo>
                      <a:pt x="3429" y="72898"/>
                      <a:pt x="0" y="98679"/>
                      <a:pt x="6477" y="123317"/>
                    </a:cubicBezTo>
                    <a:cubicBezTo>
                      <a:pt x="12954" y="147955"/>
                      <a:pt x="28829" y="168656"/>
                      <a:pt x="50800" y="181483"/>
                    </a:cubicBezTo>
                  </a:path>
                </a:pathLst>
              </a:custGeom>
              <a:solidFill>
                <a:srgbClr val="CF102D"/>
              </a:solidFill>
            </p:spPr>
            <p:txBody>
              <a:bodyPr/>
              <a:lstStyle/>
              <a:p>
                <a:endParaRPr lang="en-GB"/>
              </a:p>
            </p:txBody>
          </p:sp>
          <p:sp>
            <p:nvSpPr>
              <p:cNvPr id="32" name="Freeform 32"/>
              <p:cNvSpPr/>
              <p:nvPr/>
            </p:nvSpPr>
            <p:spPr>
              <a:xfrm>
                <a:off x="756285" y="50800"/>
                <a:ext cx="514985" cy="607695"/>
              </a:xfrm>
              <a:custGeom>
                <a:avLst/>
                <a:gdLst/>
                <a:ahLst/>
                <a:cxnLst/>
                <a:rect l="l" t="t" r="r" b="b"/>
                <a:pathLst>
                  <a:path w="514985" h="607695">
                    <a:moveTo>
                      <a:pt x="330073" y="568960"/>
                    </a:moveTo>
                    <a:cubicBezTo>
                      <a:pt x="347980" y="593217"/>
                      <a:pt x="376682" y="607695"/>
                      <a:pt x="406908" y="607695"/>
                    </a:cubicBezTo>
                    <a:cubicBezTo>
                      <a:pt x="427482" y="607695"/>
                      <a:pt x="447167" y="601218"/>
                      <a:pt x="463677" y="589026"/>
                    </a:cubicBezTo>
                    <a:cubicBezTo>
                      <a:pt x="505968" y="557657"/>
                      <a:pt x="514985" y="497713"/>
                      <a:pt x="483616" y="455422"/>
                    </a:cubicBezTo>
                    <a:lnTo>
                      <a:pt x="184785" y="51435"/>
                    </a:lnTo>
                    <a:cubicBezTo>
                      <a:pt x="153543" y="9017"/>
                      <a:pt x="93599" y="0"/>
                      <a:pt x="51181" y="31369"/>
                    </a:cubicBezTo>
                    <a:cubicBezTo>
                      <a:pt x="8890" y="62738"/>
                      <a:pt x="0" y="122555"/>
                      <a:pt x="31242" y="164973"/>
                    </a:cubicBezTo>
                    <a:close/>
                  </a:path>
                </a:pathLst>
              </a:custGeom>
              <a:solidFill>
                <a:srgbClr val="CF102D"/>
              </a:solidFill>
            </p:spPr>
            <p:txBody>
              <a:bodyPr/>
              <a:lstStyle/>
              <a:p>
                <a:endParaRPr lang="en-GB"/>
              </a:p>
            </p:txBody>
          </p:sp>
        </p:grpSp>
        <p:grpSp>
          <p:nvGrpSpPr>
            <p:cNvPr id="33" name="Group 33"/>
            <p:cNvGrpSpPr>
              <a:grpSpLocks noChangeAspect="1"/>
            </p:cNvGrpSpPr>
            <p:nvPr/>
          </p:nvGrpSpPr>
          <p:grpSpPr>
            <a:xfrm>
              <a:off x="382856" y="0"/>
              <a:ext cx="25368" cy="100879"/>
              <a:chOff x="0" y="0"/>
              <a:chExt cx="191021" cy="759625"/>
            </a:xfrm>
          </p:grpSpPr>
          <p:sp>
            <p:nvSpPr>
              <p:cNvPr id="34" name="Freeform 34"/>
              <p:cNvSpPr/>
              <p:nvPr/>
            </p:nvSpPr>
            <p:spPr>
              <a:xfrm>
                <a:off x="0" y="0"/>
                <a:ext cx="191008" cy="759587"/>
              </a:xfrm>
              <a:custGeom>
                <a:avLst/>
                <a:gdLst/>
                <a:ahLst/>
                <a:cxnLst/>
                <a:rect l="l" t="t" r="r" b="b"/>
                <a:pathLst>
                  <a:path w="191008" h="759587">
                    <a:moveTo>
                      <a:pt x="95504" y="759587"/>
                    </a:moveTo>
                    <a:cubicBezTo>
                      <a:pt x="148209" y="759587"/>
                      <a:pt x="191008" y="716788"/>
                      <a:pt x="191008" y="664083"/>
                    </a:cubicBezTo>
                    <a:lnTo>
                      <a:pt x="191008" y="95504"/>
                    </a:lnTo>
                    <a:cubicBezTo>
                      <a:pt x="191008" y="42799"/>
                      <a:pt x="148209" y="0"/>
                      <a:pt x="95504" y="0"/>
                    </a:cubicBezTo>
                    <a:cubicBezTo>
                      <a:pt x="42799" y="0"/>
                      <a:pt x="0" y="42799"/>
                      <a:pt x="0" y="95504"/>
                    </a:cubicBezTo>
                    <a:lnTo>
                      <a:pt x="0" y="664083"/>
                    </a:lnTo>
                    <a:cubicBezTo>
                      <a:pt x="0" y="716788"/>
                      <a:pt x="42926" y="759587"/>
                      <a:pt x="95504" y="759587"/>
                    </a:cubicBezTo>
                  </a:path>
                </a:pathLst>
              </a:custGeom>
              <a:solidFill>
                <a:srgbClr val="CF102D"/>
              </a:solidFill>
            </p:spPr>
            <p:txBody>
              <a:bodyPr/>
              <a:lstStyle/>
              <a:p>
                <a:endParaRPr lang="en-GB"/>
              </a:p>
            </p:txBody>
          </p:sp>
        </p:grpSp>
        <p:grpSp>
          <p:nvGrpSpPr>
            <p:cNvPr id="35" name="Group 35"/>
            <p:cNvGrpSpPr>
              <a:grpSpLocks noChangeAspect="1"/>
            </p:cNvGrpSpPr>
            <p:nvPr/>
          </p:nvGrpSpPr>
          <p:grpSpPr>
            <a:xfrm>
              <a:off x="0" y="195536"/>
              <a:ext cx="765455" cy="524816"/>
              <a:chOff x="0" y="0"/>
              <a:chExt cx="5763946" cy="3951910"/>
            </a:xfrm>
          </p:grpSpPr>
          <p:sp>
            <p:nvSpPr>
              <p:cNvPr id="36" name="Freeform 36"/>
              <p:cNvSpPr/>
              <p:nvPr/>
            </p:nvSpPr>
            <p:spPr>
              <a:xfrm>
                <a:off x="2168271" y="232918"/>
                <a:ext cx="1601851" cy="1609344"/>
              </a:xfrm>
              <a:custGeom>
                <a:avLst/>
                <a:gdLst/>
                <a:ahLst/>
                <a:cxnLst/>
                <a:rect l="l" t="t" r="r" b="b"/>
                <a:pathLst>
                  <a:path w="1601851" h="1609344">
                    <a:moveTo>
                      <a:pt x="575183" y="426085"/>
                    </a:moveTo>
                    <a:cubicBezTo>
                      <a:pt x="575183" y="296545"/>
                      <a:pt x="680593" y="191008"/>
                      <a:pt x="810260" y="191008"/>
                    </a:cubicBezTo>
                    <a:cubicBezTo>
                      <a:pt x="939927" y="191008"/>
                      <a:pt x="1045337" y="296418"/>
                      <a:pt x="1045337" y="426085"/>
                    </a:cubicBezTo>
                    <a:cubicBezTo>
                      <a:pt x="1045337" y="555752"/>
                      <a:pt x="939927" y="661162"/>
                      <a:pt x="810260" y="661162"/>
                    </a:cubicBezTo>
                    <a:cubicBezTo>
                      <a:pt x="680593" y="661162"/>
                      <a:pt x="575183" y="555752"/>
                      <a:pt x="575183" y="426085"/>
                    </a:cubicBezTo>
                    <a:moveTo>
                      <a:pt x="254" y="1402715"/>
                    </a:moveTo>
                    <a:lnTo>
                      <a:pt x="254" y="1513840"/>
                    </a:lnTo>
                    <a:cubicBezTo>
                      <a:pt x="254" y="1566545"/>
                      <a:pt x="43053" y="1609344"/>
                      <a:pt x="95758" y="1609344"/>
                    </a:cubicBezTo>
                    <a:cubicBezTo>
                      <a:pt x="148463" y="1609344"/>
                      <a:pt x="191262" y="1566545"/>
                      <a:pt x="191262" y="1513840"/>
                    </a:cubicBezTo>
                    <a:lnTo>
                      <a:pt x="191262" y="1402715"/>
                    </a:lnTo>
                    <a:cubicBezTo>
                      <a:pt x="191262" y="1132205"/>
                      <a:pt x="377952" y="887730"/>
                      <a:pt x="637286" y="815340"/>
                    </a:cubicBezTo>
                    <a:cubicBezTo>
                      <a:pt x="691896" y="839724"/>
                      <a:pt x="749935" y="852043"/>
                      <a:pt x="810260" y="852043"/>
                    </a:cubicBezTo>
                    <a:cubicBezTo>
                      <a:pt x="867791" y="852043"/>
                      <a:pt x="923417" y="840740"/>
                      <a:pt x="975995" y="818388"/>
                    </a:cubicBezTo>
                    <a:cubicBezTo>
                      <a:pt x="1072515" y="847217"/>
                      <a:pt x="1160780" y="899922"/>
                      <a:pt x="1232281" y="971296"/>
                    </a:cubicBezTo>
                    <a:cubicBezTo>
                      <a:pt x="1347470" y="1086485"/>
                      <a:pt x="1410843" y="1239647"/>
                      <a:pt x="1410843" y="1402588"/>
                    </a:cubicBezTo>
                    <a:lnTo>
                      <a:pt x="1410843" y="1513713"/>
                    </a:lnTo>
                    <a:cubicBezTo>
                      <a:pt x="1410843" y="1566418"/>
                      <a:pt x="1453642" y="1609217"/>
                      <a:pt x="1506347" y="1609217"/>
                    </a:cubicBezTo>
                    <a:cubicBezTo>
                      <a:pt x="1559052" y="1609217"/>
                      <a:pt x="1601851" y="1566418"/>
                      <a:pt x="1601851" y="1513713"/>
                    </a:cubicBezTo>
                    <a:lnTo>
                      <a:pt x="1601851" y="1402588"/>
                    </a:lnTo>
                    <a:cubicBezTo>
                      <a:pt x="1601851" y="1188593"/>
                      <a:pt x="1518539" y="987425"/>
                      <a:pt x="1367282" y="836295"/>
                    </a:cubicBezTo>
                    <a:cubicBezTo>
                      <a:pt x="1303528" y="772541"/>
                      <a:pt x="1230884" y="720852"/>
                      <a:pt x="1150493" y="681990"/>
                    </a:cubicBezTo>
                    <a:cubicBezTo>
                      <a:pt x="1206119" y="608584"/>
                      <a:pt x="1236091" y="519684"/>
                      <a:pt x="1236091" y="425958"/>
                    </a:cubicBezTo>
                    <a:cubicBezTo>
                      <a:pt x="1236091" y="191008"/>
                      <a:pt x="1044956" y="0"/>
                      <a:pt x="810132" y="0"/>
                    </a:cubicBezTo>
                    <a:cubicBezTo>
                      <a:pt x="575309" y="0"/>
                      <a:pt x="384047" y="191135"/>
                      <a:pt x="384047" y="425958"/>
                    </a:cubicBezTo>
                    <a:cubicBezTo>
                      <a:pt x="384047" y="516763"/>
                      <a:pt x="412496" y="603504"/>
                      <a:pt x="465073" y="675767"/>
                    </a:cubicBezTo>
                    <a:cubicBezTo>
                      <a:pt x="184531" y="806069"/>
                      <a:pt x="0" y="1090676"/>
                      <a:pt x="0" y="1402588"/>
                    </a:cubicBezTo>
                  </a:path>
                </a:pathLst>
              </a:custGeom>
              <a:solidFill>
                <a:srgbClr val="CF102D"/>
              </a:solidFill>
            </p:spPr>
            <p:txBody>
              <a:bodyPr/>
              <a:lstStyle/>
              <a:p>
                <a:endParaRPr lang="en-GB"/>
              </a:p>
            </p:txBody>
          </p:sp>
          <p:sp>
            <p:nvSpPr>
              <p:cNvPr id="37" name="Freeform 37"/>
              <p:cNvSpPr/>
              <p:nvPr/>
            </p:nvSpPr>
            <p:spPr>
              <a:xfrm>
                <a:off x="3534410" y="65278"/>
                <a:ext cx="1376680" cy="2017776"/>
              </a:xfrm>
              <a:custGeom>
                <a:avLst/>
                <a:gdLst/>
                <a:ahLst/>
                <a:cxnLst/>
                <a:rect l="l" t="t" r="r" b="b"/>
                <a:pathLst>
                  <a:path w="1376680" h="2017776">
                    <a:moveTo>
                      <a:pt x="820039" y="425831"/>
                    </a:moveTo>
                    <a:cubicBezTo>
                      <a:pt x="820039" y="555371"/>
                      <a:pt x="714629" y="660908"/>
                      <a:pt x="585089" y="660908"/>
                    </a:cubicBezTo>
                    <a:cubicBezTo>
                      <a:pt x="455549" y="660908"/>
                      <a:pt x="350012" y="555498"/>
                      <a:pt x="350012" y="425831"/>
                    </a:cubicBezTo>
                    <a:cubicBezTo>
                      <a:pt x="350012" y="296164"/>
                      <a:pt x="455422" y="190754"/>
                      <a:pt x="585089" y="190754"/>
                    </a:cubicBezTo>
                    <a:cubicBezTo>
                      <a:pt x="714756" y="190754"/>
                      <a:pt x="820039" y="296164"/>
                      <a:pt x="820039" y="425831"/>
                    </a:cubicBezTo>
                    <a:moveTo>
                      <a:pt x="1281176" y="2017522"/>
                    </a:moveTo>
                    <a:cubicBezTo>
                      <a:pt x="1333881" y="2017522"/>
                      <a:pt x="1376680" y="1974723"/>
                      <a:pt x="1376680" y="1922018"/>
                    </a:cubicBezTo>
                    <a:lnTo>
                      <a:pt x="1376680" y="1402461"/>
                    </a:lnTo>
                    <a:cubicBezTo>
                      <a:pt x="1376680" y="1188466"/>
                      <a:pt x="1293368" y="987425"/>
                      <a:pt x="1142238" y="836168"/>
                    </a:cubicBezTo>
                    <a:cubicBezTo>
                      <a:pt x="1078484" y="772414"/>
                      <a:pt x="1005713" y="720725"/>
                      <a:pt x="925449" y="681863"/>
                    </a:cubicBezTo>
                    <a:cubicBezTo>
                      <a:pt x="981075" y="608457"/>
                      <a:pt x="1011047" y="519557"/>
                      <a:pt x="1011047" y="425958"/>
                    </a:cubicBezTo>
                    <a:cubicBezTo>
                      <a:pt x="1011047" y="191008"/>
                      <a:pt x="819912" y="0"/>
                      <a:pt x="585089" y="0"/>
                    </a:cubicBezTo>
                    <a:cubicBezTo>
                      <a:pt x="350265" y="0"/>
                      <a:pt x="159004" y="191135"/>
                      <a:pt x="159004" y="425958"/>
                    </a:cubicBezTo>
                    <a:cubicBezTo>
                      <a:pt x="159004" y="516636"/>
                      <a:pt x="187452" y="603250"/>
                      <a:pt x="240030" y="675640"/>
                    </a:cubicBezTo>
                    <a:cubicBezTo>
                      <a:pt x="168529" y="708787"/>
                      <a:pt x="102489" y="752221"/>
                      <a:pt x="42926" y="805180"/>
                    </a:cubicBezTo>
                    <a:cubicBezTo>
                      <a:pt x="3556" y="840232"/>
                      <a:pt x="0" y="900684"/>
                      <a:pt x="35052" y="940054"/>
                    </a:cubicBezTo>
                    <a:cubicBezTo>
                      <a:pt x="53086" y="960374"/>
                      <a:pt x="79121" y="972058"/>
                      <a:pt x="106426" y="972058"/>
                    </a:cubicBezTo>
                    <a:cubicBezTo>
                      <a:pt x="129794" y="972058"/>
                      <a:pt x="152400" y="963422"/>
                      <a:pt x="169926" y="947928"/>
                    </a:cubicBezTo>
                    <a:cubicBezTo>
                      <a:pt x="239649" y="885952"/>
                      <a:pt x="322961" y="840232"/>
                      <a:pt x="412115" y="815340"/>
                    </a:cubicBezTo>
                    <a:cubicBezTo>
                      <a:pt x="466725" y="839724"/>
                      <a:pt x="524891" y="852170"/>
                      <a:pt x="585089" y="852170"/>
                    </a:cubicBezTo>
                    <a:cubicBezTo>
                      <a:pt x="642620" y="852170"/>
                      <a:pt x="698246" y="840867"/>
                      <a:pt x="750824" y="818515"/>
                    </a:cubicBezTo>
                    <a:cubicBezTo>
                      <a:pt x="847344" y="847344"/>
                      <a:pt x="935736" y="900049"/>
                      <a:pt x="1007110" y="971423"/>
                    </a:cubicBezTo>
                    <a:cubicBezTo>
                      <a:pt x="1122299" y="1086612"/>
                      <a:pt x="1185672" y="1239774"/>
                      <a:pt x="1185672" y="1402715"/>
                    </a:cubicBezTo>
                    <a:lnTo>
                      <a:pt x="1185672" y="1922272"/>
                    </a:lnTo>
                    <a:cubicBezTo>
                      <a:pt x="1185672" y="1974977"/>
                      <a:pt x="1228471" y="2017776"/>
                      <a:pt x="1281176" y="2017776"/>
                    </a:cubicBezTo>
                  </a:path>
                </a:pathLst>
              </a:custGeom>
              <a:solidFill>
                <a:srgbClr val="CF102D"/>
              </a:solidFill>
            </p:spPr>
            <p:txBody>
              <a:bodyPr/>
              <a:lstStyle/>
              <a:p>
                <a:endParaRPr lang="en-GB"/>
              </a:p>
            </p:txBody>
          </p:sp>
          <p:sp>
            <p:nvSpPr>
              <p:cNvPr id="38" name="Freeform 38"/>
              <p:cNvSpPr/>
              <p:nvPr/>
            </p:nvSpPr>
            <p:spPr>
              <a:xfrm>
                <a:off x="1033907" y="63500"/>
                <a:ext cx="1363345" cy="2017776"/>
              </a:xfrm>
              <a:custGeom>
                <a:avLst/>
                <a:gdLst/>
                <a:ahLst/>
                <a:cxnLst/>
                <a:rect l="l" t="t" r="r" b="b"/>
                <a:pathLst>
                  <a:path w="1363345" h="2017776">
                    <a:moveTo>
                      <a:pt x="575183" y="426085"/>
                    </a:moveTo>
                    <a:cubicBezTo>
                      <a:pt x="575183" y="296545"/>
                      <a:pt x="680593" y="191008"/>
                      <a:pt x="810260" y="191008"/>
                    </a:cubicBezTo>
                    <a:cubicBezTo>
                      <a:pt x="939927" y="191008"/>
                      <a:pt x="1045337" y="296418"/>
                      <a:pt x="1045337" y="426085"/>
                    </a:cubicBezTo>
                    <a:cubicBezTo>
                      <a:pt x="1045337" y="555752"/>
                      <a:pt x="939927" y="661162"/>
                      <a:pt x="810260" y="661162"/>
                    </a:cubicBezTo>
                    <a:cubicBezTo>
                      <a:pt x="680593" y="661162"/>
                      <a:pt x="575183" y="555752"/>
                      <a:pt x="575183" y="426085"/>
                    </a:cubicBezTo>
                    <a:moveTo>
                      <a:pt x="95631" y="2017776"/>
                    </a:moveTo>
                    <a:cubicBezTo>
                      <a:pt x="148336" y="2017776"/>
                      <a:pt x="191135" y="1974977"/>
                      <a:pt x="191135" y="1922272"/>
                    </a:cubicBezTo>
                    <a:lnTo>
                      <a:pt x="191135" y="1402715"/>
                    </a:lnTo>
                    <a:cubicBezTo>
                      <a:pt x="191135" y="1132205"/>
                      <a:pt x="377825" y="887730"/>
                      <a:pt x="637159" y="815340"/>
                    </a:cubicBezTo>
                    <a:cubicBezTo>
                      <a:pt x="691769" y="839724"/>
                      <a:pt x="749808" y="852043"/>
                      <a:pt x="810133" y="852043"/>
                    </a:cubicBezTo>
                    <a:cubicBezTo>
                      <a:pt x="867410" y="852043"/>
                      <a:pt x="922782" y="840867"/>
                      <a:pt x="975106" y="818769"/>
                    </a:cubicBezTo>
                    <a:cubicBezTo>
                      <a:pt x="1059053" y="843788"/>
                      <a:pt x="1137793" y="886841"/>
                      <a:pt x="1203579" y="943864"/>
                    </a:cubicBezTo>
                    <a:cubicBezTo>
                      <a:pt x="1220978" y="958977"/>
                      <a:pt x="1243203" y="967232"/>
                      <a:pt x="1266190" y="967232"/>
                    </a:cubicBezTo>
                    <a:cubicBezTo>
                      <a:pt x="1294003" y="967232"/>
                      <a:pt x="1320292" y="955167"/>
                      <a:pt x="1338326" y="934339"/>
                    </a:cubicBezTo>
                    <a:cubicBezTo>
                      <a:pt x="1355090" y="915035"/>
                      <a:pt x="1363345" y="890397"/>
                      <a:pt x="1361440" y="864997"/>
                    </a:cubicBezTo>
                    <a:cubicBezTo>
                      <a:pt x="1359535" y="839597"/>
                      <a:pt x="1347978" y="816356"/>
                      <a:pt x="1328801" y="799592"/>
                    </a:cubicBezTo>
                    <a:cubicBezTo>
                      <a:pt x="1274826" y="752856"/>
                      <a:pt x="1215009" y="713486"/>
                      <a:pt x="1150366" y="682371"/>
                    </a:cubicBezTo>
                    <a:cubicBezTo>
                      <a:pt x="1206119" y="608838"/>
                      <a:pt x="1236345" y="519811"/>
                      <a:pt x="1236345" y="426085"/>
                    </a:cubicBezTo>
                    <a:cubicBezTo>
                      <a:pt x="1236218" y="191135"/>
                      <a:pt x="1045083" y="0"/>
                      <a:pt x="810133" y="0"/>
                    </a:cubicBezTo>
                    <a:cubicBezTo>
                      <a:pt x="575183" y="0"/>
                      <a:pt x="384048" y="191135"/>
                      <a:pt x="384048" y="426085"/>
                    </a:cubicBezTo>
                    <a:cubicBezTo>
                      <a:pt x="384048" y="516890"/>
                      <a:pt x="412496" y="603631"/>
                      <a:pt x="465074" y="675894"/>
                    </a:cubicBezTo>
                    <a:cubicBezTo>
                      <a:pt x="184531" y="806196"/>
                      <a:pt x="0" y="1090803"/>
                      <a:pt x="0" y="1402715"/>
                    </a:cubicBezTo>
                    <a:lnTo>
                      <a:pt x="0" y="1922272"/>
                    </a:lnTo>
                    <a:cubicBezTo>
                      <a:pt x="0" y="1974977"/>
                      <a:pt x="42799" y="2017776"/>
                      <a:pt x="95504" y="2017776"/>
                    </a:cubicBezTo>
                  </a:path>
                </a:pathLst>
              </a:custGeom>
              <a:solidFill>
                <a:srgbClr val="CF102D"/>
              </a:solidFill>
            </p:spPr>
            <p:txBody>
              <a:bodyPr/>
              <a:lstStyle/>
              <a:p>
                <a:endParaRPr lang="en-GB"/>
              </a:p>
            </p:txBody>
          </p:sp>
          <p:sp>
            <p:nvSpPr>
              <p:cNvPr id="39" name="Freeform 39"/>
              <p:cNvSpPr/>
              <p:nvPr/>
            </p:nvSpPr>
            <p:spPr>
              <a:xfrm>
                <a:off x="50800" y="1838198"/>
                <a:ext cx="5660390" cy="2050288"/>
              </a:xfrm>
              <a:custGeom>
                <a:avLst/>
                <a:gdLst/>
                <a:ahLst/>
                <a:cxnLst/>
                <a:rect l="l" t="t" r="r" b="b"/>
                <a:pathLst>
                  <a:path w="5660390" h="2050288">
                    <a:moveTo>
                      <a:pt x="5585079" y="442849"/>
                    </a:moveTo>
                    <a:lnTo>
                      <a:pt x="5585079" y="442849"/>
                    </a:lnTo>
                    <a:cubicBezTo>
                      <a:pt x="5480558" y="297307"/>
                      <a:pt x="5285613" y="256413"/>
                      <a:pt x="5131562" y="347472"/>
                    </a:cubicBezTo>
                    <a:lnTo>
                      <a:pt x="4125722" y="941832"/>
                    </a:lnTo>
                    <a:cubicBezTo>
                      <a:pt x="4066794" y="976630"/>
                      <a:pt x="3999865" y="992124"/>
                      <a:pt x="3932047" y="986663"/>
                    </a:cubicBezTo>
                    <a:lnTo>
                      <a:pt x="2715260" y="889889"/>
                    </a:lnTo>
                    <a:cubicBezTo>
                      <a:pt x="2677414" y="886841"/>
                      <a:pt x="2647696" y="854710"/>
                      <a:pt x="2647696" y="816737"/>
                    </a:cubicBezTo>
                    <a:cubicBezTo>
                      <a:pt x="2647696" y="795782"/>
                      <a:pt x="2655824" y="777113"/>
                      <a:pt x="2671318" y="762762"/>
                    </a:cubicBezTo>
                    <a:cubicBezTo>
                      <a:pt x="2686812" y="748411"/>
                      <a:pt x="2706116" y="742061"/>
                      <a:pt x="2726944" y="743585"/>
                    </a:cubicBezTo>
                    <a:lnTo>
                      <a:pt x="3584702" y="813435"/>
                    </a:lnTo>
                    <a:cubicBezTo>
                      <a:pt x="3689985" y="821817"/>
                      <a:pt x="3794760" y="785749"/>
                      <a:pt x="3872230" y="714375"/>
                    </a:cubicBezTo>
                    <a:cubicBezTo>
                      <a:pt x="3949699" y="643001"/>
                      <a:pt x="3994276" y="541401"/>
                      <a:pt x="3994276" y="435737"/>
                    </a:cubicBezTo>
                    <a:cubicBezTo>
                      <a:pt x="3994276" y="232537"/>
                      <a:pt x="3835272" y="66167"/>
                      <a:pt x="3632199" y="57150"/>
                    </a:cubicBezTo>
                    <a:lnTo>
                      <a:pt x="2452369" y="4572"/>
                    </a:lnTo>
                    <a:cubicBezTo>
                      <a:pt x="2359659" y="0"/>
                      <a:pt x="2267203" y="22098"/>
                      <a:pt x="2185161" y="68453"/>
                    </a:cubicBezTo>
                    <a:lnTo>
                      <a:pt x="1240916" y="602234"/>
                    </a:lnTo>
                    <a:cubicBezTo>
                      <a:pt x="1201038" y="624713"/>
                      <a:pt x="1153921" y="627888"/>
                      <a:pt x="1111503" y="610997"/>
                    </a:cubicBezTo>
                    <a:lnTo>
                      <a:pt x="143637" y="225679"/>
                    </a:lnTo>
                    <a:cubicBezTo>
                      <a:pt x="94742" y="206248"/>
                      <a:pt x="39116" y="230124"/>
                      <a:pt x="19558" y="279146"/>
                    </a:cubicBezTo>
                    <a:cubicBezTo>
                      <a:pt x="0" y="328168"/>
                      <a:pt x="24003" y="383667"/>
                      <a:pt x="72898" y="403225"/>
                    </a:cubicBezTo>
                    <a:lnTo>
                      <a:pt x="1040892" y="788670"/>
                    </a:lnTo>
                    <a:cubicBezTo>
                      <a:pt x="1137412" y="827151"/>
                      <a:pt x="1244600" y="819912"/>
                      <a:pt x="1335024" y="768731"/>
                    </a:cubicBezTo>
                    <a:lnTo>
                      <a:pt x="2279269" y="234950"/>
                    </a:lnTo>
                    <a:cubicBezTo>
                      <a:pt x="2329307" y="206629"/>
                      <a:pt x="2386203" y="192913"/>
                      <a:pt x="2443734" y="195580"/>
                    </a:cubicBezTo>
                    <a:lnTo>
                      <a:pt x="3623818" y="248158"/>
                    </a:lnTo>
                    <a:cubicBezTo>
                      <a:pt x="3724529" y="252603"/>
                      <a:pt x="3803396" y="335153"/>
                      <a:pt x="3803396" y="435991"/>
                    </a:cubicBezTo>
                    <a:cubicBezTo>
                      <a:pt x="3803396" y="489077"/>
                      <a:pt x="3781933" y="538099"/>
                      <a:pt x="3742817" y="574167"/>
                    </a:cubicBezTo>
                    <a:cubicBezTo>
                      <a:pt x="3703701" y="610235"/>
                      <a:pt x="3653282" y="627507"/>
                      <a:pt x="3600196" y="623316"/>
                    </a:cubicBezTo>
                    <a:lnTo>
                      <a:pt x="2742438" y="553339"/>
                    </a:lnTo>
                    <a:cubicBezTo>
                      <a:pt x="2668905" y="547497"/>
                      <a:pt x="2595880" y="572770"/>
                      <a:pt x="2541905" y="622427"/>
                    </a:cubicBezTo>
                    <a:cubicBezTo>
                      <a:pt x="2487803" y="672338"/>
                      <a:pt x="2456688" y="743204"/>
                      <a:pt x="2456688" y="816864"/>
                    </a:cubicBezTo>
                    <a:cubicBezTo>
                      <a:pt x="2456688" y="953770"/>
                      <a:pt x="2563622" y="1069594"/>
                      <a:pt x="2700147" y="1080389"/>
                    </a:cubicBezTo>
                    <a:lnTo>
                      <a:pt x="3916807" y="1177163"/>
                    </a:lnTo>
                    <a:cubicBezTo>
                      <a:pt x="4023995" y="1185926"/>
                      <a:pt x="4129913" y="1161415"/>
                      <a:pt x="4222877" y="1106424"/>
                    </a:cubicBezTo>
                    <a:lnTo>
                      <a:pt x="5228717" y="512064"/>
                    </a:lnTo>
                    <a:cubicBezTo>
                      <a:pt x="5297170" y="471678"/>
                      <a:pt x="5383657" y="489839"/>
                      <a:pt x="5429885" y="554355"/>
                    </a:cubicBezTo>
                    <a:cubicBezTo>
                      <a:pt x="5453888" y="587756"/>
                      <a:pt x="5463286" y="628523"/>
                      <a:pt x="5456174" y="669163"/>
                    </a:cubicBezTo>
                    <a:cubicBezTo>
                      <a:pt x="5449062" y="709803"/>
                      <a:pt x="5426583" y="744982"/>
                      <a:pt x="5392674" y="768477"/>
                    </a:cubicBezTo>
                    <a:lnTo>
                      <a:pt x="4339590" y="1496314"/>
                    </a:lnTo>
                    <a:cubicBezTo>
                      <a:pt x="4288536" y="1531620"/>
                      <a:pt x="4229227" y="1555242"/>
                      <a:pt x="4167886" y="1564513"/>
                    </a:cubicBezTo>
                    <a:lnTo>
                      <a:pt x="2290699" y="1851152"/>
                    </a:lnTo>
                    <a:cubicBezTo>
                      <a:pt x="2196465" y="1865503"/>
                      <a:pt x="2101850" y="1860423"/>
                      <a:pt x="2009394" y="1836039"/>
                    </a:cubicBezTo>
                    <a:lnTo>
                      <a:pt x="132715" y="1339342"/>
                    </a:lnTo>
                    <a:cubicBezTo>
                      <a:pt x="108077" y="1332738"/>
                      <a:pt x="82296" y="1336294"/>
                      <a:pt x="60325" y="1349121"/>
                    </a:cubicBezTo>
                    <a:cubicBezTo>
                      <a:pt x="38354" y="1361948"/>
                      <a:pt x="22479" y="1382649"/>
                      <a:pt x="16002" y="1407287"/>
                    </a:cubicBezTo>
                    <a:cubicBezTo>
                      <a:pt x="9525" y="1431925"/>
                      <a:pt x="12954" y="1457706"/>
                      <a:pt x="25781" y="1479677"/>
                    </a:cubicBezTo>
                    <a:cubicBezTo>
                      <a:pt x="38608" y="1501648"/>
                      <a:pt x="59309" y="1517523"/>
                      <a:pt x="83947" y="1524000"/>
                    </a:cubicBezTo>
                    <a:lnTo>
                      <a:pt x="1960626" y="2020824"/>
                    </a:lnTo>
                    <a:cubicBezTo>
                      <a:pt x="2034413" y="2040382"/>
                      <a:pt x="2110105" y="2050288"/>
                      <a:pt x="2185924" y="2050288"/>
                    </a:cubicBezTo>
                    <a:cubicBezTo>
                      <a:pt x="2230374" y="2050288"/>
                      <a:pt x="2275459" y="2046859"/>
                      <a:pt x="2319655" y="2040128"/>
                    </a:cubicBezTo>
                    <a:lnTo>
                      <a:pt x="4196969" y="1753362"/>
                    </a:lnTo>
                    <a:cubicBezTo>
                      <a:pt x="4286631" y="1739646"/>
                      <a:pt x="4373626" y="1705229"/>
                      <a:pt x="4448429" y="1653540"/>
                    </a:cubicBezTo>
                    <a:lnTo>
                      <a:pt x="5501513" y="925703"/>
                    </a:lnTo>
                    <a:cubicBezTo>
                      <a:pt x="5577840" y="872871"/>
                      <a:pt x="5628640" y="793496"/>
                      <a:pt x="5644515" y="701930"/>
                    </a:cubicBezTo>
                    <a:cubicBezTo>
                      <a:pt x="5660390" y="610363"/>
                      <a:pt x="5639308" y="518541"/>
                      <a:pt x="5585079" y="443103"/>
                    </a:cubicBezTo>
                  </a:path>
                </a:pathLst>
              </a:custGeom>
              <a:solidFill>
                <a:srgbClr val="CF102D"/>
              </a:solidFill>
            </p:spPr>
            <p:txBody>
              <a:bodyPr/>
              <a:lstStyle/>
              <a:p>
                <a:endParaRPr lang="en-GB"/>
              </a:p>
            </p:txBody>
          </p:sp>
        </p:grpSp>
        <p:grpSp>
          <p:nvGrpSpPr>
            <p:cNvPr id="40" name="Group 40"/>
            <p:cNvGrpSpPr>
              <a:grpSpLocks noChangeAspect="1"/>
            </p:cNvGrpSpPr>
            <p:nvPr/>
          </p:nvGrpSpPr>
          <p:grpSpPr>
            <a:xfrm>
              <a:off x="462377" y="13417"/>
              <a:ext cx="167862" cy="167430"/>
              <a:chOff x="0" y="0"/>
              <a:chExt cx="1264018" cy="1260767"/>
            </a:xfrm>
          </p:grpSpPr>
          <p:sp>
            <p:nvSpPr>
              <p:cNvPr id="41" name="Freeform 41"/>
              <p:cNvSpPr/>
              <p:nvPr/>
            </p:nvSpPr>
            <p:spPr>
              <a:xfrm>
                <a:off x="60579" y="60579"/>
                <a:ext cx="440817" cy="717804"/>
              </a:xfrm>
              <a:custGeom>
                <a:avLst/>
                <a:gdLst/>
                <a:ahLst/>
                <a:cxnLst/>
                <a:rect l="l" t="t" r="r" b="b"/>
                <a:pathLst>
                  <a:path w="440817" h="717804">
                    <a:moveTo>
                      <a:pt x="58166" y="708787"/>
                    </a:moveTo>
                    <a:cubicBezTo>
                      <a:pt x="70866" y="714756"/>
                      <a:pt x="84455" y="717804"/>
                      <a:pt x="98425" y="717804"/>
                    </a:cubicBezTo>
                    <a:cubicBezTo>
                      <a:pt x="135509" y="717804"/>
                      <a:pt x="169418" y="696087"/>
                      <a:pt x="185039" y="662559"/>
                    </a:cubicBezTo>
                    <a:lnTo>
                      <a:pt x="428879" y="138811"/>
                    </a:lnTo>
                    <a:cubicBezTo>
                      <a:pt x="439674" y="115697"/>
                      <a:pt x="440817" y="89789"/>
                      <a:pt x="431927" y="65786"/>
                    </a:cubicBezTo>
                    <a:cubicBezTo>
                      <a:pt x="423037" y="41783"/>
                      <a:pt x="405638" y="22733"/>
                      <a:pt x="382651" y="11938"/>
                    </a:cubicBezTo>
                    <a:cubicBezTo>
                      <a:pt x="359664" y="1143"/>
                      <a:pt x="333629" y="0"/>
                      <a:pt x="309626" y="8763"/>
                    </a:cubicBezTo>
                    <a:cubicBezTo>
                      <a:pt x="285623" y="17526"/>
                      <a:pt x="266446" y="35052"/>
                      <a:pt x="255778" y="58166"/>
                    </a:cubicBezTo>
                    <a:lnTo>
                      <a:pt x="11938" y="581914"/>
                    </a:lnTo>
                    <a:cubicBezTo>
                      <a:pt x="1143" y="605028"/>
                      <a:pt x="0" y="630936"/>
                      <a:pt x="8763" y="654939"/>
                    </a:cubicBezTo>
                    <a:cubicBezTo>
                      <a:pt x="17526" y="678942"/>
                      <a:pt x="35052" y="697992"/>
                      <a:pt x="58166" y="708787"/>
                    </a:cubicBezTo>
                  </a:path>
                </a:pathLst>
              </a:custGeom>
              <a:solidFill>
                <a:srgbClr val="CF102D"/>
              </a:solidFill>
            </p:spPr>
            <p:txBody>
              <a:bodyPr/>
              <a:lstStyle/>
              <a:p>
                <a:endParaRPr lang="en-GB"/>
              </a:p>
            </p:txBody>
          </p:sp>
          <p:sp>
            <p:nvSpPr>
              <p:cNvPr id="42" name="Freeform 42"/>
              <p:cNvSpPr/>
              <p:nvPr/>
            </p:nvSpPr>
            <p:spPr>
              <a:xfrm>
                <a:off x="531368" y="576453"/>
                <a:ext cx="680085" cy="620776"/>
              </a:xfrm>
              <a:custGeom>
                <a:avLst/>
                <a:gdLst/>
                <a:ahLst/>
                <a:cxnLst/>
                <a:rect l="l" t="t" r="r" b="b"/>
                <a:pathLst>
                  <a:path w="680085" h="620776">
                    <a:moveTo>
                      <a:pt x="106426" y="620776"/>
                    </a:moveTo>
                    <a:cubicBezTo>
                      <a:pt x="129921" y="620776"/>
                      <a:pt x="152654" y="612140"/>
                      <a:pt x="170180" y="596392"/>
                    </a:cubicBezTo>
                    <a:lnTo>
                      <a:pt x="637540" y="177419"/>
                    </a:lnTo>
                    <a:cubicBezTo>
                      <a:pt x="676783" y="142240"/>
                      <a:pt x="680085" y="81788"/>
                      <a:pt x="644906" y="42545"/>
                    </a:cubicBezTo>
                    <a:cubicBezTo>
                      <a:pt x="609727" y="3302"/>
                      <a:pt x="549275" y="0"/>
                      <a:pt x="510032" y="35179"/>
                    </a:cubicBezTo>
                    <a:lnTo>
                      <a:pt x="42545" y="454152"/>
                    </a:lnTo>
                    <a:cubicBezTo>
                      <a:pt x="3302" y="489331"/>
                      <a:pt x="0" y="549783"/>
                      <a:pt x="35179" y="589026"/>
                    </a:cubicBezTo>
                    <a:cubicBezTo>
                      <a:pt x="53213" y="609219"/>
                      <a:pt x="79248" y="620776"/>
                      <a:pt x="106299" y="620776"/>
                    </a:cubicBezTo>
                  </a:path>
                </a:pathLst>
              </a:custGeom>
              <a:solidFill>
                <a:srgbClr val="CF102D"/>
              </a:solidFill>
            </p:spPr>
            <p:txBody>
              <a:bodyPr/>
              <a:lstStyle/>
              <a:p>
                <a:endParaRPr lang="en-GB"/>
              </a:p>
            </p:txBody>
          </p:sp>
        </p:grpSp>
      </p:grpSp>
      <p:grpSp>
        <p:nvGrpSpPr>
          <p:cNvPr id="43" name="Group 43"/>
          <p:cNvGrpSpPr>
            <a:grpSpLocks noChangeAspect="1"/>
          </p:cNvGrpSpPr>
          <p:nvPr/>
        </p:nvGrpSpPr>
        <p:grpSpPr>
          <a:xfrm>
            <a:off x="6866195" y="7168795"/>
            <a:ext cx="517014" cy="480569"/>
            <a:chOff x="0" y="0"/>
            <a:chExt cx="5660669" cy="5261635"/>
          </a:xfrm>
        </p:grpSpPr>
        <p:sp>
          <p:nvSpPr>
            <p:cNvPr id="44" name="Freeform 44"/>
            <p:cNvSpPr/>
            <p:nvPr/>
          </p:nvSpPr>
          <p:spPr>
            <a:xfrm>
              <a:off x="1169924" y="4427982"/>
              <a:ext cx="770128" cy="770128"/>
            </a:xfrm>
            <a:custGeom>
              <a:avLst/>
              <a:gdLst/>
              <a:ahLst/>
              <a:cxnLst/>
              <a:rect l="l" t="t" r="r" b="b"/>
              <a:pathLst>
                <a:path w="770128" h="770128">
                  <a:moveTo>
                    <a:pt x="579120" y="385064"/>
                  </a:moveTo>
                  <a:cubicBezTo>
                    <a:pt x="579120" y="492125"/>
                    <a:pt x="492125" y="579120"/>
                    <a:pt x="385064" y="579120"/>
                  </a:cubicBezTo>
                  <a:cubicBezTo>
                    <a:pt x="278003" y="579120"/>
                    <a:pt x="191008" y="491998"/>
                    <a:pt x="191008" y="385064"/>
                  </a:cubicBezTo>
                  <a:cubicBezTo>
                    <a:pt x="191008" y="278130"/>
                    <a:pt x="278130" y="191008"/>
                    <a:pt x="385064" y="191008"/>
                  </a:cubicBezTo>
                  <a:cubicBezTo>
                    <a:pt x="491998" y="191008"/>
                    <a:pt x="579120" y="278003"/>
                    <a:pt x="579120" y="385064"/>
                  </a:cubicBezTo>
                  <a:moveTo>
                    <a:pt x="385064" y="0"/>
                  </a:moveTo>
                  <a:cubicBezTo>
                    <a:pt x="172720" y="0"/>
                    <a:pt x="0" y="172720"/>
                    <a:pt x="0" y="385064"/>
                  </a:cubicBezTo>
                  <a:cubicBezTo>
                    <a:pt x="0" y="597408"/>
                    <a:pt x="172720" y="770128"/>
                    <a:pt x="385064" y="770128"/>
                  </a:cubicBezTo>
                  <a:cubicBezTo>
                    <a:pt x="597408" y="770128"/>
                    <a:pt x="770128" y="597408"/>
                    <a:pt x="770128" y="385064"/>
                  </a:cubicBezTo>
                  <a:cubicBezTo>
                    <a:pt x="770128" y="172720"/>
                    <a:pt x="597408" y="0"/>
                    <a:pt x="385064" y="0"/>
                  </a:cubicBezTo>
                </a:path>
              </a:pathLst>
            </a:custGeom>
            <a:solidFill>
              <a:srgbClr val="CF102D"/>
            </a:solidFill>
          </p:spPr>
          <p:txBody>
            <a:bodyPr/>
            <a:lstStyle/>
            <a:p>
              <a:endParaRPr lang="en-GB"/>
            </a:p>
          </p:txBody>
        </p:sp>
        <p:sp>
          <p:nvSpPr>
            <p:cNvPr id="45" name="Freeform 45"/>
            <p:cNvSpPr/>
            <p:nvPr/>
          </p:nvSpPr>
          <p:spPr>
            <a:xfrm>
              <a:off x="3158744" y="4427982"/>
              <a:ext cx="770128" cy="770128"/>
            </a:xfrm>
            <a:custGeom>
              <a:avLst/>
              <a:gdLst/>
              <a:ahLst/>
              <a:cxnLst/>
              <a:rect l="l" t="t" r="r" b="b"/>
              <a:pathLst>
                <a:path w="770128" h="770128">
                  <a:moveTo>
                    <a:pt x="385064" y="579120"/>
                  </a:moveTo>
                  <a:cubicBezTo>
                    <a:pt x="278003" y="579120"/>
                    <a:pt x="191008" y="491998"/>
                    <a:pt x="191008" y="385064"/>
                  </a:cubicBezTo>
                  <a:cubicBezTo>
                    <a:pt x="191008" y="278130"/>
                    <a:pt x="278130" y="191008"/>
                    <a:pt x="385064" y="191008"/>
                  </a:cubicBezTo>
                  <a:cubicBezTo>
                    <a:pt x="491998" y="191008"/>
                    <a:pt x="579120" y="278130"/>
                    <a:pt x="579120" y="385064"/>
                  </a:cubicBezTo>
                  <a:cubicBezTo>
                    <a:pt x="579120" y="491998"/>
                    <a:pt x="491998" y="579120"/>
                    <a:pt x="385064" y="579120"/>
                  </a:cubicBezTo>
                  <a:moveTo>
                    <a:pt x="385064" y="0"/>
                  </a:moveTo>
                  <a:cubicBezTo>
                    <a:pt x="172720" y="0"/>
                    <a:pt x="0" y="172720"/>
                    <a:pt x="0" y="385064"/>
                  </a:cubicBezTo>
                  <a:cubicBezTo>
                    <a:pt x="0" y="597408"/>
                    <a:pt x="172720" y="770128"/>
                    <a:pt x="385064" y="770128"/>
                  </a:cubicBezTo>
                  <a:cubicBezTo>
                    <a:pt x="597408" y="770128"/>
                    <a:pt x="770128" y="597408"/>
                    <a:pt x="770128" y="385064"/>
                  </a:cubicBezTo>
                  <a:cubicBezTo>
                    <a:pt x="770128" y="172720"/>
                    <a:pt x="597408" y="0"/>
                    <a:pt x="385064" y="0"/>
                  </a:cubicBezTo>
                </a:path>
              </a:pathLst>
            </a:custGeom>
            <a:solidFill>
              <a:srgbClr val="CF102D"/>
            </a:solidFill>
          </p:spPr>
          <p:txBody>
            <a:bodyPr/>
            <a:lstStyle/>
            <a:p>
              <a:endParaRPr lang="en-GB"/>
            </a:p>
          </p:txBody>
        </p:sp>
        <p:sp>
          <p:nvSpPr>
            <p:cNvPr id="46" name="Freeform 46"/>
            <p:cNvSpPr/>
            <p:nvPr/>
          </p:nvSpPr>
          <p:spPr>
            <a:xfrm>
              <a:off x="63500" y="821182"/>
              <a:ext cx="5533644" cy="3600069"/>
            </a:xfrm>
            <a:custGeom>
              <a:avLst/>
              <a:gdLst/>
              <a:ahLst/>
              <a:cxnLst/>
              <a:rect l="l" t="t" r="r" b="b"/>
              <a:pathLst>
                <a:path w="5533644" h="3600069">
                  <a:moveTo>
                    <a:pt x="4292473" y="2953512"/>
                  </a:moveTo>
                  <a:cubicBezTo>
                    <a:pt x="3990213" y="3247263"/>
                    <a:pt x="3592195" y="3409061"/>
                    <a:pt x="3171698" y="3409061"/>
                  </a:cubicBezTo>
                  <a:lnTo>
                    <a:pt x="1800098" y="3409061"/>
                  </a:lnTo>
                  <a:cubicBezTo>
                    <a:pt x="912876" y="3409061"/>
                    <a:pt x="191008" y="2687193"/>
                    <a:pt x="191008" y="1799971"/>
                  </a:cubicBezTo>
                  <a:cubicBezTo>
                    <a:pt x="191008" y="1379474"/>
                    <a:pt x="352806" y="981583"/>
                    <a:pt x="646557" y="679196"/>
                  </a:cubicBezTo>
                  <a:cubicBezTo>
                    <a:pt x="929005" y="388620"/>
                    <a:pt x="1303147" y="217297"/>
                    <a:pt x="1704467" y="193675"/>
                  </a:cubicBezTo>
                  <a:lnTo>
                    <a:pt x="1703578" y="1799844"/>
                  </a:lnTo>
                  <a:cubicBezTo>
                    <a:pt x="1703578" y="1825371"/>
                    <a:pt x="1713484" y="1849374"/>
                    <a:pt x="1731518" y="1867408"/>
                  </a:cubicBezTo>
                  <a:cubicBezTo>
                    <a:pt x="1749552" y="1885442"/>
                    <a:pt x="1773555" y="1895348"/>
                    <a:pt x="1799082" y="1895348"/>
                  </a:cubicBezTo>
                  <a:lnTo>
                    <a:pt x="4777994" y="1895348"/>
                  </a:lnTo>
                  <a:cubicBezTo>
                    <a:pt x="4754499" y="2296668"/>
                    <a:pt x="4583049" y="2670937"/>
                    <a:pt x="4292473" y="2953385"/>
                  </a:cubicBezTo>
                  <a:moveTo>
                    <a:pt x="5438140" y="994918"/>
                  </a:moveTo>
                  <a:lnTo>
                    <a:pt x="5044821" y="994918"/>
                  </a:lnTo>
                  <a:cubicBezTo>
                    <a:pt x="5000371" y="994918"/>
                    <a:pt x="4962144" y="1025144"/>
                    <a:pt x="4951857" y="1068324"/>
                  </a:cubicBezTo>
                  <a:lnTo>
                    <a:pt x="4800727" y="1704467"/>
                  </a:lnTo>
                  <a:lnTo>
                    <a:pt x="1894713" y="1704467"/>
                  </a:lnTo>
                  <a:lnTo>
                    <a:pt x="1895602" y="95504"/>
                  </a:lnTo>
                  <a:cubicBezTo>
                    <a:pt x="1895602" y="69977"/>
                    <a:pt x="1885696" y="45974"/>
                    <a:pt x="1867662" y="27940"/>
                  </a:cubicBezTo>
                  <a:cubicBezTo>
                    <a:pt x="1849628" y="9906"/>
                    <a:pt x="1825625" y="0"/>
                    <a:pt x="1800098" y="0"/>
                  </a:cubicBezTo>
                  <a:cubicBezTo>
                    <a:pt x="807466" y="0"/>
                    <a:pt x="0" y="807466"/>
                    <a:pt x="0" y="1799971"/>
                  </a:cubicBezTo>
                  <a:cubicBezTo>
                    <a:pt x="0" y="2792476"/>
                    <a:pt x="807466" y="3600069"/>
                    <a:pt x="1800098" y="3600069"/>
                  </a:cubicBezTo>
                  <a:lnTo>
                    <a:pt x="3171698" y="3600069"/>
                  </a:lnTo>
                  <a:cubicBezTo>
                    <a:pt x="4158996" y="3600069"/>
                    <a:pt x="4965446" y="2798318"/>
                    <a:pt x="4971669" y="1811528"/>
                  </a:cubicBezTo>
                  <a:lnTo>
                    <a:pt x="5120259" y="1185926"/>
                  </a:lnTo>
                  <a:lnTo>
                    <a:pt x="5438140" y="1185926"/>
                  </a:lnTo>
                  <a:cubicBezTo>
                    <a:pt x="5490845" y="1185926"/>
                    <a:pt x="5533644" y="1143127"/>
                    <a:pt x="5533644" y="1090422"/>
                  </a:cubicBezTo>
                  <a:cubicBezTo>
                    <a:pt x="5533644" y="1037717"/>
                    <a:pt x="5490845" y="994918"/>
                    <a:pt x="5438140" y="994918"/>
                  </a:cubicBezTo>
                </a:path>
              </a:pathLst>
            </a:custGeom>
            <a:solidFill>
              <a:srgbClr val="CF102D"/>
            </a:solidFill>
          </p:spPr>
          <p:txBody>
            <a:bodyPr/>
            <a:lstStyle/>
            <a:p>
              <a:endParaRPr lang="en-GB"/>
            </a:p>
          </p:txBody>
        </p:sp>
        <p:sp>
          <p:nvSpPr>
            <p:cNvPr id="47" name="Freeform 47"/>
            <p:cNvSpPr/>
            <p:nvPr/>
          </p:nvSpPr>
          <p:spPr>
            <a:xfrm>
              <a:off x="2416429" y="63500"/>
              <a:ext cx="2087499" cy="2026285"/>
            </a:xfrm>
            <a:custGeom>
              <a:avLst/>
              <a:gdLst/>
              <a:ahLst/>
              <a:cxnLst/>
              <a:rect l="l" t="t" r="r" b="b"/>
              <a:pathLst>
                <a:path w="2087499" h="2026285">
                  <a:moveTo>
                    <a:pt x="647319" y="191008"/>
                  </a:moveTo>
                  <a:cubicBezTo>
                    <a:pt x="771779" y="191008"/>
                    <a:pt x="888238" y="240411"/>
                    <a:pt x="975106" y="330073"/>
                  </a:cubicBezTo>
                  <a:cubicBezTo>
                    <a:pt x="992632" y="348107"/>
                    <a:pt x="1017524" y="358394"/>
                    <a:pt x="1043686" y="358394"/>
                  </a:cubicBezTo>
                  <a:lnTo>
                    <a:pt x="1043686" y="358394"/>
                  </a:lnTo>
                  <a:cubicBezTo>
                    <a:pt x="1069848" y="358394"/>
                    <a:pt x="1094740" y="347980"/>
                    <a:pt x="1112266" y="329946"/>
                  </a:cubicBezTo>
                  <a:cubicBezTo>
                    <a:pt x="1199134" y="240284"/>
                    <a:pt x="1315466" y="190881"/>
                    <a:pt x="1440053" y="190881"/>
                  </a:cubicBezTo>
                  <a:cubicBezTo>
                    <a:pt x="1691640" y="190881"/>
                    <a:pt x="1896364" y="395605"/>
                    <a:pt x="1896364" y="647192"/>
                  </a:cubicBezTo>
                  <a:cubicBezTo>
                    <a:pt x="1896364" y="753237"/>
                    <a:pt x="1859407" y="856234"/>
                    <a:pt x="1792859" y="936625"/>
                  </a:cubicBezTo>
                  <a:lnTo>
                    <a:pt x="1058799" y="1786255"/>
                  </a:lnTo>
                  <a:lnTo>
                    <a:pt x="337566" y="982345"/>
                  </a:lnTo>
                  <a:cubicBezTo>
                    <a:pt x="336042" y="980567"/>
                    <a:pt x="334391" y="978916"/>
                    <a:pt x="332486" y="977011"/>
                  </a:cubicBezTo>
                  <a:cubicBezTo>
                    <a:pt x="241427" y="890016"/>
                    <a:pt x="191262" y="772795"/>
                    <a:pt x="191262" y="647192"/>
                  </a:cubicBezTo>
                  <a:cubicBezTo>
                    <a:pt x="191262" y="395605"/>
                    <a:pt x="395986" y="190881"/>
                    <a:pt x="647573" y="190881"/>
                  </a:cubicBezTo>
                  <a:moveTo>
                    <a:pt x="989203" y="1994535"/>
                  </a:moveTo>
                  <a:cubicBezTo>
                    <a:pt x="1007237" y="2014728"/>
                    <a:pt x="1033145" y="2026285"/>
                    <a:pt x="1061085" y="2026285"/>
                  </a:cubicBezTo>
                  <a:cubicBezTo>
                    <a:pt x="1088517" y="2026031"/>
                    <a:pt x="1114552" y="2013966"/>
                    <a:pt x="1132459" y="1993265"/>
                  </a:cubicBezTo>
                  <a:lnTo>
                    <a:pt x="1938782" y="1060069"/>
                  </a:lnTo>
                  <a:cubicBezTo>
                    <a:pt x="2034667" y="944245"/>
                    <a:pt x="2087499" y="797687"/>
                    <a:pt x="2087499" y="647319"/>
                  </a:cubicBezTo>
                  <a:cubicBezTo>
                    <a:pt x="2087245" y="290322"/>
                    <a:pt x="1796923" y="0"/>
                    <a:pt x="1439926" y="0"/>
                  </a:cubicBezTo>
                  <a:cubicBezTo>
                    <a:pt x="1295781" y="0"/>
                    <a:pt x="1156462" y="47879"/>
                    <a:pt x="1043559" y="135509"/>
                  </a:cubicBezTo>
                  <a:cubicBezTo>
                    <a:pt x="930783" y="47879"/>
                    <a:pt x="791464" y="0"/>
                    <a:pt x="647319" y="0"/>
                  </a:cubicBezTo>
                  <a:cubicBezTo>
                    <a:pt x="290449" y="0"/>
                    <a:pt x="0" y="290322"/>
                    <a:pt x="0" y="647319"/>
                  </a:cubicBezTo>
                  <a:cubicBezTo>
                    <a:pt x="0" y="824357"/>
                    <a:pt x="70104" y="989584"/>
                    <a:pt x="197485" y="1112647"/>
                  </a:cubicBezTo>
                  <a:close/>
                </a:path>
              </a:pathLst>
            </a:custGeom>
            <a:solidFill>
              <a:srgbClr val="CF102D"/>
            </a:solidFill>
          </p:spPr>
          <p:txBody>
            <a:bodyPr/>
            <a:lstStyle/>
            <a:p>
              <a:endParaRPr lang="en-GB"/>
            </a:p>
          </p:txBody>
        </p:sp>
      </p:grpSp>
      <p:grpSp>
        <p:nvGrpSpPr>
          <p:cNvPr id="48" name="Group 48"/>
          <p:cNvGrpSpPr>
            <a:grpSpLocks noChangeAspect="1"/>
          </p:cNvGrpSpPr>
          <p:nvPr/>
        </p:nvGrpSpPr>
        <p:grpSpPr>
          <a:xfrm>
            <a:off x="6975175" y="7830844"/>
            <a:ext cx="118593" cy="102348"/>
            <a:chOff x="0" y="0"/>
            <a:chExt cx="1322134" cy="1141019"/>
          </a:xfrm>
        </p:grpSpPr>
        <p:sp>
          <p:nvSpPr>
            <p:cNvPr id="49" name="Freeform 49"/>
            <p:cNvSpPr/>
            <p:nvPr/>
          </p:nvSpPr>
          <p:spPr>
            <a:xfrm>
              <a:off x="60198" y="613918"/>
              <a:ext cx="661543" cy="463550"/>
            </a:xfrm>
            <a:custGeom>
              <a:avLst/>
              <a:gdLst/>
              <a:ahLst/>
              <a:cxnLst/>
              <a:rect l="l" t="t" r="r" b="b"/>
              <a:pathLst>
                <a:path w="661543" h="463550">
                  <a:moveTo>
                    <a:pt x="50927" y="181356"/>
                  </a:moveTo>
                  <a:lnTo>
                    <a:pt x="514731" y="450596"/>
                  </a:lnTo>
                  <a:cubicBezTo>
                    <a:pt x="529336" y="459105"/>
                    <a:pt x="545846" y="463550"/>
                    <a:pt x="562737" y="463550"/>
                  </a:cubicBezTo>
                  <a:cubicBezTo>
                    <a:pt x="596646" y="463550"/>
                    <a:pt x="628269" y="445389"/>
                    <a:pt x="645287" y="416052"/>
                  </a:cubicBezTo>
                  <a:cubicBezTo>
                    <a:pt x="658114" y="393954"/>
                    <a:pt x="661543" y="368300"/>
                    <a:pt x="654939" y="343662"/>
                  </a:cubicBezTo>
                  <a:cubicBezTo>
                    <a:pt x="648335" y="319024"/>
                    <a:pt x="632587" y="298323"/>
                    <a:pt x="610616" y="285623"/>
                  </a:cubicBezTo>
                  <a:lnTo>
                    <a:pt x="146812" y="16256"/>
                  </a:lnTo>
                  <a:cubicBezTo>
                    <a:pt x="124714" y="3429"/>
                    <a:pt x="99060" y="0"/>
                    <a:pt x="74295" y="6477"/>
                  </a:cubicBezTo>
                  <a:cubicBezTo>
                    <a:pt x="49530" y="12954"/>
                    <a:pt x="29083" y="28702"/>
                    <a:pt x="16256" y="50800"/>
                  </a:cubicBezTo>
                  <a:cubicBezTo>
                    <a:pt x="3429" y="72898"/>
                    <a:pt x="0" y="98552"/>
                    <a:pt x="6477" y="123190"/>
                  </a:cubicBezTo>
                  <a:cubicBezTo>
                    <a:pt x="12954" y="147828"/>
                    <a:pt x="28702" y="168529"/>
                    <a:pt x="50800" y="181356"/>
                  </a:cubicBezTo>
                </a:path>
              </a:pathLst>
            </a:custGeom>
            <a:solidFill>
              <a:srgbClr val="CF102D"/>
            </a:solidFill>
          </p:spPr>
          <p:txBody>
            <a:bodyPr/>
            <a:lstStyle/>
            <a:p>
              <a:endParaRPr lang="en-GB"/>
            </a:p>
          </p:txBody>
        </p:sp>
        <p:sp>
          <p:nvSpPr>
            <p:cNvPr id="50" name="Freeform 50"/>
            <p:cNvSpPr/>
            <p:nvPr/>
          </p:nvSpPr>
          <p:spPr>
            <a:xfrm>
              <a:off x="756285" y="60706"/>
              <a:ext cx="514858" cy="597916"/>
            </a:xfrm>
            <a:custGeom>
              <a:avLst/>
              <a:gdLst/>
              <a:ahLst/>
              <a:cxnLst/>
              <a:rect l="l" t="t" r="r" b="b"/>
              <a:pathLst>
                <a:path w="514858" h="597916">
                  <a:moveTo>
                    <a:pt x="330073" y="559181"/>
                  </a:moveTo>
                  <a:cubicBezTo>
                    <a:pt x="347980" y="583438"/>
                    <a:pt x="376682" y="597916"/>
                    <a:pt x="406908" y="597916"/>
                  </a:cubicBezTo>
                  <a:cubicBezTo>
                    <a:pt x="427482" y="597916"/>
                    <a:pt x="447040" y="591439"/>
                    <a:pt x="463677" y="579120"/>
                  </a:cubicBezTo>
                  <a:cubicBezTo>
                    <a:pt x="505968" y="547751"/>
                    <a:pt x="514858" y="487934"/>
                    <a:pt x="483616" y="445516"/>
                  </a:cubicBezTo>
                  <a:lnTo>
                    <a:pt x="184785" y="41529"/>
                  </a:lnTo>
                  <a:cubicBezTo>
                    <a:pt x="169545" y="20955"/>
                    <a:pt x="147320" y="7620"/>
                    <a:pt x="122047" y="3810"/>
                  </a:cubicBezTo>
                  <a:cubicBezTo>
                    <a:pt x="96774" y="0"/>
                    <a:pt x="71628" y="6350"/>
                    <a:pt x="51181" y="21463"/>
                  </a:cubicBezTo>
                  <a:cubicBezTo>
                    <a:pt x="8890" y="52832"/>
                    <a:pt x="0" y="112776"/>
                    <a:pt x="31242" y="155067"/>
                  </a:cubicBezTo>
                  <a:close/>
                </a:path>
              </a:pathLst>
            </a:custGeom>
            <a:solidFill>
              <a:srgbClr val="CF102D"/>
            </a:solidFill>
          </p:spPr>
          <p:txBody>
            <a:bodyPr/>
            <a:lstStyle/>
            <a:p>
              <a:endParaRPr lang="en-GB"/>
            </a:p>
          </p:txBody>
        </p:sp>
      </p:grpSp>
      <p:grpSp>
        <p:nvGrpSpPr>
          <p:cNvPr id="51" name="Group 51"/>
          <p:cNvGrpSpPr>
            <a:grpSpLocks noChangeAspect="1"/>
          </p:cNvGrpSpPr>
          <p:nvPr/>
        </p:nvGrpSpPr>
        <p:grpSpPr>
          <a:xfrm>
            <a:off x="7131790" y="7811040"/>
            <a:ext cx="17135" cy="68137"/>
            <a:chOff x="0" y="0"/>
            <a:chExt cx="191033" cy="759625"/>
          </a:xfrm>
        </p:grpSpPr>
        <p:sp>
          <p:nvSpPr>
            <p:cNvPr id="52" name="Freeform 52"/>
            <p:cNvSpPr/>
            <p:nvPr/>
          </p:nvSpPr>
          <p:spPr>
            <a:xfrm>
              <a:off x="0" y="0"/>
              <a:ext cx="191008" cy="759587"/>
            </a:xfrm>
            <a:custGeom>
              <a:avLst/>
              <a:gdLst/>
              <a:ahLst/>
              <a:cxnLst/>
              <a:rect l="l" t="t" r="r" b="b"/>
              <a:pathLst>
                <a:path w="191008" h="759587">
                  <a:moveTo>
                    <a:pt x="95504" y="759587"/>
                  </a:moveTo>
                  <a:cubicBezTo>
                    <a:pt x="148209" y="759587"/>
                    <a:pt x="191008" y="716788"/>
                    <a:pt x="191008" y="664083"/>
                  </a:cubicBezTo>
                  <a:lnTo>
                    <a:pt x="191008" y="95504"/>
                  </a:lnTo>
                  <a:cubicBezTo>
                    <a:pt x="191008" y="42799"/>
                    <a:pt x="148209" y="0"/>
                    <a:pt x="95504" y="0"/>
                  </a:cubicBezTo>
                  <a:cubicBezTo>
                    <a:pt x="42799" y="0"/>
                    <a:pt x="0" y="42799"/>
                    <a:pt x="0" y="95504"/>
                  </a:cubicBezTo>
                  <a:lnTo>
                    <a:pt x="0" y="664083"/>
                  </a:lnTo>
                  <a:cubicBezTo>
                    <a:pt x="0" y="716788"/>
                    <a:pt x="42926" y="759587"/>
                    <a:pt x="95504" y="759587"/>
                  </a:cubicBezTo>
                </a:path>
              </a:pathLst>
            </a:custGeom>
            <a:solidFill>
              <a:srgbClr val="CF102D"/>
            </a:solidFill>
          </p:spPr>
          <p:txBody>
            <a:bodyPr/>
            <a:lstStyle/>
            <a:p>
              <a:endParaRPr lang="en-GB"/>
            </a:p>
          </p:txBody>
        </p:sp>
      </p:grpSp>
      <p:grpSp>
        <p:nvGrpSpPr>
          <p:cNvPr id="53" name="Group 53"/>
          <p:cNvGrpSpPr>
            <a:grpSpLocks noChangeAspect="1"/>
          </p:cNvGrpSpPr>
          <p:nvPr/>
        </p:nvGrpSpPr>
        <p:grpSpPr>
          <a:xfrm>
            <a:off x="7185503" y="7820104"/>
            <a:ext cx="113380" cy="113087"/>
            <a:chOff x="0" y="0"/>
            <a:chExt cx="1264018" cy="1260754"/>
          </a:xfrm>
        </p:grpSpPr>
        <p:sp>
          <p:nvSpPr>
            <p:cNvPr id="54" name="Freeform 54"/>
            <p:cNvSpPr/>
            <p:nvPr/>
          </p:nvSpPr>
          <p:spPr>
            <a:xfrm>
              <a:off x="60579" y="60579"/>
              <a:ext cx="451104" cy="717804"/>
            </a:xfrm>
            <a:custGeom>
              <a:avLst/>
              <a:gdLst/>
              <a:ahLst/>
              <a:cxnLst/>
              <a:rect l="l" t="t" r="r" b="b"/>
              <a:pathLst>
                <a:path w="451104" h="717804">
                  <a:moveTo>
                    <a:pt x="58166" y="708787"/>
                  </a:moveTo>
                  <a:cubicBezTo>
                    <a:pt x="70866" y="714756"/>
                    <a:pt x="84455" y="717804"/>
                    <a:pt x="98552" y="717804"/>
                  </a:cubicBezTo>
                  <a:cubicBezTo>
                    <a:pt x="135636" y="717804"/>
                    <a:pt x="169545" y="696087"/>
                    <a:pt x="185166" y="662559"/>
                  </a:cubicBezTo>
                  <a:lnTo>
                    <a:pt x="428879" y="138811"/>
                  </a:lnTo>
                  <a:cubicBezTo>
                    <a:pt x="451104" y="91059"/>
                    <a:pt x="430276" y="34163"/>
                    <a:pt x="382651" y="11938"/>
                  </a:cubicBezTo>
                  <a:cubicBezTo>
                    <a:pt x="359537" y="1143"/>
                    <a:pt x="333629" y="0"/>
                    <a:pt x="309626" y="8763"/>
                  </a:cubicBezTo>
                  <a:cubicBezTo>
                    <a:pt x="285623" y="17526"/>
                    <a:pt x="266446" y="35052"/>
                    <a:pt x="255778" y="58166"/>
                  </a:cubicBezTo>
                  <a:lnTo>
                    <a:pt x="11938" y="581787"/>
                  </a:lnTo>
                  <a:cubicBezTo>
                    <a:pt x="1143" y="604901"/>
                    <a:pt x="0" y="630809"/>
                    <a:pt x="8763" y="654812"/>
                  </a:cubicBezTo>
                  <a:cubicBezTo>
                    <a:pt x="17526" y="678815"/>
                    <a:pt x="35052" y="697865"/>
                    <a:pt x="58166" y="708660"/>
                  </a:cubicBezTo>
                </a:path>
              </a:pathLst>
            </a:custGeom>
            <a:solidFill>
              <a:srgbClr val="CF102D"/>
            </a:solidFill>
          </p:spPr>
          <p:txBody>
            <a:bodyPr/>
            <a:lstStyle/>
            <a:p>
              <a:endParaRPr lang="en-GB"/>
            </a:p>
          </p:txBody>
        </p:sp>
        <p:sp>
          <p:nvSpPr>
            <p:cNvPr id="55" name="Freeform 55"/>
            <p:cNvSpPr/>
            <p:nvPr/>
          </p:nvSpPr>
          <p:spPr>
            <a:xfrm>
              <a:off x="541020" y="576453"/>
              <a:ext cx="670433" cy="620776"/>
            </a:xfrm>
            <a:custGeom>
              <a:avLst/>
              <a:gdLst/>
              <a:ahLst/>
              <a:cxnLst/>
              <a:rect l="l" t="t" r="r" b="b"/>
              <a:pathLst>
                <a:path w="670433" h="620776">
                  <a:moveTo>
                    <a:pt x="96774" y="620776"/>
                  </a:moveTo>
                  <a:cubicBezTo>
                    <a:pt x="120269" y="620776"/>
                    <a:pt x="143002" y="612140"/>
                    <a:pt x="160528" y="596392"/>
                  </a:cubicBezTo>
                  <a:lnTo>
                    <a:pt x="627888" y="177419"/>
                  </a:lnTo>
                  <a:cubicBezTo>
                    <a:pt x="667131" y="142240"/>
                    <a:pt x="670433" y="81788"/>
                    <a:pt x="635254" y="42545"/>
                  </a:cubicBezTo>
                  <a:cubicBezTo>
                    <a:pt x="600075" y="3302"/>
                    <a:pt x="539623" y="0"/>
                    <a:pt x="500380" y="35179"/>
                  </a:cubicBezTo>
                  <a:lnTo>
                    <a:pt x="33020" y="454152"/>
                  </a:lnTo>
                  <a:cubicBezTo>
                    <a:pt x="13970" y="471170"/>
                    <a:pt x="2794" y="494538"/>
                    <a:pt x="1397" y="520065"/>
                  </a:cubicBezTo>
                  <a:cubicBezTo>
                    <a:pt x="0" y="545592"/>
                    <a:pt x="8636" y="569976"/>
                    <a:pt x="25654" y="589026"/>
                  </a:cubicBezTo>
                  <a:cubicBezTo>
                    <a:pt x="43815" y="609219"/>
                    <a:pt x="69723" y="620776"/>
                    <a:pt x="96774" y="620776"/>
                  </a:cubicBezTo>
                </a:path>
              </a:pathLst>
            </a:custGeom>
            <a:solidFill>
              <a:srgbClr val="CF102D"/>
            </a:solidFill>
          </p:spPr>
          <p:txBody>
            <a:bodyPr/>
            <a:lstStyle/>
            <a:p>
              <a:endParaRPr lang="en-GB"/>
            </a:p>
          </p:txBody>
        </p:sp>
      </p:grpSp>
      <p:grpSp>
        <p:nvGrpSpPr>
          <p:cNvPr id="56" name="Group 56"/>
          <p:cNvGrpSpPr>
            <a:grpSpLocks noChangeAspect="1"/>
          </p:cNvGrpSpPr>
          <p:nvPr/>
        </p:nvGrpSpPr>
        <p:grpSpPr>
          <a:xfrm>
            <a:off x="6878525" y="7933191"/>
            <a:ext cx="517014" cy="408536"/>
            <a:chOff x="0" y="0"/>
            <a:chExt cx="5763920" cy="4554550"/>
          </a:xfrm>
        </p:grpSpPr>
        <p:sp>
          <p:nvSpPr>
            <p:cNvPr id="57" name="Freeform 57"/>
            <p:cNvSpPr/>
            <p:nvPr/>
          </p:nvSpPr>
          <p:spPr>
            <a:xfrm>
              <a:off x="778002" y="321437"/>
              <a:ext cx="740664" cy="740664"/>
            </a:xfrm>
            <a:custGeom>
              <a:avLst/>
              <a:gdLst/>
              <a:ahLst/>
              <a:cxnLst/>
              <a:rect l="l" t="t" r="r" b="b"/>
              <a:pathLst>
                <a:path w="740664" h="740664">
                  <a:moveTo>
                    <a:pt x="370332" y="191008"/>
                  </a:moveTo>
                  <a:cubicBezTo>
                    <a:pt x="469138" y="191008"/>
                    <a:pt x="549656" y="271399"/>
                    <a:pt x="549656" y="370332"/>
                  </a:cubicBezTo>
                  <a:cubicBezTo>
                    <a:pt x="549656" y="469265"/>
                    <a:pt x="469138" y="549529"/>
                    <a:pt x="370332" y="549529"/>
                  </a:cubicBezTo>
                  <a:cubicBezTo>
                    <a:pt x="271526" y="549529"/>
                    <a:pt x="191008" y="469138"/>
                    <a:pt x="191008" y="370332"/>
                  </a:cubicBezTo>
                  <a:cubicBezTo>
                    <a:pt x="191008" y="271526"/>
                    <a:pt x="271399" y="191008"/>
                    <a:pt x="370332" y="191008"/>
                  </a:cubicBezTo>
                  <a:moveTo>
                    <a:pt x="370332" y="740664"/>
                  </a:moveTo>
                  <a:cubicBezTo>
                    <a:pt x="574548" y="740664"/>
                    <a:pt x="740664" y="574548"/>
                    <a:pt x="740664" y="370332"/>
                  </a:cubicBezTo>
                  <a:cubicBezTo>
                    <a:pt x="740664" y="166116"/>
                    <a:pt x="574548" y="0"/>
                    <a:pt x="370332" y="0"/>
                  </a:cubicBezTo>
                  <a:cubicBezTo>
                    <a:pt x="166116" y="0"/>
                    <a:pt x="0" y="166116"/>
                    <a:pt x="0" y="370332"/>
                  </a:cubicBezTo>
                  <a:cubicBezTo>
                    <a:pt x="0" y="574548"/>
                    <a:pt x="166116" y="740537"/>
                    <a:pt x="370332" y="740537"/>
                  </a:cubicBezTo>
                </a:path>
              </a:pathLst>
            </a:custGeom>
            <a:solidFill>
              <a:srgbClr val="CF102D"/>
            </a:solidFill>
          </p:spPr>
          <p:txBody>
            <a:bodyPr/>
            <a:lstStyle/>
            <a:p>
              <a:endParaRPr lang="en-GB"/>
            </a:p>
          </p:txBody>
        </p:sp>
        <p:sp>
          <p:nvSpPr>
            <p:cNvPr id="58" name="Freeform 58"/>
            <p:cNvSpPr/>
            <p:nvPr/>
          </p:nvSpPr>
          <p:spPr>
            <a:xfrm>
              <a:off x="4245356" y="321437"/>
              <a:ext cx="740664" cy="740664"/>
            </a:xfrm>
            <a:custGeom>
              <a:avLst/>
              <a:gdLst/>
              <a:ahLst/>
              <a:cxnLst/>
              <a:rect l="l" t="t" r="r" b="b"/>
              <a:pathLst>
                <a:path w="740664" h="740664">
                  <a:moveTo>
                    <a:pt x="370205" y="549529"/>
                  </a:moveTo>
                  <a:cubicBezTo>
                    <a:pt x="271272" y="549529"/>
                    <a:pt x="190881" y="469138"/>
                    <a:pt x="190881" y="370205"/>
                  </a:cubicBezTo>
                  <a:cubicBezTo>
                    <a:pt x="190881" y="271272"/>
                    <a:pt x="271272" y="190881"/>
                    <a:pt x="370205" y="190881"/>
                  </a:cubicBezTo>
                  <a:cubicBezTo>
                    <a:pt x="469138" y="190881"/>
                    <a:pt x="549529" y="271272"/>
                    <a:pt x="549529" y="370205"/>
                  </a:cubicBezTo>
                  <a:cubicBezTo>
                    <a:pt x="549529" y="469138"/>
                    <a:pt x="469138" y="549529"/>
                    <a:pt x="370205" y="549529"/>
                  </a:cubicBezTo>
                  <a:moveTo>
                    <a:pt x="0" y="370332"/>
                  </a:moveTo>
                  <a:cubicBezTo>
                    <a:pt x="0" y="574548"/>
                    <a:pt x="166116" y="740664"/>
                    <a:pt x="370332" y="740664"/>
                  </a:cubicBezTo>
                  <a:cubicBezTo>
                    <a:pt x="574548" y="740664"/>
                    <a:pt x="740664" y="574548"/>
                    <a:pt x="740664" y="370332"/>
                  </a:cubicBezTo>
                  <a:cubicBezTo>
                    <a:pt x="740664" y="166116"/>
                    <a:pt x="574548" y="0"/>
                    <a:pt x="370332" y="0"/>
                  </a:cubicBezTo>
                  <a:cubicBezTo>
                    <a:pt x="166116" y="0"/>
                    <a:pt x="0" y="166116"/>
                    <a:pt x="0" y="370332"/>
                  </a:cubicBezTo>
                </a:path>
              </a:pathLst>
            </a:custGeom>
            <a:solidFill>
              <a:srgbClr val="CF102D"/>
            </a:solidFill>
          </p:spPr>
          <p:txBody>
            <a:bodyPr/>
            <a:lstStyle/>
            <a:p>
              <a:endParaRPr lang="en-GB"/>
            </a:p>
          </p:txBody>
        </p:sp>
        <p:sp>
          <p:nvSpPr>
            <p:cNvPr id="59" name="Freeform 59"/>
            <p:cNvSpPr/>
            <p:nvPr/>
          </p:nvSpPr>
          <p:spPr>
            <a:xfrm>
              <a:off x="35179" y="63500"/>
              <a:ext cx="5693537" cy="4427601"/>
            </a:xfrm>
            <a:custGeom>
              <a:avLst/>
              <a:gdLst/>
              <a:ahLst/>
              <a:cxnLst/>
              <a:rect l="l" t="t" r="r" b="b"/>
              <a:pathLst>
                <a:path w="5693537" h="4427601">
                  <a:moveTo>
                    <a:pt x="4510405" y="3010408"/>
                  </a:moveTo>
                  <a:cubicBezTo>
                    <a:pt x="4457700" y="3010408"/>
                    <a:pt x="4414901" y="3053207"/>
                    <a:pt x="4414901" y="3105912"/>
                  </a:cubicBezTo>
                  <a:lnTo>
                    <a:pt x="4414901" y="4131564"/>
                  </a:lnTo>
                  <a:cubicBezTo>
                    <a:pt x="4414901" y="4189476"/>
                    <a:pt x="4367784" y="4236466"/>
                    <a:pt x="4309999" y="4236466"/>
                  </a:cubicBezTo>
                  <a:cubicBezTo>
                    <a:pt x="4252214" y="4236466"/>
                    <a:pt x="4205097" y="4189349"/>
                    <a:pt x="4205097" y="4131564"/>
                  </a:cubicBezTo>
                  <a:lnTo>
                    <a:pt x="4205097" y="1749044"/>
                  </a:lnTo>
                  <a:cubicBezTo>
                    <a:pt x="4205097" y="1567307"/>
                    <a:pt x="4137279" y="1393698"/>
                    <a:pt x="4014216" y="1260094"/>
                  </a:cubicBezTo>
                  <a:lnTo>
                    <a:pt x="3833622" y="1064387"/>
                  </a:lnTo>
                  <a:cubicBezTo>
                    <a:pt x="3809365" y="1037971"/>
                    <a:pt x="3788283" y="1007999"/>
                    <a:pt x="3771265" y="974979"/>
                  </a:cubicBezTo>
                  <a:lnTo>
                    <a:pt x="3766439" y="964057"/>
                  </a:lnTo>
                  <a:cubicBezTo>
                    <a:pt x="3753231" y="937514"/>
                    <a:pt x="3745230" y="915543"/>
                    <a:pt x="3739134" y="893318"/>
                  </a:cubicBezTo>
                  <a:lnTo>
                    <a:pt x="3578733" y="303657"/>
                  </a:lnTo>
                  <a:cubicBezTo>
                    <a:pt x="3571367" y="276606"/>
                    <a:pt x="3576955" y="248285"/>
                    <a:pt x="3593973" y="226060"/>
                  </a:cubicBezTo>
                  <a:cubicBezTo>
                    <a:pt x="3610991" y="203835"/>
                    <a:pt x="3636772" y="191008"/>
                    <a:pt x="3664839" y="191008"/>
                  </a:cubicBezTo>
                  <a:cubicBezTo>
                    <a:pt x="3701288" y="191008"/>
                    <a:pt x="3733800" y="212852"/>
                    <a:pt x="3747516" y="246634"/>
                  </a:cubicBezTo>
                  <a:lnTo>
                    <a:pt x="4048633" y="989457"/>
                  </a:lnTo>
                  <a:cubicBezTo>
                    <a:pt x="4102100" y="1121410"/>
                    <a:pt x="4228719" y="1206627"/>
                    <a:pt x="4371086" y="1206627"/>
                  </a:cubicBezTo>
                  <a:lnTo>
                    <a:pt x="4703699" y="1206627"/>
                  </a:lnTo>
                  <a:cubicBezTo>
                    <a:pt x="4909185" y="1206627"/>
                    <a:pt x="5090795" y="1337564"/>
                    <a:pt x="5155819" y="1532382"/>
                  </a:cubicBezTo>
                  <a:lnTo>
                    <a:pt x="5468493" y="2470277"/>
                  </a:lnTo>
                  <a:cubicBezTo>
                    <a:pt x="5484749" y="2518918"/>
                    <a:pt x="5465826" y="2572258"/>
                    <a:pt x="5422646" y="2599944"/>
                  </a:cubicBezTo>
                  <a:lnTo>
                    <a:pt x="5422646" y="2599944"/>
                  </a:lnTo>
                  <a:cubicBezTo>
                    <a:pt x="5395595" y="2617216"/>
                    <a:pt x="5363718" y="2622042"/>
                    <a:pt x="5332857" y="2613533"/>
                  </a:cubicBezTo>
                  <a:cubicBezTo>
                    <a:pt x="5301996" y="2605024"/>
                    <a:pt x="5277104" y="2584704"/>
                    <a:pt x="5262626" y="2556129"/>
                  </a:cubicBezTo>
                  <a:lnTo>
                    <a:pt x="4940427" y="1918970"/>
                  </a:lnTo>
                  <a:cubicBezTo>
                    <a:pt x="4920361" y="1879346"/>
                    <a:pt x="4876292" y="1858899"/>
                    <a:pt x="4833112" y="1869186"/>
                  </a:cubicBezTo>
                  <a:cubicBezTo>
                    <a:pt x="4789932" y="1879473"/>
                    <a:pt x="4759706" y="1917700"/>
                    <a:pt x="4759706" y="1962023"/>
                  </a:cubicBezTo>
                  <a:lnTo>
                    <a:pt x="4759706" y="4159631"/>
                  </a:lnTo>
                  <a:cubicBezTo>
                    <a:pt x="4759706" y="4202049"/>
                    <a:pt x="4725162" y="4236593"/>
                    <a:pt x="4682744" y="4236593"/>
                  </a:cubicBezTo>
                  <a:cubicBezTo>
                    <a:pt x="4640326" y="4236593"/>
                    <a:pt x="4605909" y="4202049"/>
                    <a:pt x="4605909" y="4159631"/>
                  </a:cubicBezTo>
                  <a:lnTo>
                    <a:pt x="4605909" y="3105912"/>
                  </a:lnTo>
                  <a:cubicBezTo>
                    <a:pt x="4605909" y="3053207"/>
                    <a:pt x="4562983" y="3010408"/>
                    <a:pt x="4510405" y="3010408"/>
                  </a:cubicBezTo>
                  <a:moveTo>
                    <a:pt x="2846832" y="2946400"/>
                  </a:moveTo>
                  <a:cubicBezTo>
                    <a:pt x="2794127" y="2946400"/>
                    <a:pt x="2751328" y="2989199"/>
                    <a:pt x="2751328" y="3041904"/>
                  </a:cubicBezTo>
                  <a:lnTo>
                    <a:pt x="2751328" y="4124960"/>
                  </a:lnTo>
                  <a:cubicBezTo>
                    <a:pt x="2616962" y="4109339"/>
                    <a:pt x="2512314" y="3994785"/>
                    <a:pt x="2512314" y="3856228"/>
                  </a:cubicBezTo>
                  <a:lnTo>
                    <a:pt x="2512314" y="1842897"/>
                  </a:lnTo>
                  <a:cubicBezTo>
                    <a:pt x="2512314" y="1602867"/>
                    <a:pt x="2428621" y="1368171"/>
                    <a:pt x="2276602" y="1182370"/>
                  </a:cubicBezTo>
                  <a:lnTo>
                    <a:pt x="2122424" y="994029"/>
                  </a:lnTo>
                  <a:cubicBezTo>
                    <a:pt x="2128774" y="977011"/>
                    <a:pt x="2134235" y="960120"/>
                    <a:pt x="2138680" y="943483"/>
                  </a:cubicBezTo>
                  <a:lnTo>
                    <a:pt x="2196084" y="732536"/>
                  </a:lnTo>
                  <a:lnTo>
                    <a:pt x="2223008" y="857885"/>
                  </a:lnTo>
                  <a:cubicBezTo>
                    <a:pt x="2238883" y="931418"/>
                    <a:pt x="2276221" y="997458"/>
                    <a:pt x="2331212" y="1048893"/>
                  </a:cubicBezTo>
                  <a:lnTo>
                    <a:pt x="2511679" y="1217676"/>
                  </a:lnTo>
                  <a:cubicBezTo>
                    <a:pt x="2573655" y="1275461"/>
                    <a:pt x="2654300" y="1307338"/>
                    <a:pt x="2739009" y="1307338"/>
                  </a:cubicBezTo>
                  <a:lnTo>
                    <a:pt x="3019933" y="1307338"/>
                  </a:lnTo>
                  <a:cubicBezTo>
                    <a:pt x="3124962" y="1307338"/>
                    <a:pt x="3224911" y="1256919"/>
                    <a:pt x="3287395" y="1172591"/>
                  </a:cubicBezTo>
                  <a:lnTo>
                    <a:pt x="3409950" y="1007110"/>
                  </a:lnTo>
                  <a:cubicBezTo>
                    <a:pt x="3441065" y="965200"/>
                    <a:pt x="3463036" y="916051"/>
                    <a:pt x="3473577" y="864870"/>
                  </a:cubicBezTo>
                  <a:lnTo>
                    <a:pt x="3499358" y="739902"/>
                  </a:lnTo>
                  <a:lnTo>
                    <a:pt x="3554730" y="943610"/>
                  </a:lnTo>
                  <a:cubicBezTo>
                    <a:pt x="3559302" y="960247"/>
                    <a:pt x="3564763" y="977265"/>
                    <a:pt x="3571113" y="994283"/>
                  </a:cubicBezTo>
                  <a:lnTo>
                    <a:pt x="3417189" y="1182370"/>
                  </a:lnTo>
                  <a:cubicBezTo>
                    <a:pt x="3265170" y="1368171"/>
                    <a:pt x="3181350" y="1602867"/>
                    <a:pt x="3181350" y="1842897"/>
                  </a:cubicBezTo>
                  <a:lnTo>
                    <a:pt x="3181350" y="3856228"/>
                  </a:lnTo>
                  <a:cubicBezTo>
                    <a:pt x="3181350" y="3994785"/>
                    <a:pt x="3076702" y="4109339"/>
                    <a:pt x="2942336" y="4124960"/>
                  </a:cubicBezTo>
                  <a:lnTo>
                    <a:pt x="2942336" y="3041904"/>
                  </a:lnTo>
                  <a:cubicBezTo>
                    <a:pt x="2942336" y="2989199"/>
                    <a:pt x="2899537" y="2946400"/>
                    <a:pt x="2846832" y="2946400"/>
                  </a:cubicBezTo>
                  <a:moveTo>
                    <a:pt x="1488567" y="4131564"/>
                  </a:moveTo>
                  <a:cubicBezTo>
                    <a:pt x="1488567" y="4189476"/>
                    <a:pt x="1441450" y="4236466"/>
                    <a:pt x="1383665" y="4236466"/>
                  </a:cubicBezTo>
                  <a:cubicBezTo>
                    <a:pt x="1325880" y="4236466"/>
                    <a:pt x="1278763" y="4189349"/>
                    <a:pt x="1278763" y="4131564"/>
                  </a:cubicBezTo>
                  <a:lnTo>
                    <a:pt x="1278763" y="3105912"/>
                  </a:lnTo>
                  <a:cubicBezTo>
                    <a:pt x="1278763" y="3053207"/>
                    <a:pt x="1235964" y="3010408"/>
                    <a:pt x="1183259" y="3010408"/>
                  </a:cubicBezTo>
                  <a:cubicBezTo>
                    <a:pt x="1130554" y="3010408"/>
                    <a:pt x="1087755" y="3053207"/>
                    <a:pt x="1087755" y="3105912"/>
                  </a:cubicBezTo>
                  <a:lnTo>
                    <a:pt x="1087755" y="4159631"/>
                  </a:lnTo>
                  <a:cubicBezTo>
                    <a:pt x="1087755" y="4202049"/>
                    <a:pt x="1053211" y="4236593"/>
                    <a:pt x="1010793" y="4236593"/>
                  </a:cubicBezTo>
                  <a:cubicBezTo>
                    <a:pt x="968375" y="4236593"/>
                    <a:pt x="933831" y="4202049"/>
                    <a:pt x="933831" y="4159631"/>
                  </a:cubicBezTo>
                  <a:lnTo>
                    <a:pt x="933831" y="1962150"/>
                  </a:lnTo>
                  <a:cubicBezTo>
                    <a:pt x="933831" y="1917700"/>
                    <a:pt x="903605" y="1879600"/>
                    <a:pt x="860552" y="1869313"/>
                  </a:cubicBezTo>
                  <a:cubicBezTo>
                    <a:pt x="817245" y="1858899"/>
                    <a:pt x="773176" y="1879473"/>
                    <a:pt x="753110" y="1919097"/>
                  </a:cubicBezTo>
                  <a:lnTo>
                    <a:pt x="431038" y="2556256"/>
                  </a:lnTo>
                  <a:cubicBezTo>
                    <a:pt x="416560" y="2584831"/>
                    <a:pt x="391668" y="2605278"/>
                    <a:pt x="360807" y="2613660"/>
                  </a:cubicBezTo>
                  <a:cubicBezTo>
                    <a:pt x="329946" y="2622042"/>
                    <a:pt x="297942" y="2617216"/>
                    <a:pt x="271018" y="2600071"/>
                  </a:cubicBezTo>
                  <a:cubicBezTo>
                    <a:pt x="227838" y="2572385"/>
                    <a:pt x="208915" y="2519172"/>
                    <a:pt x="225171" y="2470404"/>
                  </a:cubicBezTo>
                  <a:lnTo>
                    <a:pt x="537845" y="1532509"/>
                  </a:lnTo>
                  <a:cubicBezTo>
                    <a:pt x="602742" y="1337691"/>
                    <a:pt x="784479" y="1206754"/>
                    <a:pt x="989965" y="1206754"/>
                  </a:cubicBezTo>
                  <a:lnTo>
                    <a:pt x="1322451" y="1206754"/>
                  </a:lnTo>
                  <a:cubicBezTo>
                    <a:pt x="1464818" y="1206754"/>
                    <a:pt x="1591437" y="1121537"/>
                    <a:pt x="1644904" y="989584"/>
                  </a:cubicBezTo>
                  <a:lnTo>
                    <a:pt x="1946021" y="246761"/>
                  </a:lnTo>
                  <a:cubicBezTo>
                    <a:pt x="1959737" y="212979"/>
                    <a:pt x="1992249" y="191135"/>
                    <a:pt x="2028698" y="191135"/>
                  </a:cubicBezTo>
                  <a:cubicBezTo>
                    <a:pt x="2056765" y="191135"/>
                    <a:pt x="2082546" y="203962"/>
                    <a:pt x="2099564" y="226187"/>
                  </a:cubicBezTo>
                  <a:cubicBezTo>
                    <a:pt x="2116582" y="248412"/>
                    <a:pt x="2122170" y="276733"/>
                    <a:pt x="2114804" y="303784"/>
                  </a:cubicBezTo>
                  <a:lnTo>
                    <a:pt x="1954530" y="893445"/>
                  </a:lnTo>
                  <a:cubicBezTo>
                    <a:pt x="1948434" y="915924"/>
                    <a:pt x="1940306" y="938149"/>
                    <a:pt x="1930273" y="959485"/>
                  </a:cubicBezTo>
                  <a:lnTo>
                    <a:pt x="1925066" y="968883"/>
                  </a:lnTo>
                  <a:cubicBezTo>
                    <a:pt x="1905889" y="1007237"/>
                    <a:pt x="1884680" y="1037590"/>
                    <a:pt x="1860169" y="1064260"/>
                  </a:cubicBezTo>
                  <a:lnTo>
                    <a:pt x="1679702" y="1260094"/>
                  </a:lnTo>
                  <a:cubicBezTo>
                    <a:pt x="1556639" y="1393698"/>
                    <a:pt x="1488821" y="1567307"/>
                    <a:pt x="1488821" y="1749044"/>
                  </a:cubicBezTo>
                  <a:close/>
                  <a:moveTo>
                    <a:pt x="5649595" y="2410079"/>
                  </a:moveTo>
                  <a:lnTo>
                    <a:pt x="5336921" y="1472184"/>
                  </a:lnTo>
                  <a:cubicBezTo>
                    <a:pt x="5245989" y="1199134"/>
                    <a:pt x="4991481" y="1015746"/>
                    <a:pt x="4703699" y="1015746"/>
                  </a:cubicBezTo>
                  <a:lnTo>
                    <a:pt x="4371086" y="1015746"/>
                  </a:lnTo>
                  <a:cubicBezTo>
                    <a:pt x="4306951" y="1015746"/>
                    <a:pt x="4249801" y="977265"/>
                    <a:pt x="4225671" y="917829"/>
                  </a:cubicBezTo>
                  <a:lnTo>
                    <a:pt x="3924554" y="174879"/>
                  </a:lnTo>
                  <a:cubicBezTo>
                    <a:pt x="3881374" y="68707"/>
                    <a:pt x="3779520" y="0"/>
                    <a:pt x="3664839" y="0"/>
                  </a:cubicBezTo>
                  <a:cubicBezTo>
                    <a:pt x="3576828" y="0"/>
                    <a:pt x="3495675" y="40132"/>
                    <a:pt x="3442335" y="109982"/>
                  </a:cubicBezTo>
                  <a:cubicBezTo>
                    <a:pt x="3394456" y="172720"/>
                    <a:pt x="3375152" y="252095"/>
                    <a:pt x="3388995" y="329184"/>
                  </a:cubicBezTo>
                  <a:lnTo>
                    <a:pt x="3286633" y="826135"/>
                  </a:lnTo>
                  <a:cubicBezTo>
                    <a:pt x="3281680" y="850265"/>
                    <a:pt x="3271266" y="873506"/>
                    <a:pt x="3256661" y="893318"/>
                  </a:cubicBezTo>
                  <a:lnTo>
                    <a:pt x="3134106" y="1058799"/>
                  </a:lnTo>
                  <a:cubicBezTo>
                    <a:pt x="3107436" y="1094740"/>
                    <a:pt x="3064891" y="1116203"/>
                    <a:pt x="3020060" y="1116203"/>
                  </a:cubicBezTo>
                  <a:lnTo>
                    <a:pt x="2739136" y="1116203"/>
                  </a:lnTo>
                  <a:cubicBezTo>
                    <a:pt x="2703068" y="1116203"/>
                    <a:pt x="2668651" y="1102614"/>
                    <a:pt x="2642235" y="1077976"/>
                  </a:cubicBezTo>
                  <a:lnTo>
                    <a:pt x="2461768" y="909320"/>
                  </a:lnTo>
                  <a:cubicBezTo>
                    <a:pt x="2435352" y="884555"/>
                    <a:pt x="2417445" y="852932"/>
                    <a:pt x="2409825" y="817626"/>
                  </a:cubicBezTo>
                  <a:lnTo>
                    <a:pt x="2304669" y="328676"/>
                  </a:lnTo>
                  <a:cubicBezTo>
                    <a:pt x="2318258" y="251714"/>
                    <a:pt x="2299081" y="172466"/>
                    <a:pt x="2251329" y="109982"/>
                  </a:cubicBezTo>
                  <a:cubicBezTo>
                    <a:pt x="2197862" y="40132"/>
                    <a:pt x="2116709" y="0"/>
                    <a:pt x="2028698" y="0"/>
                  </a:cubicBezTo>
                  <a:cubicBezTo>
                    <a:pt x="1914017" y="0"/>
                    <a:pt x="1812163" y="68707"/>
                    <a:pt x="1769110" y="174879"/>
                  </a:cubicBezTo>
                  <a:lnTo>
                    <a:pt x="1467993" y="917702"/>
                  </a:lnTo>
                  <a:cubicBezTo>
                    <a:pt x="1443863" y="977265"/>
                    <a:pt x="1386713" y="1015619"/>
                    <a:pt x="1322578" y="1015619"/>
                  </a:cubicBezTo>
                  <a:lnTo>
                    <a:pt x="989838" y="1015619"/>
                  </a:lnTo>
                  <a:cubicBezTo>
                    <a:pt x="702056" y="1015619"/>
                    <a:pt x="447548" y="1199007"/>
                    <a:pt x="356616" y="1472057"/>
                  </a:cubicBezTo>
                  <a:lnTo>
                    <a:pt x="43942" y="2409952"/>
                  </a:lnTo>
                  <a:cubicBezTo>
                    <a:pt x="0" y="2541778"/>
                    <a:pt x="51054" y="2686177"/>
                    <a:pt x="168148" y="2760853"/>
                  </a:cubicBezTo>
                  <a:cubicBezTo>
                    <a:pt x="240157" y="2806827"/>
                    <a:pt x="328676" y="2820289"/>
                    <a:pt x="411099" y="2797810"/>
                  </a:cubicBezTo>
                  <a:cubicBezTo>
                    <a:pt x="493522" y="2775331"/>
                    <a:pt x="562864" y="2718562"/>
                    <a:pt x="601472" y="2642362"/>
                  </a:cubicBezTo>
                  <a:lnTo>
                    <a:pt x="742823" y="2362835"/>
                  </a:lnTo>
                  <a:lnTo>
                    <a:pt x="742823" y="4159631"/>
                  </a:lnTo>
                  <a:cubicBezTo>
                    <a:pt x="742823" y="4307332"/>
                    <a:pt x="862965" y="4427601"/>
                    <a:pt x="1010793" y="4427601"/>
                  </a:cubicBezTo>
                  <a:cubicBezTo>
                    <a:pt x="1078103" y="4427601"/>
                    <a:pt x="1142873" y="4401820"/>
                    <a:pt x="1191895" y="4356989"/>
                  </a:cubicBezTo>
                  <a:cubicBezTo>
                    <a:pt x="1245108" y="4402328"/>
                    <a:pt x="1312672" y="4427601"/>
                    <a:pt x="1383665" y="4427601"/>
                  </a:cubicBezTo>
                  <a:cubicBezTo>
                    <a:pt x="1546860" y="4427601"/>
                    <a:pt x="1679575" y="4294886"/>
                    <a:pt x="1679575" y="4131691"/>
                  </a:cubicBezTo>
                  <a:lnTo>
                    <a:pt x="1679575" y="1749044"/>
                  </a:lnTo>
                  <a:cubicBezTo>
                    <a:pt x="1679575" y="1615440"/>
                    <a:pt x="1729359" y="1487805"/>
                    <a:pt x="1819910" y="1389634"/>
                  </a:cubicBezTo>
                  <a:lnTo>
                    <a:pt x="2000377" y="1193800"/>
                  </a:lnTo>
                  <a:cubicBezTo>
                    <a:pt x="2007108" y="1186561"/>
                    <a:pt x="2013839" y="1178814"/>
                    <a:pt x="2020316" y="1170940"/>
                  </a:cubicBezTo>
                  <a:lnTo>
                    <a:pt x="2128647" y="1303274"/>
                  </a:lnTo>
                  <a:cubicBezTo>
                    <a:pt x="2252853" y="1455166"/>
                    <a:pt x="2321179" y="1646682"/>
                    <a:pt x="2321179" y="1842897"/>
                  </a:cubicBezTo>
                  <a:lnTo>
                    <a:pt x="2321179" y="3856228"/>
                  </a:lnTo>
                  <a:cubicBezTo>
                    <a:pt x="2321179" y="4110736"/>
                    <a:pt x="2528189" y="4317746"/>
                    <a:pt x="2782697" y="4317746"/>
                  </a:cubicBezTo>
                  <a:lnTo>
                    <a:pt x="2910840" y="4317746"/>
                  </a:lnTo>
                  <a:cubicBezTo>
                    <a:pt x="3165348" y="4317746"/>
                    <a:pt x="3372358" y="4110736"/>
                    <a:pt x="3372358" y="3856228"/>
                  </a:cubicBezTo>
                  <a:lnTo>
                    <a:pt x="3372358" y="1842897"/>
                  </a:lnTo>
                  <a:cubicBezTo>
                    <a:pt x="3372358" y="1646682"/>
                    <a:pt x="3440811" y="1455039"/>
                    <a:pt x="3565017" y="1303274"/>
                  </a:cubicBezTo>
                  <a:lnTo>
                    <a:pt x="3673221" y="1170940"/>
                  </a:lnTo>
                  <a:cubicBezTo>
                    <a:pt x="3679698" y="1178814"/>
                    <a:pt x="3686429" y="1186434"/>
                    <a:pt x="3693160" y="1193800"/>
                  </a:cubicBezTo>
                  <a:lnTo>
                    <a:pt x="3873627" y="1389634"/>
                  </a:lnTo>
                  <a:cubicBezTo>
                    <a:pt x="3964178" y="1487932"/>
                    <a:pt x="4013962" y="1615567"/>
                    <a:pt x="4013962" y="1749044"/>
                  </a:cubicBezTo>
                  <a:lnTo>
                    <a:pt x="4013962" y="4131564"/>
                  </a:lnTo>
                  <a:cubicBezTo>
                    <a:pt x="4013962" y="4294759"/>
                    <a:pt x="4146677" y="4427474"/>
                    <a:pt x="4309872" y="4427474"/>
                  </a:cubicBezTo>
                  <a:cubicBezTo>
                    <a:pt x="4380865" y="4427474"/>
                    <a:pt x="4448556" y="4402201"/>
                    <a:pt x="4501642" y="4356862"/>
                  </a:cubicBezTo>
                  <a:cubicBezTo>
                    <a:pt x="4550664" y="4401693"/>
                    <a:pt x="4615434" y="4427474"/>
                    <a:pt x="4682744" y="4427474"/>
                  </a:cubicBezTo>
                  <a:cubicBezTo>
                    <a:pt x="4830445" y="4427474"/>
                    <a:pt x="4950714" y="4307332"/>
                    <a:pt x="4950714" y="4159504"/>
                  </a:cubicBezTo>
                  <a:lnTo>
                    <a:pt x="4950714" y="2362835"/>
                  </a:lnTo>
                  <a:lnTo>
                    <a:pt x="5092065" y="2642362"/>
                  </a:lnTo>
                  <a:cubicBezTo>
                    <a:pt x="5130546" y="2718562"/>
                    <a:pt x="5200015" y="2775331"/>
                    <a:pt x="5282311" y="2797810"/>
                  </a:cubicBezTo>
                  <a:cubicBezTo>
                    <a:pt x="5364607" y="2820289"/>
                    <a:pt x="5453253" y="2806954"/>
                    <a:pt x="5525389" y="2760980"/>
                  </a:cubicBezTo>
                  <a:cubicBezTo>
                    <a:pt x="5642483" y="2686177"/>
                    <a:pt x="5693537" y="2541905"/>
                    <a:pt x="5649595" y="2410079"/>
                  </a:cubicBezTo>
                </a:path>
              </a:pathLst>
            </a:custGeom>
            <a:solidFill>
              <a:srgbClr val="CF102D"/>
            </a:solidFill>
          </p:spPr>
          <p:txBody>
            <a:bodyPr/>
            <a:lstStyle/>
            <a:p>
              <a:endParaRPr lang="en-GB"/>
            </a:p>
          </p:txBody>
        </p:sp>
        <p:sp>
          <p:nvSpPr>
            <p:cNvPr id="60" name="Freeform 60"/>
            <p:cNvSpPr/>
            <p:nvPr/>
          </p:nvSpPr>
          <p:spPr>
            <a:xfrm>
              <a:off x="2493772" y="303403"/>
              <a:ext cx="776605" cy="776605"/>
            </a:xfrm>
            <a:custGeom>
              <a:avLst/>
              <a:gdLst/>
              <a:ahLst/>
              <a:cxnLst/>
              <a:rect l="l" t="t" r="r" b="b"/>
              <a:pathLst>
                <a:path w="776605" h="776605">
                  <a:moveTo>
                    <a:pt x="388239" y="191008"/>
                  </a:moveTo>
                  <a:cubicBezTo>
                    <a:pt x="497078" y="191008"/>
                    <a:pt x="585597" y="279527"/>
                    <a:pt x="585597" y="388366"/>
                  </a:cubicBezTo>
                  <a:cubicBezTo>
                    <a:pt x="585597" y="497205"/>
                    <a:pt x="496951" y="585597"/>
                    <a:pt x="388239" y="585597"/>
                  </a:cubicBezTo>
                  <a:cubicBezTo>
                    <a:pt x="279527" y="585597"/>
                    <a:pt x="190881" y="497078"/>
                    <a:pt x="190881" y="388366"/>
                  </a:cubicBezTo>
                  <a:cubicBezTo>
                    <a:pt x="190881" y="279654"/>
                    <a:pt x="279400" y="191008"/>
                    <a:pt x="388239" y="191008"/>
                  </a:cubicBezTo>
                  <a:moveTo>
                    <a:pt x="388239" y="776605"/>
                  </a:moveTo>
                  <a:cubicBezTo>
                    <a:pt x="602361" y="776605"/>
                    <a:pt x="776605" y="602488"/>
                    <a:pt x="776605" y="388366"/>
                  </a:cubicBezTo>
                  <a:cubicBezTo>
                    <a:pt x="776605" y="174244"/>
                    <a:pt x="602361" y="0"/>
                    <a:pt x="388239" y="0"/>
                  </a:cubicBezTo>
                  <a:cubicBezTo>
                    <a:pt x="174117" y="0"/>
                    <a:pt x="0" y="174244"/>
                    <a:pt x="0" y="388366"/>
                  </a:cubicBezTo>
                  <a:cubicBezTo>
                    <a:pt x="0" y="602488"/>
                    <a:pt x="174244" y="776605"/>
                    <a:pt x="388239" y="776605"/>
                  </a:cubicBezTo>
                </a:path>
              </a:pathLst>
            </a:custGeom>
            <a:solidFill>
              <a:srgbClr val="CF102D"/>
            </a:solidFill>
          </p:spPr>
          <p:txBody>
            <a:bodyPr/>
            <a:lstStyle/>
            <a:p>
              <a:endParaRPr lang="en-GB"/>
            </a:p>
          </p:txBody>
        </p:sp>
      </p:grpSp>
      <p:sp>
        <p:nvSpPr>
          <p:cNvPr id="61" name="Freeform 61"/>
          <p:cNvSpPr/>
          <p:nvPr/>
        </p:nvSpPr>
        <p:spPr>
          <a:xfrm>
            <a:off x="13010956" y="1913891"/>
            <a:ext cx="6288632" cy="5735473"/>
          </a:xfrm>
          <a:custGeom>
            <a:avLst/>
            <a:gdLst/>
            <a:ahLst/>
            <a:cxnLst/>
            <a:rect l="l" t="t" r="r" b="b"/>
            <a:pathLst>
              <a:path w="6288632" h="5735473">
                <a:moveTo>
                  <a:pt x="0" y="0"/>
                </a:moveTo>
                <a:lnTo>
                  <a:pt x="6288632" y="0"/>
                </a:lnTo>
                <a:lnTo>
                  <a:pt x="6288632" y="5735474"/>
                </a:lnTo>
                <a:lnTo>
                  <a:pt x="0" y="5735474"/>
                </a:lnTo>
                <a:lnTo>
                  <a:pt x="0" y="0"/>
                </a:lnTo>
                <a:close/>
              </a:path>
            </a:pathLst>
          </a:custGeom>
          <a:blipFill>
            <a:blip r:embed="rId3"/>
            <a:stretch>
              <a:fillRect l="-18402" r="-18402"/>
            </a:stretch>
          </a:blipFill>
        </p:spPr>
        <p:txBody>
          <a:bodyPr/>
          <a:lstStyle/>
          <a:p>
            <a:endParaRPr lang="en-GB"/>
          </a:p>
        </p:txBody>
      </p:sp>
      <p:sp>
        <p:nvSpPr>
          <p:cNvPr id="62" name="Freeform 62"/>
          <p:cNvSpPr/>
          <p:nvPr/>
        </p:nvSpPr>
        <p:spPr>
          <a:xfrm>
            <a:off x="6762429" y="8617951"/>
            <a:ext cx="662677" cy="397288"/>
          </a:xfrm>
          <a:custGeom>
            <a:avLst/>
            <a:gdLst/>
            <a:ahLst/>
            <a:cxnLst/>
            <a:rect l="l" t="t" r="r" b="b"/>
            <a:pathLst>
              <a:path w="662677" h="397288">
                <a:moveTo>
                  <a:pt x="0" y="0"/>
                </a:moveTo>
                <a:lnTo>
                  <a:pt x="662677" y="0"/>
                </a:lnTo>
                <a:lnTo>
                  <a:pt x="662677" y="397289"/>
                </a:lnTo>
                <a:lnTo>
                  <a:pt x="0" y="397289"/>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GB"/>
          </a:p>
        </p:txBody>
      </p:sp>
      <p:sp>
        <p:nvSpPr>
          <p:cNvPr id="63" name="TextBox 63"/>
          <p:cNvSpPr txBox="1"/>
          <p:nvPr/>
        </p:nvSpPr>
        <p:spPr>
          <a:xfrm>
            <a:off x="1603131" y="3361540"/>
            <a:ext cx="4810184" cy="5373917"/>
          </a:xfrm>
          <a:prstGeom prst="rect">
            <a:avLst/>
          </a:prstGeom>
        </p:spPr>
        <p:txBody>
          <a:bodyPr lIns="0" tIns="0" rIns="0" bIns="0" rtlCol="0" anchor="t">
            <a:spAutoFit/>
          </a:bodyPr>
          <a:lstStyle/>
          <a:p>
            <a:pPr>
              <a:lnSpc>
                <a:spcPts val="2524"/>
              </a:lnSpc>
            </a:pPr>
            <a:r>
              <a:rPr lang="en-US" sz="1803">
                <a:solidFill>
                  <a:srgbClr val="545454"/>
                </a:solidFill>
                <a:latin typeface="Helvetica Neue LT Std"/>
              </a:rPr>
              <a:t>Job satisfaction: an almost unparalleled opportunity to make a significant contribution to UK and economic growth. An opportunity to meet and form relationships with the most senior stakeholders in a thriving and dynamic region of the world​.</a:t>
            </a:r>
          </a:p>
          <a:p>
            <a:pPr>
              <a:lnSpc>
                <a:spcPts val="2524"/>
              </a:lnSpc>
            </a:pPr>
            <a:endParaRPr lang="en-US" sz="1803">
              <a:solidFill>
                <a:srgbClr val="545454"/>
              </a:solidFill>
              <a:latin typeface="Helvetica Neue LT Std"/>
            </a:endParaRPr>
          </a:p>
          <a:p>
            <a:pPr>
              <a:lnSpc>
                <a:spcPts val="2524"/>
              </a:lnSpc>
            </a:pPr>
            <a:r>
              <a:rPr lang="en-US" sz="1803">
                <a:solidFill>
                  <a:srgbClr val="545454"/>
                </a:solidFill>
                <a:latin typeface="Helvetica Neue LT Std"/>
              </a:rPr>
              <a:t>Unique and exciting roles within government​.</a:t>
            </a:r>
          </a:p>
          <a:p>
            <a:pPr>
              <a:lnSpc>
                <a:spcPts val="2524"/>
              </a:lnSpc>
            </a:pPr>
            <a:endParaRPr lang="en-US" sz="1803">
              <a:solidFill>
                <a:srgbClr val="545454"/>
              </a:solidFill>
              <a:latin typeface="Helvetica Neue LT Std"/>
            </a:endParaRPr>
          </a:p>
          <a:p>
            <a:pPr>
              <a:lnSpc>
                <a:spcPts val="2524"/>
              </a:lnSpc>
            </a:pPr>
            <a:r>
              <a:rPr lang="en-US" sz="1803">
                <a:solidFill>
                  <a:srgbClr val="545454"/>
                </a:solidFill>
                <a:latin typeface="Helvetica Neue LT Std"/>
              </a:rPr>
              <a:t>Competitive salaries and benefits packages: including prestigious accommodation, support staff, personal and family travel and education support​.</a:t>
            </a:r>
          </a:p>
          <a:p>
            <a:pPr>
              <a:lnSpc>
                <a:spcPts val="2524"/>
              </a:lnSpc>
            </a:pPr>
            <a:endParaRPr lang="en-US" sz="1803">
              <a:solidFill>
                <a:srgbClr val="545454"/>
              </a:solidFill>
              <a:latin typeface="Helvetica Neue LT Std"/>
            </a:endParaRPr>
          </a:p>
          <a:p>
            <a:pPr>
              <a:lnSpc>
                <a:spcPts val="2524"/>
              </a:lnSpc>
            </a:pPr>
            <a:r>
              <a:rPr lang="en-US" sz="1803">
                <a:solidFill>
                  <a:srgbClr val="545454"/>
                </a:solidFill>
                <a:latin typeface="Helvetica Neue LT Std"/>
              </a:rPr>
              <a:t>Learning and development opportunities​.</a:t>
            </a:r>
          </a:p>
          <a:p>
            <a:pPr>
              <a:lnSpc>
                <a:spcPts val="2524"/>
              </a:lnSpc>
            </a:pPr>
            <a:endParaRPr lang="en-US" sz="1803">
              <a:solidFill>
                <a:srgbClr val="545454"/>
              </a:solidFill>
              <a:latin typeface="Helvetica Neue LT Std"/>
            </a:endParaRPr>
          </a:p>
          <a:p>
            <a:pPr>
              <a:lnSpc>
                <a:spcPts val="2524"/>
              </a:lnSpc>
            </a:pPr>
            <a:r>
              <a:rPr lang="en-US" sz="1803">
                <a:solidFill>
                  <a:srgbClr val="545454"/>
                </a:solidFill>
                <a:latin typeface="Helvetica Neue LT Std"/>
              </a:rPr>
              <a:t>Flexible working options​.</a:t>
            </a:r>
          </a:p>
        </p:txBody>
      </p:sp>
      <p:sp>
        <p:nvSpPr>
          <p:cNvPr id="64" name="TextBox 64"/>
          <p:cNvSpPr txBox="1"/>
          <p:nvPr/>
        </p:nvSpPr>
        <p:spPr>
          <a:xfrm>
            <a:off x="7528853" y="3144209"/>
            <a:ext cx="4815353" cy="6384120"/>
          </a:xfrm>
          <a:prstGeom prst="rect">
            <a:avLst/>
          </a:prstGeom>
        </p:spPr>
        <p:txBody>
          <a:bodyPr lIns="0" tIns="0" rIns="0" bIns="0" rtlCol="0" anchor="t">
            <a:spAutoFit/>
          </a:bodyPr>
          <a:lstStyle/>
          <a:p>
            <a:pPr>
              <a:lnSpc>
                <a:spcPts val="2524"/>
              </a:lnSpc>
            </a:pPr>
            <a:r>
              <a:rPr lang="en-US">
                <a:solidFill>
                  <a:srgbClr val="545454"/>
                </a:solidFill>
                <a:latin typeface="Helvetica Neue LT Std"/>
              </a:rPr>
              <a:t>Generous annual leave and bank holiday allowance​.</a:t>
            </a:r>
          </a:p>
          <a:p>
            <a:pPr>
              <a:lnSpc>
                <a:spcPts val="2524"/>
              </a:lnSpc>
            </a:pPr>
            <a:endParaRPr lang="en-US" sz="1803">
              <a:solidFill>
                <a:srgbClr val="545454"/>
              </a:solidFill>
              <a:latin typeface="Helvetica Neue LT Std"/>
            </a:endParaRPr>
          </a:p>
          <a:p>
            <a:pPr>
              <a:lnSpc>
                <a:spcPts val="2524"/>
              </a:lnSpc>
            </a:pPr>
            <a:r>
              <a:rPr lang="en-US" u="sng">
                <a:solidFill>
                  <a:srgbClr val="545454"/>
                </a:solidFill>
                <a:latin typeface="Helvetica Neue LT Std"/>
                <a:hlinkClick r:id="rId5" tooltip="https://www.civilservicepensionscheme.org.uk/"/>
              </a:rPr>
              <a:t>Civil Service Pension Scheme</a:t>
            </a:r>
            <a:r>
              <a:rPr lang="en-US">
                <a:solidFill>
                  <a:srgbClr val="545454"/>
                </a:solidFill>
                <a:latin typeface="Helvetica Neue LT Std"/>
              </a:rPr>
              <a:t>. Your pension is a valuable part of our reward package, with contribution rates currently up to 28.97%.</a:t>
            </a:r>
          </a:p>
          <a:p>
            <a:pPr>
              <a:lnSpc>
                <a:spcPts val="2524"/>
              </a:lnSpc>
            </a:pPr>
            <a:endParaRPr lang="en-US" sz="1803">
              <a:solidFill>
                <a:srgbClr val="545454"/>
              </a:solidFill>
              <a:latin typeface="Helvetica Neue LT Std"/>
            </a:endParaRPr>
          </a:p>
          <a:p>
            <a:pPr>
              <a:lnSpc>
                <a:spcPts val="2524"/>
              </a:lnSpc>
            </a:pPr>
            <a:r>
              <a:rPr lang="en-US">
                <a:solidFill>
                  <a:srgbClr val="545454"/>
                </a:solidFill>
                <a:latin typeface="Helvetica Neue LT Std"/>
              </a:rPr>
              <a:t>Family friendly policies including maternity, adoption or shared parental leave, available with up to 26 weeks full pay, followed by 13 weeks statutory pay and a further 13 weeks unpaid​.</a:t>
            </a:r>
          </a:p>
          <a:p>
            <a:pPr>
              <a:lnSpc>
                <a:spcPts val="2524"/>
              </a:lnSpc>
            </a:pPr>
            <a:endParaRPr lang="en-US" sz="1803">
              <a:solidFill>
                <a:srgbClr val="545454"/>
              </a:solidFill>
              <a:latin typeface="Helvetica Neue LT Std"/>
            </a:endParaRPr>
          </a:p>
          <a:p>
            <a:pPr>
              <a:lnSpc>
                <a:spcPts val="2524"/>
              </a:lnSpc>
            </a:pPr>
            <a:r>
              <a:rPr lang="en-US">
                <a:solidFill>
                  <a:srgbClr val="545454"/>
                </a:solidFill>
                <a:latin typeface="Helvetica Neue LT Std"/>
              </a:rPr>
              <a:t>2 weeks full pay available for paternity leave​.</a:t>
            </a:r>
          </a:p>
          <a:p>
            <a:pPr>
              <a:lnSpc>
                <a:spcPts val="2524"/>
              </a:lnSpc>
            </a:pPr>
            <a:endParaRPr lang="en-US" sz="1803">
              <a:solidFill>
                <a:srgbClr val="545454"/>
              </a:solidFill>
              <a:latin typeface="Helvetica Neue LT Std"/>
            </a:endParaRPr>
          </a:p>
          <a:p>
            <a:pPr>
              <a:lnSpc>
                <a:spcPts val="2524"/>
              </a:lnSpc>
            </a:pPr>
            <a:r>
              <a:rPr lang="en-US">
                <a:solidFill>
                  <a:srgbClr val="545454"/>
                </a:solidFill>
                <a:latin typeface="Helvetica Neue LT Std"/>
              </a:rPr>
              <a:t>An equal and diverse workplace​.</a:t>
            </a:r>
          </a:p>
          <a:p>
            <a:pPr>
              <a:lnSpc>
                <a:spcPts val="2524"/>
              </a:lnSpc>
            </a:pPr>
            <a:endParaRPr lang="en-US" sz="1803">
              <a:solidFill>
                <a:srgbClr val="545454"/>
              </a:solidFill>
              <a:latin typeface="Helvetica Neue LT Std"/>
            </a:endParaRPr>
          </a:p>
          <a:p>
            <a:pPr>
              <a:lnSpc>
                <a:spcPts val="2524"/>
              </a:lnSpc>
            </a:pPr>
            <a:r>
              <a:rPr lang="en-US">
                <a:solidFill>
                  <a:srgbClr val="545454"/>
                </a:solidFill>
                <a:latin typeface="Helvetica Neue LT Std"/>
              </a:rPr>
              <a:t>Season Ticket Loan and Cycle to Work Scheme</a:t>
            </a:r>
          </a:p>
          <a:p>
            <a:pPr>
              <a:lnSpc>
                <a:spcPts val="2524"/>
              </a:lnSpc>
            </a:pPr>
            <a:endParaRPr lang="en-US" sz="1803">
              <a:solidFill>
                <a:srgbClr val="545454"/>
              </a:solidFill>
              <a:latin typeface="Helvetica Neue LT Std"/>
            </a:endParaRPr>
          </a:p>
        </p:txBody>
      </p:sp>
      <p:sp>
        <p:nvSpPr>
          <p:cNvPr id="65" name="TextBox 65"/>
          <p:cNvSpPr txBox="1"/>
          <p:nvPr/>
        </p:nvSpPr>
        <p:spPr>
          <a:xfrm>
            <a:off x="1028700" y="2534609"/>
            <a:ext cx="9644960" cy="361227"/>
          </a:xfrm>
          <a:prstGeom prst="rect">
            <a:avLst/>
          </a:prstGeom>
        </p:spPr>
        <p:txBody>
          <a:bodyPr lIns="0" tIns="0" rIns="0" bIns="0" rtlCol="0" anchor="t">
            <a:spAutoFit/>
          </a:bodyPr>
          <a:lstStyle/>
          <a:p>
            <a:pPr>
              <a:lnSpc>
                <a:spcPts val="2664"/>
              </a:lnSpc>
            </a:pPr>
            <a:r>
              <a:rPr lang="en-US" sz="1903">
                <a:solidFill>
                  <a:srgbClr val="2254C5"/>
                </a:solidFill>
                <a:latin typeface="Helvetica Neue LT Std Bold"/>
              </a:rPr>
              <a:t>DBT is a rewarding place to work, offering:​</a:t>
            </a:r>
          </a:p>
        </p:txBody>
      </p:sp>
      <p:sp>
        <p:nvSpPr>
          <p:cNvPr id="66" name="TextBox 66"/>
          <p:cNvSpPr txBox="1"/>
          <p:nvPr/>
        </p:nvSpPr>
        <p:spPr>
          <a:xfrm>
            <a:off x="2296788" y="996838"/>
            <a:ext cx="10016332" cy="1029279"/>
          </a:xfrm>
          <a:prstGeom prst="rect">
            <a:avLst/>
          </a:prstGeom>
        </p:spPr>
        <p:txBody>
          <a:bodyPr lIns="0" tIns="0" rIns="0" bIns="0" rtlCol="0" anchor="t">
            <a:spAutoFit/>
          </a:bodyPr>
          <a:lstStyle/>
          <a:p>
            <a:pPr>
              <a:lnSpc>
                <a:spcPts val="7840"/>
              </a:lnSpc>
            </a:pPr>
            <a:r>
              <a:rPr lang="en-US" sz="5600">
                <a:solidFill>
                  <a:srgbClr val="CF102D"/>
                </a:solidFill>
                <a:latin typeface="FS Lola"/>
              </a:rPr>
              <a:t>Benefits of Working for DBT​</a:t>
            </a:r>
          </a:p>
        </p:txBody>
      </p:sp>
      <p:sp>
        <p:nvSpPr>
          <p:cNvPr id="67" name="Freeform 12">
            <a:extLst>
              <a:ext uri="{FF2B5EF4-FFF2-40B4-BE49-F238E27FC236}">
                <a16:creationId xmlns:a16="http://schemas.microsoft.com/office/drawing/2014/main" id="{91C281CF-12CC-F389-2A04-DEC962D64B68}"/>
              </a:ext>
            </a:extLst>
          </p:cNvPr>
          <p:cNvSpPr/>
          <p:nvPr/>
        </p:nvSpPr>
        <p:spPr>
          <a:xfrm>
            <a:off x="11277600" y="7278718"/>
            <a:ext cx="7010400" cy="3008282"/>
          </a:xfrm>
          <a:custGeom>
            <a:avLst/>
            <a:gdLst/>
            <a:ahLst/>
            <a:cxnLst/>
            <a:rect l="l" t="t" r="r" b="b"/>
            <a:pathLst>
              <a:path w="10111872" h="6016564">
                <a:moveTo>
                  <a:pt x="0" y="0"/>
                </a:moveTo>
                <a:lnTo>
                  <a:pt x="10111872" y="0"/>
                </a:lnTo>
                <a:lnTo>
                  <a:pt x="10111872" y="6016564"/>
                </a:lnTo>
                <a:lnTo>
                  <a:pt x="0" y="6016564"/>
                </a:lnTo>
                <a:lnTo>
                  <a:pt x="0" y="0"/>
                </a:lnTo>
                <a:close/>
              </a:path>
            </a:pathLst>
          </a:custGeom>
          <a:blipFill>
            <a:blip>
              <a:alphaModFix amt="48000"/>
              <a:extLst>
                <a:ext uri="{96DAC541-7B7A-43D3-8B79-37D633B846F1}">
                  <asvg:svgBlip xmlns:asvg="http://schemas.microsoft.com/office/drawing/2016/SVG/main" r:embed="rId6"/>
                </a:ext>
              </a:extLst>
            </a:blip>
            <a:stretch>
              <a:fillRect l="387" r="-44628" b="-100000"/>
            </a:stretch>
          </a:blipFill>
        </p:spPr>
        <p:txBody>
          <a:bodyPr/>
          <a:lstStyle/>
          <a:p>
            <a:endParaRPr lang="en-GB"/>
          </a:p>
        </p:txBody>
      </p:sp>
      <p:sp>
        <p:nvSpPr>
          <p:cNvPr id="68" name="Slide Number Placeholder 67">
            <a:extLst>
              <a:ext uri="{FF2B5EF4-FFF2-40B4-BE49-F238E27FC236}">
                <a16:creationId xmlns:a16="http://schemas.microsoft.com/office/drawing/2014/main" id="{743C849C-5350-D47B-A386-71D2BA2902C3}"/>
              </a:ext>
            </a:extLst>
          </p:cNvPr>
          <p:cNvSpPr>
            <a:spLocks noGrp="1"/>
          </p:cNvSpPr>
          <p:nvPr>
            <p:ph type="sldNum" sz="quarter" idx="12"/>
          </p:nvPr>
        </p:nvSpPr>
        <p:spPr/>
        <p:txBody>
          <a:bodyPr/>
          <a:lstStyle/>
          <a:p>
            <a:fld id="{B6F15528-21DE-4FAA-801E-634DDDAF4B2B}" type="slidenum">
              <a:rPr lang="en-US" smtClean="0"/>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1264404"/>
            <a:ext cx="10016332" cy="1029269"/>
          </a:xfrm>
          <a:prstGeom prst="rect">
            <a:avLst/>
          </a:prstGeom>
        </p:spPr>
        <p:txBody>
          <a:bodyPr lIns="0" tIns="0" rIns="0" bIns="0" rtlCol="0" anchor="t">
            <a:spAutoFit/>
          </a:bodyPr>
          <a:lstStyle/>
          <a:p>
            <a:pPr>
              <a:lnSpc>
                <a:spcPts val="7840"/>
              </a:lnSpc>
            </a:pPr>
            <a:r>
              <a:rPr lang="en-US" sz="5600">
                <a:solidFill>
                  <a:srgbClr val="CF102D"/>
                </a:solidFill>
                <a:latin typeface="FS Lola"/>
              </a:rPr>
              <a:t>Diversity and Inclusion in DBT</a:t>
            </a:r>
          </a:p>
        </p:txBody>
      </p:sp>
      <p:sp>
        <p:nvSpPr>
          <p:cNvPr id="3" name="TextBox 3"/>
          <p:cNvSpPr txBox="1"/>
          <p:nvPr/>
        </p:nvSpPr>
        <p:spPr>
          <a:xfrm>
            <a:off x="1028700" y="2718768"/>
            <a:ext cx="5187275" cy="7586051"/>
          </a:xfrm>
          <a:prstGeom prst="rect">
            <a:avLst/>
          </a:prstGeom>
        </p:spPr>
        <p:txBody>
          <a:bodyPr lIns="0" tIns="0" rIns="0" bIns="0" rtlCol="0" anchor="t">
            <a:spAutoFit/>
          </a:bodyPr>
          <a:lstStyle/>
          <a:p>
            <a:pPr>
              <a:lnSpc>
                <a:spcPts val="2664"/>
              </a:lnSpc>
            </a:pPr>
            <a:r>
              <a:rPr lang="en-US" sz="1900">
                <a:solidFill>
                  <a:srgbClr val="0063BE"/>
                </a:solidFill>
                <a:latin typeface="Helvetica Neue LT Std Bold"/>
              </a:rPr>
              <a:t>We are committed to inclusive and diverse leadership, and we welcome applications from under-represented groups and those based across the whole of the UK.</a:t>
            </a:r>
          </a:p>
          <a:p>
            <a:pPr>
              <a:lnSpc>
                <a:spcPts val="2664"/>
              </a:lnSpc>
            </a:pPr>
            <a:endParaRPr lang="en-US" sz="1903">
              <a:solidFill>
                <a:srgbClr val="0063BE"/>
              </a:solidFill>
              <a:latin typeface="Helvetica Neue LT Std Bold"/>
            </a:endParaRPr>
          </a:p>
          <a:p>
            <a:pPr>
              <a:lnSpc>
                <a:spcPts val="2664"/>
              </a:lnSpc>
            </a:pPr>
            <a:r>
              <a:rPr lang="en-US" sz="1900">
                <a:solidFill>
                  <a:srgbClr val="545454"/>
                </a:solidFill>
                <a:latin typeface="Helvetica Neue LT Std"/>
              </a:rPr>
              <a:t>To learn more please see the </a:t>
            </a:r>
            <a:r>
              <a:rPr lang="en-US" sz="1900" u="sng">
                <a:solidFill>
                  <a:srgbClr val="545454"/>
                </a:solidFill>
                <a:latin typeface="Helvetica Neue LT Std"/>
                <a:hlinkClick r:id="rId2" tooltip="https://drive.google.com/file/d/1vqUuT0e75fI3pehr9Qmn_c8OSnzfaRIn/view?usp=sharing"/>
              </a:rPr>
              <a:t>Civil Service People Plan</a:t>
            </a:r>
            <a:r>
              <a:rPr lang="en-US" sz="1900">
                <a:solidFill>
                  <a:srgbClr val="545454"/>
                </a:solidFill>
                <a:latin typeface="Helvetica Neue LT Std"/>
              </a:rPr>
              <a:t> and </a:t>
            </a:r>
            <a:r>
              <a:rPr lang="en-US" sz="1900" u="sng">
                <a:solidFill>
                  <a:srgbClr val="545454"/>
                </a:solidFill>
                <a:latin typeface="Helvetica Neue LT Std"/>
                <a:hlinkClick r:id="rId3" tooltip="https://drive.google.com/file/d/1ZCT68zNV3xktMz0DZ7ruttyzav9c0IJ4/view?usp=sharing"/>
              </a:rPr>
              <a:t>Civil Service D&amp;I Strategy</a:t>
            </a:r>
            <a:r>
              <a:rPr lang="en-US" sz="1900" u="sng">
                <a:solidFill>
                  <a:srgbClr val="545454"/>
                </a:solidFill>
                <a:latin typeface="Helvetica Neue LT Std"/>
              </a:rPr>
              <a:t>.</a:t>
            </a:r>
          </a:p>
          <a:p>
            <a:pPr>
              <a:lnSpc>
                <a:spcPts val="2664"/>
              </a:lnSpc>
            </a:pPr>
            <a:endParaRPr lang="en-US" sz="1903" u="sng">
              <a:solidFill>
                <a:srgbClr val="545454"/>
              </a:solidFill>
              <a:latin typeface="Helvetica Neue LT Std"/>
              <a:hlinkClick r:id="rId4" tooltip="https://drive.google.com/file/d/1ZCT68zNV3xktMz0DZ7ruttyzav9c0IJ4/view?usp=sharing"/>
            </a:endParaRPr>
          </a:p>
          <a:p>
            <a:pPr>
              <a:lnSpc>
                <a:spcPts val="2664"/>
              </a:lnSpc>
            </a:pPr>
            <a:r>
              <a:rPr lang="en-US" sz="1900">
                <a:solidFill>
                  <a:srgbClr val="545454"/>
                </a:solidFill>
                <a:latin typeface="Helvetica Neue LT Std"/>
              </a:rPr>
              <a:t>We treat everyone openly, fairly and equally, and we collaborate proactively with a can-do attitude, inspiring others to want to engage with us. We respect each other's views regardless of background, and we do not discriminate. We are one department, we have a shared culture across our diverse, global </a:t>
            </a:r>
            <a:r>
              <a:rPr lang="en-US" sz="1900" err="1">
                <a:solidFill>
                  <a:srgbClr val="545454"/>
                </a:solidFill>
                <a:latin typeface="Helvetica Neue LT Std"/>
              </a:rPr>
              <a:t>organisation</a:t>
            </a:r>
            <a:r>
              <a:rPr lang="en-US" sz="1900">
                <a:solidFill>
                  <a:srgbClr val="545454"/>
                </a:solidFill>
                <a:latin typeface="Helvetica Neue LT Std"/>
              </a:rPr>
              <a:t>. We celebrate our diversity of thought, coming from different backgrounds, places and experiences to deliver the best for the UK, our markets and our customers. And we are better for it.</a:t>
            </a:r>
          </a:p>
          <a:p>
            <a:pPr>
              <a:lnSpc>
                <a:spcPts val="2664"/>
              </a:lnSpc>
            </a:pPr>
            <a:endParaRPr lang="en-US" sz="1903">
              <a:solidFill>
                <a:srgbClr val="545454"/>
              </a:solidFill>
              <a:latin typeface="Helvetica Neue LT Std"/>
            </a:endParaRPr>
          </a:p>
          <a:p>
            <a:pPr>
              <a:lnSpc>
                <a:spcPts val="2664"/>
              </a:lnSpc>
            </a:pPr>
            <a:endParaRPr lang="en-US" sz="1903">
              <a:solidFill>
                <a:srgbClr val="545454"/>
              </a:solidFill>
              <a:latin typeface="Helvetica Neue LT Std"/>
            </a:endParaRPr>
          </a:p>
        </p:txBody>
      </p:sp>
      <p:sp>
        <p:nvSpPr>
          <p:cNvPr id="4" name="TextBox 4"/>
          <p:cNvSpPr txBox="1"/>
          <p:nvPr/>
        </p:nvSpPr>
        <p:spPr>
          <a:xfrm>
            <a:off x="6539825" y="2718768"/>
            <a:ext cx="5212066" cy="6695352"/>
          </a:xfrm>
          <a:prstGeom prst="rect">
            <a:avLst/>
          </a:prstGeom>
        </p:spPr>
        <p:txBody>
          <a:bodyPr lIns="0" tIns="0" rIns="0" bIns="0" rtlCol="0" anchor="t">
            <a:spAutoFit/>
          </a:bodyPr>
          <a:lstStyle/>
          <a:p>
            <a:pPr>
              <a:lnSpc>
                <a:spcPts val="2664"/>
              </a:lnSpc>
            </a:pPr>
            <a:r>
              <a:rPr lang="en-US" sz="1903">
                <a:solidFill>
                  <a:srgbClr val="0063BE"/>
                </a:solidFill>
                <a:latin typeface="Helvetica Neue LT Std Bold"/>
              </a:rPr>
              <a:t>Staff Networks</a:t>
            </a:r>
          </a:p>
          <a:p>
            <a:pPr>
              <a:lnSpc>
                <a:spcPts val="2664"/>
              </a:lnSpc>
            </a:pPr>
            <a:r>
              <a:rPr lang="en-US" sz="1903">
                <a:solidFill>
                  <a:srgbClr val="545454"/>
                </a:solidFill>
                <a:latin typeface="Helvetica Neue LT Std"/>
              </a:rPr>
              <a:t>With a multitude of networks, there's something for EVERYONE. Our networks support equality and showcase examples of inclusivity across the </a:t>
            </a:r>
            <a:r>
              <a:rPr lang="en-US" sz="1903" err="1">
                <a:solidFill>
                  <a:srgbClr val="545454"/>
                </a:solidFill>
                <a:latin typeface="Helvetica Neue LT Std"/>
              </a:rPr>
              <a:t>organisation</a:t>
            </a:r>
            <a:r>
              <a:rPr lang="en-US" sz="1903">
                <a:solidFill>
                  <a:srgbClr val="545454"/>
                </a:solidFill>
                <a:latin typeface="Helvetica Neue LT Std"/>
              </a:rPr>
              <a:t>. Each one has a senior champion to ensure they are heard at the top of the </a:t>
            </a:r>
            <a:r>
              <a:rPr lang="en-US" sz="1903" err="1">
                <a:solidFill>
                  <a:srgbClr val="545454"/>
                </a:solidFill>
                <a:latin typeface="Helvetica Neue LT Std"/>
              </a:rPr>
              <a:t>organisation</a:t>
            </a:r>
            <a:r>
              <a:rPr lang="en-US" sz="1903">
                <a:solidFill>
                  <a:srgbClr val="545454"/>
                </a:solidFill>
                <a:latin typeface="Helvetica Neue LT Std"/>
              </a:rPr>
              <a:t>.</a:t>
            </a:r>
          </a:p>
          <a:p>
            <a:pPr>
              <a:lnSpc>
                <a:spcPts val="2664"/>
              </a:lnSpc>
            </a:pPr>
            <a:endParaRPr lang="en-US" sz="1903">
              <a:solidFill>
                <a:srgbClr val="545454"/>
              </a:solidFill>
              <a:latin typeface="Helvetica Neue LT Std"/>
            </a:endParaRPr>
          </a:p>
          <a:p>
            <a:pPr>
              <a:lnSpc>
                <a:spcPts val="2664"/>
              </a:lnSpc>
            </a:pPr>
            <a:r>
              <a:rPr lang="en-US" sz="1903">
                <a:solidFill>
                  <a:srgbClr val="545454"/>
                </a:solidFill>
                <a:latin typeface="Helvetica Neue LT Std"/>
              </a:rPr>
              <a:t>Our networks pride themselves on working together, getting under the skin of intersectionality, championing allyship and education. Turning these collaborations into action plans which lead to real change.</a:t>
            </a:r>
          </a:p>
          <a:p>
            <a:pPr>
              <a:lnSpc>
                <a:spcPts val="2664"/>
              </a:lnSpc>
            </a:pPr>
            <a:endParaRPr lang="en-US" sz="1903">
              <a:solidFill>
                <a:srgbClr val="545454"/>
              </a:solidFill>
              <a:latin typeface="Helvetica Neue LT Std"/>
            </a:endParaRPr>
          </a:p>
          <a:p>
            <a:pPr>
              <a:lnSpc>
                <a:spcPts val="2664"/>
              </a:lnSpc>
            </a:pPr>
            <a:r>
              <a:rPr lang="en-US" sz="1903">
                <a:solidFill>
                  <a:srgbClr val="0063BE"/>
                </a:solidFill>
                <a:latin typeface="Helvetica Neue LT Std Bold"/>
              </a:rPr>
              <a:t>Reasonable Adjustments </a:t>
            </a:r>
          </a:p>
          <a:p>
            <a:pPr>
              <a:lnSpc>
                <a:spcPts val="2664"/>
              </a:lnSpc>
            </a:pPr>
            <a:r>
              <a:rPr lang="en-US" sz="1903">
                <a:solidFill>
                  <a:srgbClr val="545454"/>
                </a:solidFill>
                <a:latin typeface="Helvetica Neue LT Std"/>
              </a:rPr>
              <a:t>The Department is </a:t>
            </a:r>
            <a:r>
              <a:rPr lang="en-US" sz="1903" err="1">
                <a:solidFill>
                  <a:srgbClr val="545454"/>
                </a:solidFill>
                <a:latin typeface="Helvetica Neue LT Std"/>
              </a:rPr>
              <a:t>recognised</a:t>
            </a:r>
            <a:r>
              <a:rPr lang="en-US" sz="1903">
                <a:solidFill>
                  <a:srgbClr val="545454"/>
                </a:solidFill>
                <a:latin typeface="Helvetica Neue LT Std"/>
              </a:rPr>
              <a:t> as a Disability Confident Leader. Please follow this </a:t>
            </a:r>
            <a:r>
              <a:rPr lang="en-US" sz="1903" u="sng">
                <a:solidFill>
                  <a:srgbClr val="545454"/>
                </a:solidFill>
                <a:latin typeface="Helvetica Neue LT Std"/>
                <a:hlinkClick r:id="rId5" tooltip="https://www.gov.uk/government/collections/disability-confident-campaign"/>
              </a:rPr>
              <a:t>link</a:t>
            </a:r>
            <a:r>
              <a:rPr lang="en-US" sz="1903">
                <a:solidFill>
                  <a:srgbClr val="545454"/>
                </a:solidFill>
                <a:latin typeface="Helvetica Neue LT Std"/>
              </a:rPr>
              <a:t> for information.</a:t>
            </a:r>
          </a:p>
          <a:p>
            <a:pPr>
              <a:lnSpc>
                <a:spcPts val="2664"/>
              </a:lnSpc>
            </a:pPr>
            <a:r>
              <a:rPr lang="en-US" sz="1903">
                <a:solidFill>
                  <a:srgbClr val="545454"/>
                </a:solidFill>
                <a:latin typeface="Helvetica Neue LT Std"/>
              </a:rPr>
              <a:t> </a:t>
            </a:r>
          </a:p>
          <a:p>
            <a:pPr>
              <a:lnSpc>
                <a:spcPts val="2664"/>
              </a:lnSpc>
            </a:pPr>
            <a:endParaRPr lang="en-US" sz="1903">
              <a:solidFill>
                <a:srgbClr val="545454"/>
              </a:solidFill>
              <a:latin typeface="Helvetica Neue LT Std"/>
            </a:endParaRPr>
          </a:p>
        </p:txBody>
      </p:sp>
      <p:sp>
        <p:nvSpPr>
          <p:cNvPr id="5" name="TextBox 5"/>
          <p:cNvSpPr txBox="1"/>
          <p:nvPr/>
        </p:nvSpPr>
        <p:spPr>
          <a:xfrm>
            <a:off x="12047234" y="2718768"/>
            <a:ext cx="5212066" cy="7695477"/>
          </a:xfrm>
          <a:prstGeom prst="rect">
            <a:avLst/>
          </a:prstGeom>
        </p:spPr>
        <p:txBody>
          <a:bodyPr lIns="0" tIns="0" rIns="0" bIns="0" rtlCol="0" anchor="t">
            <a:spAutoFit/>
          </a:bodyPr>
          <a:lstStyle/>
          <a:p>
            <a:pPr>
              <a:lnSpc>
                <a:spcPts val="2664"/>
              </a:lnSpc>
            </a:pPr>
            <a:r>
              <a:rPr lang="en-US" sz="1903">
                <a:solidFill>
                  <a:srgbClr val="545454"/>
                </a:solidFill>
                <a:latin typeface="Helvetica Neue LT Std"/>
              </a:rPr>
              <a:t>We are committed to attracting, recruiting and retaining disabled people and supporting them in achieving their full potential.</a:t>
            </a:r>
          </a:p>
          <a:p>
            <a:pPr>
              <a:lnSpc>
                <a:spcPts val="2664"/>
              </a:lnSpc>
            </a:pPr>
            <a:r>
              <a:rPr lang="en-US" sz="1903">
                <a:solidFill>
                  <a:srgbClr val="545454"/>
                </a:solidFill>
                <a:latin typeface="Helvetica Neue LT Std"/>
              </a:rPr>
              <a:t>If you need a change, or what we call a reasonable adjustment, to be made so that </a:t>
            </a:r>
          </a:p>
          <a:p>
            <a:pPr>
              <a:lnSpc>
                <a:spcPts val="2664"/>
              </a:lnSpc>
            </a:pPr>
            <a:r>
              <a:rPr lang="en-US" sz="1903">
                <a:solidFill>
                  <a:srgbClr val="545454"/>
                </a:solidFill>
                <a:latin typeface="Helvetica Neue LT Std"/>
              </a:rPr>
              <a:t>you can make your application, you should contact </a:t>
            </a:r>
            <a:r>
              <a:rPr lang="en-US" sz="1903" u="sng">
                <a:solidFill>
                  <a:srgbClr val="545454"/>
                </a:solidFill>
                <a:latin typeface="Helvetica Neue LT Std"/>
                <a:hlinkClick r:id="rId6" tooltip="mailto:SCSRecruitment@businessandtrade.gov.uk"/>
              </a:rPr>
              <a:t>SCSRecruitment@businessandtrade.gov.uk </a:t>
            </a:r>
            <a:r>
              <a:rPr lang="en-US" sz="1903">
                <a:solidFill>
                  <a:srgbClr val="545454"/>
                </a:solidFill>
                <a:latin typeface="Helvetica Neue LT Std"/>
              </a:rPr>
              <a:t>as soon as possible before the closing date to discuss your needs.</a:t>
            </a:r>
          </a:p>
          <a:p>
            <a:pPr>
              <a:lnSpc>
                <a:spcPts val="2664"/>
              </a:lnSpc>
            </a:pPr>
            <a:endParaRPr lang="en-US" sz="1903">
              <a:solidFill>
                <a:srgbClr val="545454"/>
              </a:solidFill>
              <a:latin typeface="Helvetica Neue LT Std"/>
            </a:endParaRPr>
          </a:p>
          <a:p>
            <a:pPr>
              <a:lnSpc>
                <a:spcPts val="2664"/>
              </a:lnSpc>
            </a:pPr>
            <a:r>
              <a:rPr lang="en-US" sz="1903">
                <a:solidFill>
                  <a:srgbClr val="545454"/>
                </a:solidFill>
                <a:latin typeface="Helvetica Neue LT Std"/>
              </a:rPr>
              <a:t>Complete the “Assistance required” section in the “Additional Requirements” page of your application form to tell us what change or help you might need further on in the recruitment process. For instance, you may need wheelchair access at interview, or if you have a form of neurodivergence (e.g. ADHD, autism, dyslexia or dyspraxia) you may need extra time to take written tests or adjustments to the environment in which you’re interviewed.</a:t>
            </a:r>
          </a:p>
          <a:p>
            <a:pPr>
              <a:lnSpc>
                <a:spcPts val="2664"/>
              </a:lnSpc>
            </a:pPr>
            <a:endParaRPr lang="en-US" sz="1903">
              <a:solidFill>
                <a:srgbClr val="545454"/>
              </a:solidFill>
              <a:latin typeface="Helvetica Neue LT Std"/>
            </a:endParaRPr>
          </a:p>
          <a:p>
            <a:pPr>
              <a:lnSpc>
                <a:spcPts val="2664"/>
              </a:lnSpc>
            </a:pPr>
            <a:endParaRPr lang="en-US" sz="1903">
              <a:solidFill>
                <a:srgbClr val="545454"/>
              </a:solidFill>
              <a:latin typeface="Helvetica Neue LT Std"/>
            </a:endParaRPr>
          </a:p>
        </p:txBody>
      </p:sp>
      <p:sp>
        <p:nvSpPr>
          <p:cNvPr id="6" name="Freeform 6"/>
          <p:cNvSpPr/>
          <p:nvPr/>
        </p:nvSpPr>
        <p:spPr>
          <a:xfrm>
            <a:off x="7427826" y="8950939"/>
            <a:ext cx="1541096" cy="805264"/>
          </a:xfrm>
          <a:custGeom>
            <a:avLst/>
            <a:gdLst/>
            <a:ahLst/>
            <a:cxnLst/>
            <a:rect l="l" t="t" r="r" b="b"/>
            <a:pathLst>
              <a:path w="1541096" h="805264">
                <a:moveTo>
                  <a:pt x="0" y="0"/>
                </a:moveTo>
                <a:lnTo>
                  <a:pt x="1541096" y="0"/>
                </a:lnTo>
                <a:lnTo>
                  <a:pt x="1541096" y="805265"/>
                </a:lnTo>
                <a:lnTo>
                  <a:pt x="0" y="805265"/>
                </a:lnTo>
                <a:lnTo>
                  <a:pt x="0" y="0"/>
                </a:lnTo>
                <a:close/>
              </a:path>
            </a:pathLst>
          </a:custGeom>
          <a:blipFill>
            <a:blip r:embed="rId7"/>
            <a:stretch>
              <a:fillRect/>
            </a:stretch>
          </a:blipFill>
        </p:spPr>
        <p:txBody>
          <a:bodyPr/>
          <a:lstStyle/>
          <a:p>
            <a:endParaRPr lang="en-GB"/>
          </a:p>
        </p:txBody>
      </p:sp>
      <p:sp>
        <p:nvSpPr>
          <p:cNvPr id="7" name="Freeform 7"/>
          <p:cNvSpPr/>
          <p:nvPr/>
        </p:nvSpPr>
        <p:spPr>
          <a:xfrm>
            <a:off x="12047166" y="0"/>
            <a:ext cx="6240834" cy="2230548"/>
          </a:xfrm>
          <a:custGeom>
            <a:avLst/>
            <a:gdLst/>
            <a:ahLst/>
            <a:cxnLst/>
            <a:rect l="l" t="t" r="r" b="b"/>
            <a:pathLst>
              <a:path w="6240834" h="2230548">
                <a:moveTo>
                  <a:pt x="0" y="0"/>
                </a:moveTo>
                <a:lnTo>
                  <a:pt x="6240834" y="0"/>
                </a:lnTo>
                <a:lnTo>
                  <a:pt x="6240834" y="2230548"/>
                </a:lnTo>
                <a:lnTo>
                  <a:pt x="0" y="2230548"/>
                </a:lnTo>
                <a:lnTo>
                  <a:pt x="0" y="0"/>
                </a:lnTo>
                <a:close/>
              </a:path>
            </a:pathLst>
          </a:custGeom>
          <a:blipFill>
            <a:blip r:embed="rId8"/>
            <a:stretch>
              <a:fillRect t="-39736" b="-49820"/>
            </a:stretch>
          </a:blipFill>
        </p:spPr>
        <p:txBody>
          <a:bodyPr/>
          <a:lstStyle/>
          <a:p>
            <a:endParaRPr lang="en-GB"/>
          </a:p>
        </p:txBody>
      </p:sp>
      <p:sp>
        <p:nvSpPr>
          <p:cNvPr id="8" name="Freeform 8"/>
          <p:cNvSpPr/>
          <p:nvPr/>
        </p:nvSpPr>
        <p:spPr>
          <a:xfrm>
            <a:off x="9288807" y="8846959"/>
            <a:ext cx="1287258" cy="900536"/>
          </a:xfrm>
          <a:custGeom>
            <a:avLst/>
            <a:gdLst/>
            <a:ahLst/>
            <a:cxnLst/>
            <a:rect l="l" t="t" r="r" b="b"/>
            <a:pathLst>
              <a:path w="1287258" h="900536">
                <a:moveTo>
                  <a:pt x="0" y="0"/>
                </a:moveTo>
                <a:lnTo>
                  <a:pt x="1287258" y="0"/>
                </a:lnTo>
                <a:lnTo>
                  <a:pt x="1287258" y="900536"/>
                </a:lnTo>
                <a:lnTo>
                  <a:pt x="0" y="900536"/>
                </a:lnTo>
                <a:lnTo>
                  <a:pt x="0" y="0"/>
                </a:lnTo>
                <a:close/>
              </a:path>
            </a:pathLst>
          </a:custGeom>
          <a:blipFill>
            <a:blip r:embed="rId9"/>
            <a:stretch>
              <a:fillRect/>
            </a:stretch>
          </a:blipFill>
        </p:spPr>
        <p:txBody>
          <a:bodyPr/>
          <a:lstStyle/>
          <a:p>
            <a:endParaRPr lang="en-GB"/>
          </a:p>
        </p:txBody>
      </p:sp>
      <p:sp>
        <p:nvSpPr>
          <p:cNvPr id="10" name="Slide Number Placeholder 9">
            <a:extLst>
              <a:ext uri="{FF2B5EF4-FFF2-40B4-BE49-F238E27FC236}">
                <a16:creationId xmlns:a16="http://schemas.microsoft.com/office/drawing/2014/main" id="{50719820-8845-1595-D6E1-4610A481D9C4}"/>
              </a:ext>
            </a:extLst>
          </p:cNvPr>
          <p:cNvSpPr>
            <a:spLocks noGrp="1"/>
          </p:cNvSpPr>
          <p:nvPr>
            <p:ph type="sldNum" sz="quarter" idx="12"/>
          </p:nvPr>
        </p:nvSpPr>
        <p:spPr/>
        <p:txBody>
          <a:bodyPr/>
          <a:lstStyle/>
          <a:p>
            <a:fld id="{B6F15528-21DE-4FAA-801E-634DDDAF4B2B}" type="slidenum">
              <a:rPr lang="en-US" smtClean="0"/>
              <a:pPr/>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9648967" y="2195095"/>
            <a:ext cx="7820909" cy="8583760"/>
          </a:xfrm>
          <a:prstGeom prst="rect">
            <a:avLst/>
          </a:prstGeom>
        </p:spPr>
        <p:txBody>
          <a:bodyPr wrap="square" lIns="0" tIns="0" rIns="0" bIns="0" rtlCol="0" anchor="t">
            <a:spAutoFit/>
          </a:bodyPr>
          <a:lstStyle/>
          <a:p>
            <a:pPr>
              <a:lnSpc>
                <a:spcPts val="2500"/>
              </a:lnSpc>
            </a:pPr>
            <a:endParaRPr lang="en-US" sz="1900">
              <a:solidFill>
                <a:srgbClr val="0063BE"/>
              </a:solidFill>
              <a:latin typeface="Helvetica Neue LT Std Bold"/>
            </a:endParaRPr>
          </a:p>
          <a:p>
            <a:pPr>
              <a:lnSpc>
                <a:spcPts val="2500"/>
              </a:lnSpc>
            </a:pPr>
            <a:r>
              <a:rPr lang="en-US" sz="1900">
                <a:solidFill>
                  <a:srgbClr val="0063BE"/>
                </a:solidFill>
                <a:latin typeface="Helvetica Neue LT Std Bold"/>
              </a:rPr>
              <a:t>4. Are there any additional support or schemes available to candidates applying for this role?</a:t>
            </a:r>
            <a:endParaRPr lang="en-US" sz="1900">
              <a:solidFill>
                <a:srgbClr val="0063BE"/>
              </a:solidFill>
              <a:latin typeface="Helvetica Neue LT Std"/>
            </a:endParaRPr>
          </a:p>
          <a:p>
            <a:r>
              <a:rPr lang="en-US" sz="1700">
                <a:latin typeface="Helvetica Neue LT Std"/>
              </a:rPr>
              <a:t>The Civil Service embraces diversity and promotes equal opportunities. As such, we run a Disability Confident Scheme (DCS) for candidates with disabilities who meet the minimum selection criteria.</a:t>
            </a:r>
          </a:p>
          <a:p>
            <a:endParaRPr lang="en-US" sz="1700">
              <a:latin typeface="Helvetica Neue LT Std"/>
            </a:endParaRPr>
          </a:p>
          <a:p>
            <a:r>
              <a:rPr lang="en-US" sz="1700">
                <a:latin typeface="Helvetica Neue LT Std"/>
              </a:rPr>
              <a:t>The Civil Service also offers a Redeployment Interview Scheme to civil servants who are at risk of redundancy, and who meet the minimum requirements for the advertised vacancy.</a:t>
            </a:r>
          </a:p>
          <a:p>
            <a:pPr>
              <a:lnSpc>
                <a:spcPts val="2500"/>
              </a:lnSpc>
            </a:pPr>
            <a:endParaRPr lang="en-US" sz="1900">
              <a:solidFill>
                <a:srgbClr val="0063BE"/>
              </a:solidFill>
              <a:latin typeface="Helvetica Neue LT Std Bold"/>
            </a:endParaRPr>
          </a:p>
          <a:p>
            <a:pPr>
              <a:lnSpc>
                <a:spcPts val="2500"/>
              </a:lnSpc>
            </a:pPr>
            <a:r>
              <a:rPr lang="en-US" sz="1900">
                <a:solidFill>
                  <a:srgbClr val="0063BE"/>
                </a:solidFill>
                <a:latin typeface="Helvetica Neue LT Std Bold"/>
              </a:rPr>
              <a:t>5. What reasonable adjustments can be made if I have a disability?</a:t>
            </a:r>
            <a:r>
              <a:rPr lang="en-US" sz="1900">
                <a:solidFill>
                  <a:srgbClr val="0063BE"/>
                </a:solidFill>
                <a:latin typeface="Helvetica Neue LT Std"/>
              </a:rPr>
              <a:t>  </a:t>
            </a:r>
            <a:endParaRPr lang="en-US" sz="1900">
              <a:ea typeface="Calibri"/>
              <a:cs typeface="Calibri"/>
            </a:endParaRPr>
          </a:p>
          <a:p>
            <a:pPr algn="just">
              <a:lnSpc>
                <a:spcPts val="2500"/>
              </a:lnSpc>
            </a:pPr>
            <a:r>
              <a:rPr lang="en-US" sz="1700">
                <a:latin typeface="Helvetica Neue LT Std"/>
              </a:rPr>
              <a:t>We are committed to making reasonable adjustments in order to support disabled job applicants and ensure that you are not disadvantaged in the recruitment and assessment process. </a:t>
            </a:r>
          </a:p>
          <a:p>
            <a:pPr algn="just">
              <a:lnSpc>
                <a:spcPts val="2500"/>
              </a:lnSpc>
            </a:pPr>
            <a:r>
              <a:rPr lang="en-US" sz="1700">
                <a:latin typeface="Helvetica Neue LT Std"/>
              </a:rPr>
              <a:t>If you feel that you may need a reasonable adjustment to be made, or you would like to discuss your requirements in more detail, please contact </a:t>
            </a:r>
            <a:r>
              <a:rPr lang="en-US" sz="1700">
                <a:latin typeface="Helvetica Neue LT Std"/>
                <a:hlinkClick r:id="rId3">
                  <a:extLst>
                    <a:ext uri="{A12FA001-AC4F-418D-AE19-62706E023703}">
                      <ahyp:hlinkClr xmlns:ahyp="http://schemas.microsoft.com/office/drawing/2018/hyperlinkcolor" val="tx"/>
                    </a:ext>
                  </a:extLst>
                </a:hlinkClick>
              </a:rPr>
              <a:t>SCSRecruitment@businessandtrade.gov.uk</a:t>
            </a:r>
            <a:r>
              <a:rPr lang="en-US" sz="1700">
                <a:latin typeface="Helvetica Neue LT Std"/>
              </a:rPr>
              <a:t> in the first instance. </a:t>
            </a:r>
            <a:endParaRPr lang="en-US" sz="1700">
              <a:solidFill>
                <a:srgbClr val="000000"/>
              </a:solidFill>
              <a:latin typeface="Helvetica Neue LT Std"/>
            </a:endParaRPr>
          </a:p>
          <a:p>
            <a:pPr>
              <a:lnSpc>
                <a:spcPts val="2500"/>
              </a:lnSpc>
            </a:pPr>
            <a:endParaRPr lang="en-US" sz="2000">
              <a:solidFill>
                <a:srgbClr val="0063BE"/>
              </a:solidFill>
              <a:latin typeface="Helvetica Neue LT Std"/>
            </a:endParaRPr>
          </a:p>
          <a:p>
            <a:pPr>
              <a:lnSpc>
                <a:spcPts val="2500"/>
              </a:lnSpc>
            </a:pPr>
            <a:r>
              <a:rPr lang="en-US" sz="1900">
                <a:solidFill>
                  <a:srgbClr val="0063BE"/>
                </a:solidFill>
                <a:latin typeface="Helvetica Neue LT Std Bold"/>
              </a:rPr>
              <a:t>6. What should I do if I think that I have a conflict of interest?</a:t>
            </a:r>
            <a:r>
              <a:rPr lang="en-US" sz="1900">
                <a:solidFill>
                  <a:srgbClr val="0063BE"/>
                </a:solidFill>
                <a:latin typeface="Helvetica Neue LT Std"/>
              </a:rPr>
              <a:t>  </a:t>
            </a:r>
            <a:endParaRPr lang="en-US" sz="2400">
              <a:latin typeface="Helvetica Neue LT Std"/>
            </a:endParaRPr>
          </a:p>
          <a:p>
            <a:pPr algn="just">
              <a:lnSpc>
                <a:spcPts val="2500"/>
              </a:lnSpc>
            </a:pPr>
            <a:r>
              <a:rPr lang="en-US" sz="1700">
                <a:latin typeface="Helvetica Neue LT Std"/>
              </a:rPr>
              <a:t>Candidates must note the requirement to declare any interests that might cause questions to be raised about their approach to the business of the Department. If you believe that you may have a conflict of interest, please contact Georgia Defeo (</a:t>
            </a:r>
            <a:r>
              <a:rPr lang="en-US" sz="1700">
                <a:latin typeface="Helvetica Neue LT Std"/>
                <a:hlinkClick r:id="rId3">
                  <a:extLst>
                    <a:ext uri="{A12FA001-AC4F-418D-AE19-62706E023703}">
                      <ahyp:hlinkClr xmlns:ahyp="http://schemas.microsoft.com/office/drawing/2018/hyperlinkcolor" val="tx"/>
                    </a:ext>
                  </a:extLst>
                </a:hlinkClick>
              </a:rPr>
              <a:t>SCSRecruitment@businessandtrade.gov.uk</a:t>
            </a:r>
            <a:r>
              <a:rPr lang="en-US" sz="1700">
                <a:latin typeface="Helvetica Neue LT Std"/>
              </a:rPr>
              <a:t>) before submitting your application.</a:t>
            </a:r>
          </a:p>
          <a:p>
            <a:pPr>
              <a:lnSpc>
                <a:spcPts val="2664"/>
              </a:lnSpc>
            </a:pPr>
            <a:r>
              <a:rPr lang="en-US" sz="1900">
                <a:solidFill>
                  <a:srgbClr val="545454"/>
                </a:solidFill>
                <a:latin typeface="Helvetica Neue LT Std"/>
              </a:rPr>
              <a:t>​</a:t>
            </a:r>
          </a:p>
          <a:p>
            <a:pPr>
              <a:lnSpc>
                <a:spcPts val="2664"/>
              </a:lnSpc>
            </a:pPr>
            <a:endParaRPr lang="en-US" sz="1903">
              <a:solidFill>
                <a:srgbClr val="545454"/>
              </a:solidFill>
              <a:latin typeface="Helvetica Neue LT Std"/>
            </a:endParaRPr>
          </a:p>
        </p:txBody>
      </p:sp>
      <p:sp>
        <p:nvSpPr>
          <p:cNvPr id="6" name="Freeform 6"/>
          <p:cNvSpPr/>
          <p:nvPr/>
        </p:nvSpPr>
        <p:spPr>
          <a:xfrm>
            <a:off x="564676" y="383963"/>
            <a:ext cx="1292114" cy="1292114"/>
          </a:xfrm>
          <a:custGeom>
            <a:avLst/>
            <a:gdLst/>
            <a:ahLst/>
            <a:cxnLst/>
            <a:rect l="l" t="t" r="r" b="b"/>
            <a:pathLst>
              <a:path w="1292114" h="1292114">
                <a:moveTo>
                  <a:pt x="0" y="0"/>
                </a:moveTo>
                <a:lnTo>
                  <a:pt x="1292114" y="0"/>
                </a:lnTo>
                <a:lnTo>
                  <a:pt x="1292114" y="1292114"/>
                </a:lnTo>
                <a:lnTo>
                  <a:pt x="0" y="1292114"/>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GB"/>
          </a:p>
        </p:txBody>
      </p:sp>
      <p:sp>
        <p:nvSpPr>
          <p:cNvPr id="7" name="TextBox 7"/>
          <p:cNvSpPr txBox="1"/>
          <p:nvPr/>
        </p:nvSpPr>
        <p:spPr>
          <a:xfrm>
            <a:off x="2088255" y="544731"/>
            <a:ext cx="7820909" cy="1029335"/>
          </a:xfrm>
          <a:prstGeom prst="rect">
            <a:avLst/>
          </a:prstGeom>
        </p:spPr>
        <p:txBody>
          <a:bodyPr lIns="0" tIns="0" rIns="0" bIns="0" rtlCol="0" anchor="t">
            <a:spAutoFit/>
          </a:bodyPr>
          <a:lstStyle/>
          <a:p>
            <a:pPr>
              <a:lnSpc>
                <a:spcPts val="7840"/>
              </a:lnSpc>
            </a:pPr>
            <a:r>
              <a:rPr lang="en-US" sz="5600">
                <a:solidFill>
                  <a:srgbClr val="CF102D"/>
                </a:solidFill>
                <a:latin typeface="FS Lola"/>
              </a:rPr>
              <a:t>FAQs</a:t>
            </a:r>
          </a:p>
        </p:txBody>
      </p:sp>
      <p:sp>
        <p:nvSpPr>
          <p:cNvPr id="8" name="TextBox 8"/>
          <p:cNvSpPr txBox="1"/>
          <p:nvPr/>
        </p:nvSpPr>
        <p:spPr>
          <a:xfrm>
            <a:off x="673857" y="2298551"/>
            <a:ext cx="7820909" cy="7384329"/>
          </a:xfrm>
          <a:prstGeom prst="rect">
            <a:avLst/>
          </a:prstGeom>
        </p:spPr>
        <p:txBody>
          <a:bodyPr wrap="square" lIns="0" tIns="0" rIns="0" bIns="0" rtlCol="0" anchor="t">
            <a:spAutoFit/>
          </a:bodyPr>
          <a:lstStyle/>
          <a:p>
            <a:pPr>
              <a:lnSpc>
                <a:spcPts val="2500"/>
              </a:lnSpc>
            </a:pPr>
            <a:r>
              <a:rPr lang="en-US" sz="1900">
                <a:solidFill>
                  <a:srgbClr val="0063BE"/>
                </a:solidFill>
                <a:latin typeface="Helvetica Neue LT Std Bold"/>
              </a:rPr>
              <a:t>1. Can I apply if not currently a Civil Servant?​</a:t>
            </a:r>
          </a:p>
          <a:p>
            <a:pPr>
              <a:lnSpc>
                <a:spcPts val="2500"/>
              </a:lnSpc>
            </a:pPr>
            <a:r>
              <a:rPr lang="en-US" sz="1700">
                <a:latin typeface="Helvetica Neue LT Std"/>
              </a:rPr>
              <a:t>Yes. This role is open to suitably qualified people in the external market and to existing civil servants and those in accredited Non-Departmental Bodies.</a:t>
            </a:r>
          </a:p>
          <a:p>
            <a:pPr>
              <a:lnSpc>
                <a:spcPts val="2500"/>
              </a:lnSpc>
            </a:pPr>
            <a:endParaRPr lang="en-US" sz="1700">
              <a:solidFill>
                <a:srgbClr val="000000"/>
              </a:solidFill>
              <a:latin typeface="Helvetica Neue LT Std"/>
            </a:endParaRPr>
          </a:p>
          <a:p>
            <a:pPr>
              <a:lnSpc>
                <a:spcPts val="2500"/>
              </a:lnSpc>
            </a:pPr>
            <a:r>
              <a:rPr lang="en-US" sz="1900">
                <a:solidFill>
                  <a:srgbClr val="0063BE"/>
                </a:solidFill>
                <a:latin typeface="Helvetica Neue LT Std Bold"/>
              </a:rPr>
              <a:t>2. Can I claim back any expenses incurred during the recruitment process?​</a:t>
            </a:r>
          </a:p>
          <a:p>
            <a:pPr>
              <a:lnSpc>
                <a:spcPts val="2500"/>
              </a:lnSpc>
            </a:pPr>
            <a:r>
              <a:rPr lang="en-US" sz="1700">
                <a:latin typeface="Helvetica Neue LT Std"/>
              </a:rPr>
              <a:t>No. Unfortunately we will not be able to reimburse you, except in exceptional circumstances and only when agreed in advance.​</a:t>
            </a:r>
          </a:p>
          <a:p>
            <a:pPr>
              <a:lnSpc>
                <a:spcPts val="2500"/>
              </a:lnSpc>
            </a:pPr>
            <a:endParaRPr lang="en-US" sz="1700">
              <a:solidFill>
                <a:srgbClr val="545454"/>
              </a:solidFill>
              <a:latin typeface="Helvetica Neue LT Std"/>
            </a:endParaRPr>
          </a:p>
          <a:p>
            <a:pPr>
              <a:lnSpc>
                <a:spcPts val="2500"/>
              </a:lnSpc>
            </a:pPr>
            <a:r>
              <a:rPr lang="en-US" sz="1900">
                <a:solidFill>
                  <a:srgbClr val="0063BE"/>
                </a:solidFill>
                <a:latin typeface="Helvetica Neue LT Std Bold"/>
                <a:cs typeface="Segoe UI"/>
              </a:rPr>
              <a:t>3. What do I do if I want to make a complaint?</a:t>
            </a:r>
            <a:r>
              <a:rPr lang="en-US" sz="1900">
                <a:solidFill>
                  <a:srgbClr val="0063BE"/>
                </a:solidFill>
                <a:latin typeface="Helvetica Neue LT Std"/>
                <a:cs typeface="Segoe UI"/>
              </a:rPr>
              <a:t> </a:t>
            </a:r>
            <a:endParaRPr lang="en-US" sz="1900">
              <a:latin typeface="Helvetica Neue LT Std"/>
              <a:cs typeface="Segoe UI"/>
            </a:endParaRPr>
          </a:p>
          <a:p>
            <a:pPr>
              <a:lnSpc>
                <a:spcPts val="2500"/>
              </a:lnSpc>
            </a:pPr>
            <a:r>
              <a:rPr lang="en-US" sz="1700">
                <a:latin typeface="Helvetica Neue LT Std"/>
                <a:cs typeface="Segoe UI"/>
              </a:rPr>
              <a:t>The law requires that selection for appointment to the Civil Service is on merit on the basis of fair and open competition as outlined in the Civil Service</a:t>
            </a:r>
            <a:br>
              <a:rPr lang="en-US" sz="1700">
                <a:latin typeface="Helvetica Neue LT Std"/>
                <a:cs typeface="Segoe UI"/>
              </a:rPr>
            </a:br>
            <a:r>
              <a:rPr lang="en-US" sz="1700">
                <a:latin typeface="Helvetica Neue LT Std"/>
                <a:cs typeface="Segoe UI"/>
              </a:rPr>
              <a:t>Commission’s Recruitment Principles. </a:t>
            </a:r>
            <a:br>
              <a:rPr lang="en-US" sz="1700">
                <a:latin typeface="Helvetica Neue LT Std"/>
                <a:cs typeface="Segoe UI"/>
              </a:rPr>
            </a:br>
            <a:endParaRPr lang="en-US" sz="1700">
              <a:latin typeface="Helvetica Neue LT Std"/>
              <a:cs typeface="Segoe UI"/>
            </a:endParaRPr>
          </a:p>
          <a:p>
            <a:pPr>
              <a:lnSpc>
                <a:spcPts val="2500"/>
              </a:lnSpc>
            </a:pPr>
            <a:r>
              <a:rPr lang="en-US" sz="1700">
                <a:latin typeface="Helvetica Neue LT Std"/>
              </a:rPr>
              <a:t>If you feel your application has not been treated in accordance with the Recruitment Principles and you wish to make a complaint, you should contact Georgia Defeo (at </a:t>
            </a:r>
            <a:r>
              <a:rPr lang="en-US" sz="1700">
                <a:latin typeface="Helvetica Neue LT Std"/>
                <a:hlinkClick r:id="rId3">
                  <a:extLst>
                    <a:ext uri="{A12FA001-AC4F-418D-AE19-62706E023703}">
                      <ahyp:hlinkClr xmlns:ahyp="http://schemas.microsoft.com/office/drawing/2018/hyperlinkcolor" val="tx"/>
                    </a:ext>
                  </a:extLst>
                </a:hlinkClick>
              </a:rPr>
              <a:t>SCSRecruitment@businessandtrade.gov.uk</a:t>
            </a:r>
            <a:r>
              <a:rPr lang="en-US" sz="1700">
                <a:latin typeface="Helvetica Neue LT Std"/>
              </a:rPr>
              <a:t>) in the first instance. </a:t>
            </a:r>
            <a:br>
              <a:rPr lang="en-US" sz="1700">
                <a:latin typeface="Helvetica Neue LT Std"/>
              </a:rPr>
            </a:br>
            <a:endParaRPr lang="en-US" sz="1700">
              <a:latin typeface="Helvetica Neue LT Std"/>
            </a:endParaRPr>
          </a:p>
          <a:p>
            <a:pPr>
              <a:lnSpc>
                <a:spcPts val="2500"/>
              </a:lnSpc>
            </a:pPr>
            <a:r>
              <a:rPr lang="en-US" sz="1700">
                <a:latin typeface="Helvetica Neue LT Std"/>
              </a:rPr>
              <a:t>If you are not satisfied with the response you receive from the Department, you can contact the Civil Service Commission at: </a:t>
            </a:r>
            <a:r>
              <a:rPr lang="en-US" sz="1700">
                <a:latin typeface="Helvetica Neue LT Std"/>
                <a:hlinkClick r:id="rId5">
                  <a:extLst>
                    <a:ext uri="{A12FA001-AC4F-418D-AE19-62706E023703}">
                      <ahyp:hlinkClr xmlns:ahyp="http://schemas.microsoft.com/office/drawing/2018/hyperlinkcolor" val="tx"/>
                    </a:ext>
                  </a:extLst>
                </a:hlinkClick>
              </a:rPr>
              <a:t>https://civilservicecommission.independent.gov.uk/contact-us/</a:t>
            </a:r>
            <a:r>
              <a:rPr lang="en-US" sz="1700">
                <a:latin typeface="Helvetica Neue LT Std"/>
              </a:rPr>
              <a:t> </a:t>
            </a:r>
          </a:p>
          <a:p>
            <a:pPr>
              <a:lnSpc>
                <a:spcPct val="150000"/>
              </a:lnSpc>
            </a:pPr>
            <a:endParaRPr lang="en-US" sz="1600">
              <a:solidFill>
                <a:schemeClr val="tx1">
                  <a:lumMod val="65000"/>
                  <a:lumOff val="35000"/>
                </a:schemeClr>
              </a:solidFill>
            </a:endParaRPr>
          </a:p>
        </p:txBody>
      </p:sp>
      <p:sp>
        <p:nvSpPr>
          <p:cNvPr id="4" name="Slide Number Placeholder 3">
            <a:extLst>
              <a:ext uri="{FF2B5EF4-FFF2-40B4-BE49-F238E27FC236}">
                <a16:creationId xmlns:a16="http://schemas.microsoft.com/office/drawing/2014/main" id="{60D716E7-83AA-818D-64BB-4883731B620D}"/>
              </a:ext>
            </a:extLst>
          </p:cNvPr>
          <p:cNvSpPr>
            <a:spLocks noGrp="1"/>
          </p:cNvSpPr>
          <p:nvPr>
            <p:ph type="sldNum" sz="quarter" idx="12"/>
          </p:nvPr>
        </p:nvSpPr>
        <p:spPr/>
        <p:txBody>
          <a:bodyPr/>
          <a:lstStyle/>
          <a:p>
            <a:fld id="{B6F15528-21DE-4FAA-801E-634DDDAF4B2B}" type="slidenum">
              <a:rPr lang="en-US" smtClean="0"/>
              <a:pPr/>
              <a:t>15</a:t>
            </a:fld>
            <a:endParaRPr lang="en-US"/>
          </a:p>
        </p:txBody>
      </p:sp>
    </p:spTree>
    <p:extLst>
      <p:ext uri="{BB962C8B-B14F-4D97-AF65-F5344CB8AC3E}">
        <p14:creationId xmlns:p14="http://schemas.microsoft.com/office/powerpoint/2010/main" val="18115383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63BE"/>
        </a:solidFill>
        <a:effectLst/>
      </p:bgPr>
    </p:bg>
    <p:spTree>
      <p:nvGrpSpPr>
        <p:cNvPr id="1" name=""/>
        <p:cNvGrpSpPr/>
        <p:nvPr/>
      </p:nvGrpSpPr>
      <p:grpSpPr>
        <a:xfrm>
          <a:off x="0" y="0"/>
          <a:ext cx="0" cy="0"/>
          <a:chOff x="0" y="0"/>
          <a:chExt cx="0" cy="0"/>
        </a:xfrm>
      </p:grpSpPr>
      <p:sp>
        <p:nvSpPr>
          <p:cNvPr id="2" name="AutoShape 2"/>
          <p:cNvSpPr/>
          <p:nvPr/>
        </p:nvSpPr>
        <p:spPr>
          <a:xfrm>
            <a:off x="0" y="9700628"/>
            <a:ext cx="18395101" cy="0"/>
          </a:xfrm>
          <a:prstGeom prst="line">
            <a:avLst/>
          </a:prstGeom>
          <a:ln w="38100" cap="flat">
            <a:solidFill>
              <a:srgbClr val="FFFFFF"/>
            </a:solidFill>
            <a:prstDash val="solid"/>
            <a:headEnd type="none" w="sm" len="sm"/>
            <a:tailEnd type="none" w="sm" len="sm"/>
          </a:ln>
        </p:spPr>
        <p:txBody>
          <a:bodyPr/>
          <a:lstStyle/>
          <a:p>
            <a:endParaRPr lang="en-GB"/>
          </a:p>
        </p:txBody>
      </p:sp>
      <p:sp>
        <p:nvSpPr>
          <p:cNvPr id="3" name="Freeform 3"/>
          <p:cNvSpPr/>
          <p:nvPr/>
        </p:nvSpPr>
        <p:spPr>
          <a:xfrm>
            <a:off x="964083" y="7860776"/>
            <a:ext cx="814305" cy="814305"/>
          </a:xfrm>
          <a:custGeom>
            <a:avLst/>
            <a:gdLst/>
            <a:ahLst/>
            <a:cxnLst/>
            <a:rect l="l" t="t" r="r" b="b"/>
            <a:pathLst>
              <a:path w="814305" h="814305">
                <a:moveTo>
                  <a:pt x="0" y="0"/>
                </a:moveTo>
                <a:lnTo>
                  <a:pt x="814305" y="0"/>
                </a:lnTo>
                <a:lnTo>
                  <a:pt x="814305" y="814305"/>
                </a:lnTo>
                <a:lnTo>
                  <a:pt x="0" y="814305"/>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GB"/>
          </a:p>
        </p:txBody>
      </p:sp>
      <p:sp>
        <p:nvSpPr>
          <p:cNvPr id="4" name="TextBox 4"/>
          <p:cNvSpPr txBox="1"/>
          <p:nvPr/>
        </p:nvSpPr>
        <p:spPr>
          <a:xfrm>
            <a:off x="1028700" y="672698"/>
            <a:ext cx="9076912" cy="2640776"/>
          </a:xfrm>
          <a:prstGeom prst="rect">
            <a:avLst/>
          </a:prstGeom>
        </p:spPr>
        <p:txBody>
          <a:bodyPr lIns="0" tIns="0" rIns="0" bIns="0" rtlCol="0" anchor="t">
            <a:spAutoFit/>
          </a:bodyPr>
          <a:lstStyle/>
          <a:p>
            <a:pPr>
              <a:lnSpc>
                <a:spcPts val="20345"/>
              </a:lnSpc>
            </a:pPr>
            <a:r>
              <a:rPr lang="en-US" sz="14532">
                <a:solidFill>
                  <a:srgbClr val="FFFFFF"/>
                </a:solidFill>
                <a:latin typeface="FS Lola"/>
              </a:rPr>
              <a:t>Thank You</a:t>
            </a:r>
          </a:p>
        </p:txBody>
      </p:sp>
      <p:sp>
        <p:nvSpPr>
          <p:cNvPr id="5" name="TextBox 5"/>
          <p:cNvSpPr txBox="1"/>
          <p:nvPr/>
        </p:nvSpPr>
        <p:spPr>
          <a:xfrm>
            <a:off x="1371235" y="5789974"/>
            <a:ext cx="6351263" cy="1328842"/>
          </a:xfrm>
          <a:prstGeom prst="rect">
            <a:avLst/>
          </a:prstGeom>
        </p:spPr>
        <p:txBody>
          <a:bodyPr lIns="0" tIns="0" rIns="0" bIns="0" rtlCol="0" anchor="t">
            <a:spAutoFit/>
          </a:bodyPr>
          <a:lstStyle/>
          <a:p>
            <a:pPr>
              <a:lnSpc>
                <a:spcPts val="3406"/>
              </a:lnSpc>
              <a:spcBef>
                <a:spcPct val="0"/>
              </a:spcBef>
            </a:pPr>
            <a:r>
              <a:rPr lang="en-US" sz="2433">
                <a:solidFill>
                  <a:srgbClr val="FFFFFF"/>
                </a:solidFill>
                <a:latin typeface="Helvetica Neue LT Std"/>
              </a:rPr>
              <a:t>If you wish to discuss the role in more detail before submitting an application, please contact the SCS Recruitment Team on:​</a:t>
            </a:r>
          </a:p>
        </p:txBody>
      </p:sp>
      <p:sp>
        <p:nvSpPr>
          <p:cNvPr id="6" name="TextBox 6"/>
          <p:cNvSpPr txBox="1"/>
          <p:nvPr/>
        </p:nvSpPr>
        <p:spPr>
          <a:xfrm>
            <a:off x="2010871" y="7771699"/>
            <a:ext cx="9058760" cy="421206"/>
          </a:xfrm>
          <a:prstGeom prst="rect">
            <a:avLst/>
          </a:prstGeom>
        </p:spPr>
        <p:txBody>
          <a:bodyPr lIns="0" tIns="0" rIns="0" bIns="0" rtlCol="0" anchor="t">
            <a:spAutoFit/>
          </a:bodyPr>
          <a:lstStyle/>
          <a:p>
            <a:pPr>
              <a:lnSpc>
                <a:spcPts val="3622"/>
              </a:lnSpc>
              <a:spcBef>
                <a:spcPct val="0"/>
              </a:spcBef>
            </a:pPr>
            <a:r>
              <a:rPr lang="en-US" sz="2587">
                <a:solidFill>
                  <a:srgbClr val="FFFFFF"/>
                </a:solidFill>
                <a:latin typeface="Helvetica Neue LT Std Bold"/>
              </a:rPr>
              <a:t> </a:t>
            </a:r>
            <a:r>
              <a:rPr lang="en-US" sz="2587" u="sng">
                <a:solidFill>
                  <a:schemeClr val="bg1"/>
                </a:solidFill>
                <a:latin typeface="Helvetica Neue LT Std Bold"/>
                <a:hlinkClick r:id="rId3" tooltip="mailto:SCSRecruitment@businessandtrade.gov.uk">
                  <a:extLst>
                    <a:ext uri="{A12FA001-AC4F-418D-AE19-62706E023703}">
                      <ahyp:hlinkClr xmlns:ahyp="http://schemas.microsoft.com/office/drawing/2018/hyperlinkcolor" val="tx"/>
                    </a:ext>
                  </a:extLst>
                </a:hlinkClick>
              </a:rPr>
              <a:t>SCSRecruitment@businessandtrade.gov.uk</a:t>
            </a:r>
            <a:r>
              <a:rPr lang="en-US" sz="2587">
                <a:solidFill>
                  <a:schemeClr val="bg1"/>
                </a:solidFill>
                <a:latin typeface="Helvetica Neue LT Std Bold"/>
              </a:rPr>
              <a:t> </a:t>
            </a:r>
            <a:r>
              <a:rPr lang="en-US" sz="2587">
                <a:solidFill>
                  <a:srgbClr val="FFFFFF"/>
                </a:solidFill>
                <a:latin typeface="Helvetica Neue LT Std Bold"/>
              </a:rPr>
              <a:t>​</a:t>
            </a:r>
          </a:p>
        </p:txBody>
      </p:sp>
      <p:sp>
        <p:nvSpPr>
          <p:cNvPr id="7" name="Freeform 7"/>
          <p:cNvSpPr/>
          <p:nvPr/>
        </p:nvSpPr>
        <p:spPr>
          <a:xfrm>
            <a:off x="11250970" y="524899"/>
            <a:ext cx="6191815" cy="3731868"/>
          </a:xfrm>
          <a:custGeom>
            <a:avLst/>
            <a:gdLst/>
            <a:ahLst/>
            <a:cxnLst/>
            <a:rect l="l" t="t" r="r" b="b"/>
            <a:pathLst>
              <a:path w="6191815" h="3731868">
                <a:moveTo>
                  <a:pt x="0" y="0"/>
                </a:moveTo>
                <a:lnTo>
                  <a:pt x="6191816" y="0"/>
                </a:lnTo>
                <a:lnTo>
                  <a:pt x="6191816" y="3731868"/>
                </a:lnTo>
                <a:lnTo>
                  <a:pt x="0" y="3731868"/>
                </a:lnTo>
                <a:lnTo>
                  <a:pt x="0" y="0"/>
                </a:lnTo>
                <a:close/>
              </a:path>
            </a:pathLst>
          </a:custGeom>
          <a:blipFill>
            <a:blip r:embed="rId4"/>
            <a:stretch>
              <a:fillRect/>
            </a:stretch>
          </a:blipFill>
        </p:spPr>
        <p:txBody>
          <a:bodyPr/>
          <a:lstStyle/>
          <a:p>
            <a:endParaRPr lang="en-GB"/>
          </a:p>
        </p:txBody>
      </p:sp>
      <p:sp>
        <p:nvSpPr>
          <p:cNvPr id="8" name="Freeform 8"/>
          <p:cNvSpPr/>
          <p:nvPr/>
        </p:nvSpPr>
        <p:spPr>
          <a:xfrm>
            <a:off x="9625839" y="5764569"/>
            <a:ext cx="2121890" cy="1484425"/>
          </a:xfrm>
          <a:custGeom>
            <a:avLst/>
            <a:gdLst/>
            <a:ahLst/>
            <a:cxnLst/>
            <a:rect l="l" t="t" r="r" b="b"/>
            <a:pathLst>
              <a:path w="2121890" h="1484425">
                <a:moveTo>
                  <a:pt x="0" y="0"/>
                </a:moveTo>
                <a:lnTo>
                  <a:pt x="2121890" y="0"/>
                </a:lnTo>
                <a:lnTo>
                  <a:pt x="2121890" y="1484426"/>
                </a:lnTo>
                <a:lnTo>
                  <a:pt x="0" y="1484426"/>
                </a:lnTo>
                <a:lnTo>
                  <a:pt x="0" y="0"/>
                </a:lnTo>
                <a:close/>
              </a:path>
            </a:pathLst>
          </a:custGeom>
          <a:blipFill>
            <a:blip r:embed="rId5"/>
            <a:stretch>
              <a:fillRect/>
            </a:stretch>
          </a:blipFill>
          <a:ln cap="sq">
            <a:noFill/>
            <a:prstDash val="solid"/>
            <a:miter/>
          </a:ln>
        </p:spPr>
        <p:txBody>
          <a:bodyPr/>
          <a:lstStyle/>
          <a:p>
            <a:endParaRPr lang="en-GB"/>
          </a:p>
        </p:txBody>
      </p:sp>
      <p:sp>
        <p:nvSpPr>
          <p:cNvPr id="9" name="TextBox 9"/>
          <p:cNvSpPr txBox="1"/>
          <p:nvPr/>
        </p:nvSpPr>
        <p:spPr>
          <a:xfrm>
            <a:off x="11747729" y="6218599"/>
            <a:ext cx="6351263" cy="900217"/>
          </a:xfrm>
          <a:prstGeom prst="rect">
            <a:avLst/>
          </a:prstGeom>
        </p:spPr>
        <p:txBody>
          <a:bodyPr lIns="0" tIns="0" rIns="0" bIns="0" rtlCol="0" anchor="t">
            <a:spAutoFit/>
          </a:bodyPr>
          <a:lstStyle/>
          <a:p>
            <a:pPr>
              <a:lnSpc>
                <a:spcPts val="3406"/>
              </a:lnSpc>
              <a:spcBef>
                <a:spcPct val="0"/>
              </a:spcBef>
            </a:pPr>
            <a:r>
              <a:rPr lang="en-US" sz="2433">
                <a:solidFill>
                  <a:srgbClr val="FFFFFF"/>
                </a:solidFill>
                <a:latin typeface="Helvetica Neue LT Std"/>
              </a:rPr>
              <a:t>Our work is governed by the Civil Service Commission</a:t>
            </a:r>
          </a:p>
        </p:txBody>
      </p:sp>
      <p:sp>
        <p:nvSpPr>
          <p:cNvPr id="11" name="Slide Number Placeholder 10">
            <a:extLst>
              <a:ext uri="{FF2B5EF4-FFF2-40B4-BE49-F238E27FC236}">
                <a16:creationId xmlns:a16="http://schemas.microsoft.com/office/drawing/2014/main" id="{FD47F6F5-8C27-497F-E370-8E4D2CCDF827}"/>
              </a:ext>
            </a:extLst>
          </p:cNvPr>
          <p:cNvSpPr>
            <a:spLocks noGrp="1"/>
          </p:cNvSpPr>
          <p:nvPr>
            <p:ph type="sldNum" sz="quarter" idx="12"/>
          </p:nvPr>
        </p:nvSpPr>
        <p:spPr/>
        <p:txBody>
          <a:bodyPr/>
          <a:lstStyle/>
          <a:p>
            <a:fld id="{B6F15528-21DE-4FAA-801E-634DDDAF4B2B}" type="slidenum">
              <a:rPr lang="en-US" smtClean="0"/>
              <a:pPr/>
              <a:t>16</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9144000" cy="3628280"/>
            <a:chOff x="0" y="0"/>
            <a:chExt cx="2408296" cy="955596"/>
          </a:xfrm>
        </p:grpSpPr>
        <p:sp>
          <p:nvSpPr>
            <p:cNvPr id="3" name="Freeform 3"/>
            <p:cNvSpPr/>
            <p:nvPr/>
          </p:nvSpPr>
          <p:spPr>
            <a:xfrm>
              <a:off x="0" y="0"/>
              <a:ext cx="2408296" cy="955597"/>
            </a:xfrm>
            <a:custGeom>
              <a:avLst/>
              <a:gdLst/>
              <a:ahLst/>
              <a:cxnLst/>
              <a:rect l="l" t="t" r="r" b="b"/>
              <a:pathLst>
                <a:path w="2408296" h="955597">
                  <a:moveTo>
                    <a:pt x="0" y="0"/>
                  </a:moveTo>
                  <a:lnTo>
                    <a:pt x="2408296" y="0"/>
                  </a:lnTo>
                  <a:lnTo>
                    <a:pt x="2408296" y="955597"/>
                  </a:lnTo>
                  <a:lnTo>
                    <a:pt x="0" y="955597"/>
                  </a:lnTo>
                  <a:close/>
                </a:path>
              </a:pathLst>
            </a:custGeom>
            <a:solidFill>
              <a:srgbClr val="F0F0EC"/>
            </a:solidFill>
          </p:spPr>
          <p:txBody>
            <a:bodyPr/>
            <a:lstStyle/>
            <a:p>
              <a:endParaRPr lang="en-GB"/>
            </a:p>
          </p:txBody>
        </p:sp>
        <p:sp>
          <p:nvSpPr>
            <p:cNvPr id="4" name="TextBox 4"/>
            <p:cNvSpPr txBox="1"/>
            <p:nvPr/>
          </p:nvSpPr>
          <p:spPr>
            <a:xfrm>
              <a:off x="0" y="-38100"/>
              <a:ext cx="2408296" cy="993696"/>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1493666" y="1814140"/>
            <a:ext cx="8516861" cy="7438300"/>
          </a:xfrm>
          <a:custGeom>
            <a:avLst/>
            <a:gdLst/>
            <a:ahLst/>
            <a:cxnLst/>
            <a:rect l="l" t="t" r="r" b="b"/>
            <a:pathLst>
              <a:path w="8516861" h="7438300">
                <a:moveTo>
                  <a:pt x="0" y="0"/>
                </a:moveTo>
                <a:lnTo>
                  <a:pt x="8516861" y="0"/>
                </a:lnTo>
                <a:lnTo>
                  <a:pt x="8516861" y="7438300"/>
                </a:lnTo>
                <a:lnTo>
                  <a:pt x="0" y="7438300"/>
                </a:lnTo>
                <a:lnTo>
                  <a:pt x="0" y="0"/>
                </a:lnTo>
                <a:close/>
              </a:path>
            </a:pathLst>
          </a:custGeom>
          <a:blipFill>
            <a:blip r:embed="rId2"/>
            <a:stretch>
              <a:fillRect l="-16668" r="-14172"/>
            </a:stretch>
          </a:blipFill>
        </p:spPr>
        <p:txBody>
          <a:bodyPr/>
          <a:lstStyle/>
          <a:p>
            <a:endParaRPr lang="en-GB"/>
          </a:p>
        </p:txBody>
      </p:sp>
      <p:sp>
        <p:nvSpPr>
          <p:cNvPr id="6" name="TextBox 6"/>
          <p:cNvSpPr txBox="1"/>
          <p:nvPr/>
        </p:nvSpPr>
        <p:spPr>
          <a:xfrm>
            <a:off x="11129394" y="2674457"/>
            <a:ext cx="6129906" cy="6050374"/>
          </a:xfrm>
          <a:prstGeom prst="rect">
            <a:avLst/>
          </a:prstGeom>
        </p:spPr>
        <p:txBody>
          <a:bodyPr lIns="0" tIns="0" rIns="0" bIns="0" rtlCol="0" anchor="t">
            <a:spAutoFit/>
          </a:bodyPr>
          <a:lstStyle/>
          <a:p>
            <a:pPr marL="410845" lvl="1" indent="-205105" algn="just">
              <a:lnSpc>
                <a:spcPts val="3388"/>
              </a:lnSpc>
              <a:buAutoNum type="arabicPeriod"/>
            </a:pPr>
            <a:r>
              <a:rPr lang="en-US" sz="1900" u="sng">
                <a:solidFill>
                  <a:srgbClr val="545454"/>
                </a:solidFill>
                <a:latin typeface="Helvetica Neue LT Std"/>
                <a:hlinkClick r:id="rId3" action="ppaction://hlinksldjump"/>
              </a:rPr>
              <a:t>Welcome Message, Permanent Secretary</a:t>
            </a:r>
            <a:endParaRPr lang="en-US" sz="1900">
              <a:hlinkClick r:id="rId3" action="ppaction://hlinksldjump"/>
            </a:endParaRPr>
          </a:p>
          <a:p>
            <a:pPr marL="410958" lvl="1" indent="-205479" algn="just">
              <a:lnSpc>
                <a:spcPts val="3388"/>
              </a:lnSpc>
              <a:buAutoNum type="arabicPeriod"/>
            </a:pPr>
            <a:r>
              <a:rPr lang="en-US" sz="1903" u="sng">
                <a:solidFill>
                  <a:srgbClr val="545454"/>
                </a:solidFill>
                <a:latin typeface="Helvetica Neue LT Std"/>
                <a:hlinkClick r:id="rId4" action="ppaction://hlinksldjump"/>
              </a:rPr>
              <a:t>About DBT</a:t>
            </a:r>
          </a:p>
          <a:p>
            <a:pPr marL="410958" lvl="1" indent="-205479" algn="just">
              <a:lnSpc>
                <a:spcPts val="3388"/>
              </a:lnSpc>
              <a:buAutoNum type="arabicPeriod"/>
            </a:pPr>
            <a:r>
              <a:rPr lang="en-US" sz="1903" u="sng">
                <a:solidFill>
                  <a:srgbClr val="545454"/>
                </a:solidFill>
                <a:latin typeface="Helvetica Neue LT Std"/>
                <a:hlinkClick r:id="rId5" action="ppaction://hlinksldjump"/>
              </a:rPr>
              <a:t>Our DBT Values</a:t>
            </a:r>
          </a:p>
          <a:p>
            <a:pPr marL="410845" lvl="1" indent="-205105" algn="just">
              <a:lnSpc>
                <a:spcPts val="3388"/>
              </a:lnSpc>
              <a:buAutoNum type="arabicPeriod"/>
            </a:pPr>
            <a:r>
              <a:rPr lang="en-US" sz="1900" u="sng">
                <a:solidFill>
                  <a:srgbClr val="545454"/>
                </a:solidFill>
                <a:latin typeface="Helvetica Neue LT Std"/>
                <a:hlinkClick r:id="rId6" action="ppaction://hlinksldjump"/>
              </a:rPr>
              <a:t>Terms of Appointment</a:t>
            </a:r>
            <a:endParaRPr lang="en-US" sz="1900" u="sng">
              <a:solidFill>
                <a:srgbClr val="545454"/>
              </a:solidFill>
              <a:latin typeface="Helvetica Neue LT Std"/>
            </a:endParaRPr>
          </a:p>
          <a:p>
            <a:pPr marL="410845" lvl="1" indent="-205105" algn="just">
              <a:lnSpc>
                <a:spcPts val="3388"/>
              </a:lnSpc>
              <a:buAutoNum type="arabicPeriod"/>
            </a:pPr>
            <a:r>
              <a:rPr lang="en-US" sz="1900" u="sng">
                <a:solidFill>
                  <a:srgbClr val="545454"/>
                </a:solidFill>
                <a:latin typeface="Helvetica Neue LT Std"/>
                <a:hlinkClick r:id="rId7" action="ppaction://hlinksldjump"/>
              </a:rPr>
              <a:t>About the Role</a:t>
            </a:r>
          </a:p>
          <a:p>
            <a:pPr marL="410958" lvl="1" indent="-205479" algn="just">
              <a:lnSpc>
                <a:spcPts val="3388"/>
              </a:lnSpc>
              <a:buAutoNum type="arabicPeriod"/>
            </a:pPr>
            <a:r>
              <a:rPr lang="en-US" sz="1903" u="sng">
                <a:solidFill>
                  <a:srgbClr val="545454"/>
                </a:solidFill>
                <a:latin typeface="Helvetica Neue LT Std"/>
                <a:hlinkClick r:id="rId8" action="ppaction://hlinksldjump"/>
              </a:rPr>
              <a:t>Key Responsibilities</a:t>
            </a:r>
            <a:r>
              <a:rPr lang="en-US" sz="1903">
                <a:solidFill>
                  <a:srgbClr val="545454"/>
                </a:solidFill>
                <a:latin typeface="Helvetica Neue LT Std"/>
              </a:rPr>
              <a:t> </a:t>
            </a:r>
          </a:p>
          <a:p>
            <a:pPr marL="410845" lvl="1" indent="-205105" algn="just">
              <a:lnSpc>
                <a:spcPts val="3388"/>
              </a:lnSpc>
              <a:buAutoNum type="arabicPeriod"/>
            </a:pPr>
            <a:r>
              <a:rPr lang="en-US" sz="1900" u="sng">
                <a:solidFill>
                  <a:srgbClr val="545454"/>
                </a:solidFill>
                <a:latin typeface="Helvetica Neue LT Std"/>
                <a:hlinkClick r:id="rId9" action="ppaction://hlinksldjump"/>
              </a:rPr>
              <a:t>Essential Criteria</a:t>
            </a:r>
          </a:p>
          <a:p>
            <a:pPr marL="410845" lvl="1" indent="-205105" algn="just">
              <a:lnSpc>
                <a:spcPts val="3388"/>
              </a:lnSpc>
              <a:buAutoNum type="arabicPeriod"/>
            </a:pPr>
            <a:r>
              <a:rPr lang="en-US" sz="1900" u="sng">
                <a:solidFill>
                  <a:srgbClr val="545454"/>
                </a:solidFill>
                <a:latin typeface="Helvetica Neue LT Std"/>
                <a:hlinkClick r:id="rId10" action="ppaction://hlinksldjump"/>
              </a:rPr>
              <a:t>Campaign Timeline</a:t>
            </a:r>
          </a:p>
          <a:p>
            <a:pPr marL="410845" lvl="1" indent="-205105" algn="just">
              <a:lnSpc>
                <a:spcPts val="3388"/>
              </a:lnSpc>
              <a:buAutoNum type="arabicPeriod"/>
            </a:pPr>
            <a:r>
              <a:rPr lang="en-US" sz="1900" u="sng">
                <a:solidFill>
                  <a:srgbClr val="545454"/>
                </a:solidFill>
                <a:latin typeface="Helvetica Neue LT Std"/>
                <a:hlinkClick r:id="rId11" action="ppaction://hlinksldjump"/>
              </a:rPr>
              <a:t>How to Apply</a:t>
            </a:r>
          </a:p>
          <a:p>
            <a:pPr marL="410958" lvl="1" indent="-205479" algn="just">
              <a:lnSpc>
                <a:spcPts val="3388"/>
              </a:lnSpc>
              <a:buAutoNum type="arabicPeriod"/>
            </a:pPr>
            <a:r>
              <a:rPr lang="en-US" sz="1903" u="sng">
                <a:solidFill>
                  <a:srgbClr val="545454"/>
                </a:solidFill>
                <a:latin typeface="Helvetica Neue LT Std"/>
                <a:hlinkClick r:id="rId12" action="ppaction://hlinksldjump"/>
              </a:rPr>
              <a:t>Recruitment Process</a:t>
            </a:r>
          </a:p>
          <a:p>
            <a:pPr marL="410958" lvl="1" indent="-205479" algn="just">
              <a:lnSpc>
                <a:spcPts val="3388"/>
              </a:lnSpc>
              <a:buAutoNum type="arabicPeriod"/>
            </a:pPr>
            <a:r>
              <a:rPr lang="en-US" sz="1903" u="sng">
                <a:solidFill>
                  <a:srgbClr val="545454"/>
                </a:solidFill>
                <a:latin typeface="Helvetica Neue LT Std"/>
                <a:hlinkClick r:id="rId13" action="ppaction://hlinksldjump"/>
              </a:rPr>
              <a:t>Benefits of Working for DBT</a:t>
            </a:r>
          </a:p>
          <a:p>
            <a:pPr marL="410958" lvl="1" indent="-205479" algn="just">
              <a:lnSpc>
                <a:spcPts val="3388"/>
              </a:lnSpc>
              <a:buAutoNum type="arabicPeriod"/>
            </a:pPr>
            <a:r>
              <a:rPr lang="en-US" sz="1903" u="sng">
                <a:solidFill>
                  <a:srgbClr val="545454"/>
                </a:solidFill>
                <a:latin typeface="Helvetica Neue LT Std"/>
                <a:hlinkClick r:id="rId14" action="ppaction://hlinksldjump"/>
              </a:rPr>
              <a:t>Diversity and Inclusion</a:t>
            </a:r>
          </a:p>
          <a:p>
            <a:pPr marL="410958" lvl="1" indent="-205479" algn="just">
              <a:lnSpc>
                <a:spcPts val="3388"/>
              </a:lnSpc>
              <a:buAutoNum type="arabicPeriod"/>
            </a:pPr>
            <a:r>
              <a:rPr lang="en-US" sz="1903" u="sng">
                <a:solidFill>
                  <a:srgbClr val="545454"/>
                </a:solidFill>
                <a:latin typeface="Helvetica Neue LT Std"/>
                <a:hlinkClick r:id="rId15" action="ppaction://hlinksldjump"/>
              </a:rPr>
              <a:t>FAQs</a:t>
            </a:r>
          </a:p>
          <a:p>
            <a:pPr marL="410958" lvl="1" indent="-205479" algn="just">
              <a:lnSpc>
                <a:spcPts val="3388"/>
              </a:lnSpc>
              <a:buAutoNum type="arabicPeriod"/>
            </a:pPr>
            <a:r>
              <a:rPr lang="en-US" sz="1903" u="sng">
                <a:solidFill>
                  <a:srgbClr val="545454"/>
                </a:solidFill>
                <a:latin typeface="Helvetica Neue LT Std"/>
                <a:hlinkClick r:id="rId16" action="ppaction://hlinksldjump"/>
              </a:rPr>
              <a:t>Contact Us</a:t>
            </a:r>
          </a:p>
        </p:txBody>
      </p:sp>
      <p:sp>
        <p:nvSpPr>
          <p:cNvPr id="7" name="TextBox 7"/>
          <p:cNvSpPr txBox="1"/>
          <p:nvPr/>
        </p:nvSpPr>
        <p:spPr>
          <a:xfrm>
            <a:off x="11129394" y="971550"/>
            <a:ext cx="5647390" cy="1063553"/>
          </a:xfrm>
          <a:prstGeom prst="rect">
            <a:avLst/>
          </a:prstGeom>
        </p:spPr>
        <p:txBody>
          <a:bodyPr lIns="0" tIns="0" rIns="0" bIns="0" rtlCol="0" anchor="t">
            <a:spAutoFit/>
          </a:bodyPr>
          <a:lstStyle/>
          <a:p>
            <a:pPr>
              <a:lnSpc>
                <a:spcPts val="7793"/>
              </a:lnSpc>
            </a:pPr>
            <a:r>
              <a:rPr lang="en-US" sz="6660">
                <a:solidFill>
                  <a:srgbClr val="CF102D"/>
                </a:solidFill>
                <a:latin typeface="FS Lola"/>
              </a:rPr>
              <a:t>Contents</a:t>
            </a:r>
          </a:p>
        </p:txBody>
      </p:sp>
      <p:sp>
        <p:nvSpPr>
          <p:cNvPr id="9" name="Slide Number Placeholder 8">
            <a:extLst>
              <a:ext uri="{FF2B5EF4-FFF2-40B4-BE49-F238E27FC236}">
                <a16:creationId xmlns:a16="http://schemas.microsoft.com/office/drawing/2014/main" id="{122D0327-1F62-29DC-D20B-57248B0FDCFA}"/>
              </a:ext>
            </a:extLst>
          </p:cNvPr>
          <p:cNvSpPr>
            <a:spLocks noGrp="1"/>
          </p:cNvSpPr>
          <p:nvPr>
            <p:ph type="sldNum" sz="quarter" idx="12"/>
          </p:nvPr>
        </p:nvSpPr>
        <p:spPr/>
        <p:txBody>
          <a:bodyPr/>
          <a:lstStyle/>
          <a:p>
            <a:fld id="{B6F15528-21DE-4FAA-801E-634DDDAF4B2B}" type="slidenum">
              <a:rPr lang="en-US" smtClean="0"/>
              <a:pPr/>
              <a:t>2</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08FB342-DC52-244E-02DD-168ABDEB4D90}"/>
              </a:ext>
            </a:extLst>
          </p:cNvPr>
          <p:cNvGrpSpPr/>
          <p:nvPr/>
        </p:nvGrpSpPr>
        <p:grpSpPr>
          <a:xfrm>
            <a:off x="13170091" y="532262"/>
            <a:ext cx="4157561" cy="4216539"/>
            <a:chOff x="-156752" y="-89038"/>
            <a:chExt cx="1094995" cy="2569149"/>
          </a:xfrm>
        </p:grpSpPr>
        <p:sp>
          <p:nvSpPr>
            <p:cNvPr id="4" name="Freeform 3">
              <a:extLst>
                <a:ext uri="{FF2B5EF4-FFF2-40B4-BE49-F238E27FC236}">
                  <a16:creationId xmlns:a16="http://schemas.microsoft.com/office/drawing/2014/main" id="{C6E2DFE6-6C5D-16F6-16C6-22680C9B8D58}"/>
                </a:ext>
              </a:extLst>
            </p:cNvPr>
            <p:cNvSpPr/>
            <p:nvPr/>
          </p:nvSpPr>
          <p:spPr>
            <a:xfrm>
              <a:off x="-156752" y="-89038"/>
              <a:ext cx="1094995" cy="2569149"/>
            </a:xfrm>
            <a:custGeom>
              <a:avLst/>
              <a:gdLst/>
              <a:ahLst/>
              <a:cxnLst/>
              <a:rect l="l" t="t" r="r" b="b"/>
              <a:pathLst>
                <a:path w="938243" h="2480111">
                  <a:moveTo>
                    <a:pt x="0" y="0"/>
                  </a:moveTo>
                  <a:lnTo>
                    <a:pt x="938243" y="0"/>
                  </a:lnTo>
                  <a:lnTo>
                    <a:pt x="938243" y="2480111"/>
                  </a:lnTo>
                  <a:lnTo>
                    <a:pt x="0" y="2480111"/>
                  </a:lnTo>
                  <a:close/>
                </a:path>
              </a:pathLst>
            </a:custGeom>
            <a:solidFill>
              <a:srgbClr val="F0F0EC"/>
            </a:solidFill>
          </p:spPr>
          <p:txBody>
            <a:bodyPr/>
            <a:lstStyle/>
            <a:p>
              <a:endParaRPr lang="en-GB"/>
            </a:p>
          </p:txBody>
        </p:sp>
        <p:sp>
          <p:nvSpPr>
            <p:cNvPr id="5" name="TextBox 4">
              <a:extLst>
                <a:ext uri="{FF2B5EF4-FFF2-40B4-BE49-F238E27FC236}">
                  <a16:creationId xmlns:a16="http://schemas.microsoft.com/office/drawing/2014/main" id="{D3F4C354-F681-DDD1-E2F1-1E4709E2A00C}"/>
                </a:ext>
              </a:extLst>
            </p:cNvPr>
            <p:cNvSpPr txBox="1"/>
            <p:nvPr/>
          </p:nvSpPr>
          <p:spPr>
            <a:xfrm>
              <a:off x="0" y="-38100"/>
              <a:ext cx="938243" cy="2518211"/>
            </a:xfrm>
            <a:prstGeom prst="rect">
              <a:avLst/>
            </a:prstGeom>
          </p:spPr>
          <p:txBody>
            <a:bodyPr lIns="50800" tIns="50800" rIns="50800" bIns="50800" rtlCol="0" anchor="ctr"/>
            <a:lstStyle/>
            <a:p>
              <a:pPr algn="ctr">
                <a:lnSpc>
                  <a:spcPts val="2659"/>
                </a:lnSpc>
              </a:pPr>
              <a:endParaRPr/>
            </a:p>
          </p:txBody>
        </p:sp>
      </p:grpSp>
      <p:sp>
        <p:nvSpPr>
          <p:cNvPr id="8" name="TextBox 8"/>
          <p:cNvSpPr txBox="1"/>
          <p:nvPr/>
        </p:nvSpPr>
        <p:spPr>
          <a:xfrm>
            <a:off x="686569" y="1537214"/>
            <a:ext cx="10442530" cy="4463338"/>
          </a:xfrm>
          <a:prstGeom prst="rect">
            <a:avLst/>
          </a:prstGeom>
        </p:spPr>
        <p:txBody>
          <a:bodyPr wrap="square" lIns="0" tIns="0" rIns="0" bIns="0" rtlCol="0" anchor="t">
            <a:spAutoFit/>
          </a:bodyPr>
          <a:lstStyle/>
          <a:p>
            <a:pPr>
              <a:lnSpc>
                <a:spcPts val="2500"/>
              </a:lnSpc>
            </a:pPr>
            <a:r>
              <a:rPr lang="en-US" b="1">
                <a:solidFill>
                  <a:srgbClr val="0063BE"/>
                </a:solidFill>
                <a:latin typeface="Helvetica Neue LT Std Heavy"/>
              </a:rPr>
              <a:t>This is an exciting moment to join the Department for Business and Trade. </a:t>
            </a:r>
            <a:br>
              <a:rPr lang="en-US" b="1">
                <a:latin typeface="Helvetica Neue LT Std Heavy"/>
              </a:rPr>
            </a:br>
            <a:endParaRPr lang="en-US" b="1">
              <a:solidFill>
                <a:srgbClr val="0063BE"/>
              </a:solidFill>
              <a:latin typeface="Helvetica Neue LT Std Heavy"/>
            </a:endParaRPr>
          </a:p>
          <a:p>
            <a:pPr algn="just">
              <a:lnSpc>
                <a:spcPts val="2500"/>
              </a:lnSpc>
            </a:pPr>
            <a:r>
              <a:rPr lang="en-US">
                <a:latin typeface="Helvetica Neue LT Std"/>
                <a:ea typeface="+mn-lt"/>
                <a:cs typeface="+mn-lt"/>
              </a:rPr>
              <a:t>Thank you for your interest in this important leadership role in DBT. Our mission is economic growth: supporting businesses to invest, export and grow, creating jobs and opportunity across the UK.</a:t>
            </a:r>
          </a:p>
          <a:p>
            <a:pPr algn="just">
              <a:lnSpc>
                <a:spcPts val="2500"/>
              </a:lnSpc>
            </a:pPr>
            <a:endParaRPr lang="en-US">
              <a:latin typeface="Helvetica Neue LT Std" panose="020B0604020202020204" charset="0"/>
              <a:ea typeface="+mn-lt"/>
              <a:cs typeface="+mn-lt"/>
            </a:endParaRPr>
          </a:p>
          <a:p>
            <a:pPr algn="just">
              <a:lnSpc>
                <a:spcPts val="2500"/>
              </a:lnSpc>
            </a:pPr>
            <a:r>
              <a:rPr lang="en-GB">
                <a:latin typeface="Helvetica Neue LT Std"/>
              </a:rPr>
              <a:t>We are now focused on turning that mission into delivery, with refreshed clarity on our priorities, confidence in how we work, and pace in what we achieve.</a:t>
            </a:r>
            <a:endParaRPr lang="en-US">
              <a:latin typeface="Helvetica Neue LT Std"/>
            </a:endParaRPr>
          </a:p>
          <a:p>
            <a:pPr algn="just">
              <a:lnSpc>
                <a:spcPts val="2500"/>
              </a:lnSpc>
            </a:pPr>
            <a:endParaRPr lang="en-US" b="1">
              <a:solidFill>
                <a:srgbClr val="0063BE"/>
              </a:solidFill>
              <a:latin typeface="Helvetica Neue LT Std Heavy"/>
            </a:endParaRPr>
          </a:p>
          <a:p>
            <a:pPr>
              <a:lnSpc>
                <a:spcPts val="2500"/>
              </a:lnSpc>
            </a:pPr>
            <a:r>
              <a:rPr lang="en-US" b="1">
                <a:solidFill>
                  <a:srgbClr val="0063BE"/>
                </a:solidFill>
                <a:latin typeface="Helvetica Neue LT Std Heavy"/>
              </a:rPr>
              <a:t>Our priorities are to: </a:t>
            </a:r>
            <a:br>
              <a:rPr lang="en-US" b="1">
                <a:latin typeface="Helvetica Neue LT Std Heavy"/>
              </a:rPr>
            </a:br>
            <a:endParaRPr lang="en-US">
              <a:solidFill>
                <a:srgbClr val="000000"/>
              </a:solidFill>
              <a:latin typeface="Arial"/>
              <a:cs typeface="Arial"/>
            </a:endParaRPr>
          </a:p>
          <a:p>
            <a:pPr marL="342900" indent="-342900" algn="just">
              <a:lnSpc>
                <a:spcPts val="2500"/>
              </a:lnSpc>
              <a:buSzPct val="150000"/>
              <a:buFont typeface="Arial" panose="020B0604020202020204" pitchFamily="34" charset="0"/>
              <a:buChar char="•"/>
            </a:pPr>
            <a:r>
              <a:rPr lang="en-GB">
                <a:latin typeface="Helvetica Neue LT Std"/>
              </a:rPr>
              <a:t>Make the UK the best place in the world to do business</a:t>
            </a:r>
          </a:p>
          <a:p>
            <a:pPr marL="342900" indent="-342900" algn="just">
              <a:lnSpc>
                <a:spcPts val="2500"/>
              </a:lnSpc>
              <a:buSzPct val="150000"/>
              <a:buFont typeface="Arial" panose="020B0604020202020204" pitchFamily="34" charset="0"/>
              <a:buChar char="•"/>
            </a:pPr>
            <a:r>
              <a:rPr lang="en-GB">
                <a:latin typeface="Helvetica Neue LT Std"/>
              </a:rPr>
              <a:t>Make the UK the best‑connected economy</a:t>
            </a:r>
          </a:p>
          <a:p>
            <a:pPr marL="342900" indent="-342900" algn="just">
              <a:lnSpc>
                <a:spcPts val="2500"/>
              </a:lnSpc>
              <a:buSzPct val="150000"/>
              <a:buFont typeface="Arial" panose="020B0604020202020204" pitchFamily="34" charset="0"/>
              <a:buChar char="•"/>
            </a:pPr>
            <a:r>
              <a:rPr lang="en-GB">
                <a:latin typeface="Helvetica Neue LT Std"/>
              </a:rPr>
              <a:t>Deliver great services for business</a:t>
            </a:r>
          </a:p>
        </p:txBody>
      </p:sp>
      <p:sp>
        <p:nvSpPr>
          <p:cNvPr id="9" name="TextBox 9"/>
          <p:cNvSpPr txBox="1"/>
          <p:nvPr/>
        </p:nvSpPr>
        <p:spPr>
          <a:xfrm>
            <a:off x="686569" y="476169"/>
            <a:ext cx="11900484" cy="875111"/>
          </a:xfrm>
          <a:prstGeom prst="rect">
            <a:avLst/>
          </a:prstGeom>
        </p:spPr>
        <p:txBody>
          <a:bodyPr wrap="square" lIns="0" tIns="0" rIns="0" bIns="0" rtlCol="0" anchor="t">
            <a:spAutoFit/>
          </a:bodyPr>
          <a:lstStyle/>
          <a:p>
            <a:pPr>
              <a:lnSpc>
                <a:spcPts val="6660"/>
              </a:lnSpc>
            </a:pPr>
            <a:r>
              <a:rPr lang="en-US" sz="6650">
                <a:solidFill>
                  <a:srgbClr val="CF102D"/>
                </a:solidFill>
                <a:latin typeface="FS Lola"/>
              </a:rPr>
              <a:t>Welcome Message </a:t>
            </a:r>
            <a:endParaRPr lang="en-US" sz="6660" err="1">
              <a:solidFill>
                <a:srgbClr val="CF102D"/>
              </a:solidFill>
              <a:latin typeface="FS Lola"/>
            </a:endParaRPr>
          </a:p>
        </p:txBody>
      </p:sp>
      <p:pic>
        <p:nvPicPr>
          <p:cNvPr id="12" name="Picture 11">
            <a:extLst>
              <a:ext uri="{FF2B5EF4-FFF2-40B4-BE49-F238E27FC236}">
                <a16:creationId xmlns:a16="http://schemas.microsoft.com/office/drawing/2014/main" id="{15030721-A409-467A-CFE4-62A7C960BBAA}"/>
              </a:ext>
            </a:extLst>
          </p:cNvPr>
          <p:cNvPicPr>
            <a:picLocks noChangeAspect="1"/>
          </p:cNvPicPr>
          <p:nvPr/>
        </p:nvPicPr>
        <p:blipFill>
          <a:blip r:embed="rId3"/>
          <a:stretch>
            <a:fillRect/>
          </a:stretch>
        </p:blipFill>
        <p:spPr>
          <a:xfrm>
            <a:off x="13209167" y="621654"/>
            <a:ext cx="4079407" cy="4079407"/>
          </a:xfrm>
          <a:prstGeom prst="ellipse">
            <a:avLst/>
          </a:prstGeom>
          <a:ln>
            <a:noFill/>
          </a:ln>
          <a:effectLst>
            <a:softEdge rad="112500"/>
          </a:effectLst>
        </p:spPr>
      </p:pic>
      <p:sp>
        <p:nvSpPr>
          <p:cNvPr id="13" name="TextBox 12">
            <a:extLst>
              <a:ext uri="{FF2B5EF4-FFF2-40B4-BE49-F238E27FC236}">
                <a16:creationId xmlns:a16="http://schemas.microsoft.com/office/drawing/2014/main" id="{07914D2A-6F95-B9D9-7EB7-9AFBBC1F6333}"/>
              </a:ext>
            </a:extLst>
          </p:cNvPr>
          <p:cNvSpPr txBox="1"/>
          <p:nvPr/>
        </p:nvSpPr>
        <p:spPr>
          <a:xfrm>
            <a:off x="683512" y="6174474"/>
            <a:ext cx="16797613" cy="4216539"/>
          </a:xfrm>
          <a:prstGeom prst="rect">
            <a:avLst/>
          </a:prstGeom>
          <a:noFill/>
        </p:spPr>
        <p:txBody>
          <a:bodyPr wrap="square" lIns="91440" tIns="45720" rIns="91440" bIns="45720" rtlCol="0" anchor="t">
            <a:spAutoFit/>
          </a:bodyPr>
          <a:lstStyle/>
          <a:p>
            <a:pPr algn="just">
              <a:lnSpc>
                <a:spcPts val="2500"/>
              </a:lnSpc>
            </a:pPr>
            <a:r>
              <a:rPr lang="en-GB">
                <a:latin typeface="Helvetica Neue LT Std"/>
              </a:rPr>
              <a:t>As a Senior Civil Service leader, you play a critical role in delivering this, driving impact, shaping high‑performing teams, and staying closely connected to business. Our shared behaviours define how we work:</a:t>
            </a:r>
          </a:p>
          <a:p>
            <a:pPr algn="just">
              <a:lnSpc>
                <a:spcPts val="2500"/>
              </a:lnSpc>
            </a:pPr>
            <a:endParaRPr lang="en-GB">
              <a:latin typeface="Helvetica Neue LT Std" panose="020B0604020202020204" charset="0"/>
            </a:endParaRPr>
          </a:p>
          <a:p>
            <a:pPr marL="342900" lvl="0" indent="-342900" algn="just">
              <a:lnSpc>
                <a:spcPts val="2500"/>
              </a:lnSpc>
              <a:buFont typeface="Arial" panose="020B0604020202020204" pitchFamily="34" charset="0"/>
              <a:buChar char="•"/>
            </a:pPr>
            <a:r>
              <a:rPr lang="en-GB" b="1">
                <a:latin typeface="Helvetica Neue LT Std"/>
              </a:rPr>
              <a:t>Getting Stuff Done</a:t>
            </a:r>
            <a:r>
              <a:rPr lang="en-GB">
                <a:latin typeface="Helvetica Neue LT Std"/>
              </a:rPr>
              <a:t>: focus on delivery and impact</a:t>
            </a:r>
          </a:p>
          <a:p>
            <a:pPr marL="342900" lvl="0" indent="-342900" algn="just">
              <a:lnSpc>
                <a:spcPts val="2500"/>
              </a:lnSpc>
              <a:buFont typeface="Arial" panose="020B0604020202020204" pitchFamily="34" charset="0"/>
              <a:buChar char="•"/>
            </a:pPr>
            <a:r>
              <a:rPr lang="en-GB" b="1">
                <a:latin typeface="Helvetica Neue LT Std"/>
              </a:rPr>
              <a:t>Keeping Learning</a:t>
            </a:r>
            <a:r>
              <a:rPr lang="en-GB">
                <a:latin typeface="Helvetica Neue LT Std"/>
              </a:rPr>
              <a:t>: build capability and continuously improve</a:t>
            </a:r>
          </a:p>
          <a:p>
            <a:pPr marL="342900" lvl="0" indent="-342900" algn="just">
              <a:lnSpc>
                <a:spcPts val="2500"/>
              </a:lnSpc>
              <a:buFont typeface="Arial" panose="020B0604020202020204" pitchFamily="34" charset="0"/>
              <a:buChar char="•"/>
            </a:pPr>
            <a:r>
              <a:rPr lang="en-GB" b="1">
                <a:latin typeface="Helvetica Neue LT Std"/>
              </a:rPr>
              <a:t>Having a View</a:t>
            </a:r>
            <a:r>
              <a:rPr lang="en-GB">
                <a:latin typeface="Helvetica Neue LT Std"/>
              </a:rPr>
              <a:t>: act with confidence, grounded in insight</a:t>
            </a:r>
          </a:p>
          <a:p>
            <a:pPr algn="just">
              <a:lnSpc>
                <a:spcPts val="2500"/>
              </a:lnSpc>
            </a:pPr>
            <a:endParaRPr lang="en-GB">
              <a:latin typeface="Helvetica Neue LT Std"/>
            </a:endParaRPr>
          </a:p>
          <a:p>
            <a:pPr algn="just">
              <a:lnSpc>
                <a:spcPts val="2500"/>
              </a:lnSpc>
            </a:pPr>
            <a:r>
              <a:rPr lang="en-GB">
                <a:latin typeface="Helvetica Neue LT Std"/>
              </a:rPr>
              <a:t>You join at a point where your leadership will help shape the next phase of DBT. </a:t>
            </a:r>
          </a:p>
          <a:p>
            <a:pPr algn="just">
              <a:lnSpc>
                <a:spcPts val="2500"/>
              </a:lnSpc>
            </a:pPr>
            <a:endParaRPr lang="en-GB">
              <a:latin typeface="Helvetica Neue LT Std"/>
            </a:endParaRPr>
          </a:p>
          <a:p>
            <a:pPr algn="just">
              <a:lnSpc>
                <a:spcPts val="2500"/>
              </a:lnSpc>
            </a:pPr>
            <a:r>
              <a:rPr lang="en-GB">
                <a:latin typeface="Helvetica Neue LT Std"/>
              </a:rPr>
              <a:t>I am looking forward to working with you.</a:t>
            </a:r>
          </a:p>
          <a:p>
            <a:pPr algn="just">
              <a:lnSpc>
                <a:spcPts val="2500"/>
              </a:lnSpc>
            </a:pPr>
            <a:endParaRPr lang="en-GB">
              <a:latin typeface="Helvetica Neue LT Std" panose="020B0604020202020204" charset="0"/>
            </a:endParaRPr>
          </a:p>
          <a:p>
            <a:pPr>
              <a:lnSpc>
                <a:spcPts val="2500"/>
              </a:lnSpc>
            </a:pPr>
            <a:endParaRPr lang="en-GB">
              <a:latin typeface="Helvetica Neue LT Std"/>
            </a:endParaRPr>
          </a:p>
          <a:p>
            <a:endParaRPr lang="en-GB"/>
          </a:p>
        </p:txBody>
      </p:sp>
      <p:sp>
        <p:nvSpPr>
          <p:cNvPr id="2" name="Freeform 12">
            <a:extLst>
              <a:ext uri="{FF2B5EF4-FFF2-40B4-BE49-F238E27FC236}">
                <a16:creationId xmlns:a16="http://schemas.microsoft.com/office/drawing/2014/main" id="{0550F2A7-88DD-4840-2258-82C3D12F7260}"/>
              </a:ext>
            </a:extLst>
          </p:cNvPr>
          <p:cNvSpPr/>
          <p:nvPr/>
        </p:nvSpPr>
        <p:spPr>
          <a:xfrm>
            <a:off x="11129099" y="7028597"/>
            <a:ext cx="7158901" cy="3258403"/>
          </a:xfrm>
          <a:custGeom>
            <a:avLst/>
            <a:gdLst/>
            <a:ahLst/>
            <a:cxnLst/>
            <a:rect l="l" t="t" r="r" b="b"/>
            <a:pathLst>
              <a:path w="10111872" h="6016564">
                <a:moveTo>
                  <a:pt x="0" y="0"/>
                </a:moveTo>
                <a:lnTo>
                  <a:pt x="10111872" y="0"/>
                </a:lnTo>
                <a:lnTo>
                  <a:pt x="10111872" y="6016564"/>
                </a:lnTo>
                <a:lnTo>
                  <a:pt x="0" y="6016564"/>
                </a:lnTo>
                <a:lnTo>
                  <a:pt x="0" y="0"/>
                </a:lnTo>
                <a:close/>
              </a:path>
            </a:pathLst>
          </a:custGeom>
          <a:blipFill>
            <a:blip>
              <a:alphaModFix amt="48000"/>
              <a:extLst>
                <a:ext uri="{96DAC541-7B7A-43D3-8B79-37D633B846F1}">
                  <asvg:svgBlip xmlns:asvg="http://schemas.microsoft.com/office/drawing/2016/SVG/main" r:embed="rId4"/>
                </a:ext>
              </a:extLst>
            </a:blip>
            <a:stretch>
              <a:fillRect l="387" r="-44628" b="-100000"/>
            </a:stretch>
          </a:blipFill>
        </p:spPr>
        <p:txBody>
          <a:bodyPr/>
          <a:lstStyle/>
          <a:p>
            <a:endParaRPr lang="en-GB"/>
          </a:p>
        </p:txBody>
      </p:sp>
      <p:sp>
        <p:nvSpPr>
          <p:cNvPr id="11" name="TextBox 9">
            <a:extLst>
              <a:ext uri="{FF2B5EF4-FFF2-40B4-BE49-F238E27FC236}">
                <a16:creationId xmlns:a16="http://schemas.microsoft.com/office/drawing/2014/main" id="{A77A75ED-1662-BB99-81A6-23C484F2DCFF}"/>
              </a:ext>
            </a:extLst>
          </p:cNvPr>
          <p:cNvSpPr txBox="1"/>
          <p:nvPr/>
        </p:nvSpPr>
        <p:spPr>
          <a:xfrm>
            <a:off x="13833075" y="4844392"/>
            <a:ext cx="2810000" cy="1333698"/>
          </a:xfrm>
          <a:prstGeom prst="rect">
            <a:avLst/>
          </a:prstGeom>
        </p:spPr>
        <p:txBody>
          <a:bodyPr lIns="0" tIns="0" rIns="0" bIns="0" rtlCol="0" anchor="t">
            <a:spAutoFit/>
          </a:bodyPr>
          <a:lstStyle/>
          <a:p>
            <a:pPr>
              <a:lnSpc>
                <a:spcPts val="2645"/>
              </a:lnSpc>
            </a:pPr>
            <a:r>
              <a:rPr lang="en-US" sz="2250">
                <a:solidFill>
                  <a:srgbClr val="0063BE"/>
                </a:solidFill>
                <a:latin typeface="FS Lola"/>
              </a:rPr>
              <a:t>Amanda Brooks</a:t>
            </a:r>
          </a:p>
          <a:p>
            <a:pPr>
              <a:lnSpc>
                <a:spcPts val="2645"/>
              </a:lnSpc>
            </a:pPr>
            <a:endParaRPr lang="en-US" sz="2250">
              <a:solidFill>
                <a:srgbClr val="0063BE"/>
              </a:solidFill>
              <a:latin typeface="FS Lola"/>
            </a:endParaRPr>
          </a:p>
          <a:p>
            <a:pPr>
              <a:lnSpc>
                <a:spcPts val="2645"/>
              </a:lnSpc>
            </a:pPr>
            <a:r>
              <a:rPr lang="en-US" sz="2250">
                <a:solidFill>
                  <a:srgbClr val="0063BE"/>
                </a:solidFill>
                <a:latin typeface="FS Lola"/>
              </a:rPr>
              <a:t>Interim Permanent Secretary</a:t>
            </a:r>
          </a:p>
        </p:txBody>
      </p:sp>
      <p:sp>
        <p:nvSpPr>
          <p:cNvPr id="7" name="Slide Number Placeholder 6">
            <a:extLst>
              <a:ext uri="{FF2B5EF4-FFF2-40B4-BE49-F238E27FC236}">
                <a16:creationId xmlns:a16="http://schemas.microsoft.com/office/drawing/2014/main" id="{C34AEDD2-FF03-BCBA-07DA-71B184BB0A32}"/>
              </a:ext>
            </a:extLst>
          </p:cNvPr>
          <p:cNvSpPr>
            <a:spLocks noGrp="1"/>
          </p:cNvSpPr>
          <p:nvPr>
            <p:ph type="sldNum" sz="quarter" idx="12"/>
          </p:nvPr>
        </p:nvSpPr>
        <p:spPr/>
        <p:txBody>
          <a:bodyPr/>
          <a:lstStyle/>
          <a:p>
            <a:fld id="{B6F15528-21DE-4FAA-801E-634DDDAF4B2B}" type="slidenum">
              <a:rPr lang="en-US" smtClean="0"/>
              <a:pPr/>
              <a:t>3</a:t>
            </a:fld>
            <a:endParaRPr lang="en-US"/>
          </a:p>
        </p:txBody>
      </p:sp>
    </p:spTree>
    <p:extLst>
      <p:ext uri="{BB962C8B-B14F-4D97-AF65-F5344CB8AC3E}">
        <p14:creationId xmlns:p14="http://schemas.microsoft.com/office/powerpoint/2010/main" val="35606279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8845934" y="6896823"/>
            <a:ext cx="8413366" cy="2399568"/>
          </a:xfrm>
          <a:prstGeom prst="rect">
            <a:avLst/>
          </a:prstGeom>
        </p:spPr>
        <p:txBody>
          <a:bodyPr lIns="0" tIns="0" rIns="0" bIns="0" rtlCol="0" anchor="t">
            <a:spAutoFit/>
          </a:bodyPr>
          <a:lstStyle/>
          <a:p>
            <a:pPr algn="just">
              <a:lnSpc>
                <a:spcPts val="2664"/>
              </a:lnSpc>
            </a:pPr>
            <a:r>
              <a:rPr lang="en-US" sz="1900">
                <a:solidFill>
                  <a:srgbClr val="545454"/>
                </a:solidFill>
                <a:latin typeface="Helvetica Neue LT Std"/>
              </a:rPr>
              <a:t>We bring together business leaders and trade experts to make the UK a thriving business hub. Our network of 20 partner </a:t>
            </a:r>
            <a:r>
              <a:rPr lang="en-US" sz="1900" err="1">
                <a:solidFill>
                  <a:srgbClr val="545454"/>
                </a:solidFill>
                <a:latin typeface="Helvetica Neue LT Std"/>
              </a:rPr>
              <a:t>organisations</a:t>
            </a:r>
            <a:r>
              <a:rPr lang="en-US" sz="1900">
                <a:solidFill>
                  <a:srgbClr val="545454"/>
                </a:solidFill>
                <a:latin typeface="Helvetica Neue LT Std"/>
              </a:rPr>
              <a:t>, from the Fair Work Agency to the British Business Bank, supports businesses domestically and internationally. We connect businesses to government, attract investors, and unlock exports through trade deals. Our UK-based staff empowers colleagues in over 100 countries. With offices in London, Darlington, and across the UK, we're here to help businesses succeed. </a:t>
            </a:r>
            <a:endParaRPr lang="en-US"/>
          </a:p>
        </p:txBody>
      </p:sp>
      <p:sp>
        <p:nvSpPr>
          <p:cNvPr id="4" name="TextBox 4"/>
          <p:cNvSpPr txBox="1"/>
          <p:nvPr/>
        </p:nvSpPr>
        <p:spPr>
          <a:xfrm>
            <a:off x="8845934" y="6086115"/>
            <a:ext cx="8413366" cy="323127"/>
          </a:xfrm>
          <a:prstGeom prst="rect">
            <a:avLst/>
          </a:prstGeom>
        </p:spPr>
        <p:txBody>
          <a:bodyPr lIns="0" tIns="0" rIns="0" bIns="0" rtlCol="0" anchor="t">
            <a:spAutoFit/>
          </a:bodyPr>
          <a:lstStyle/>
          <a:p>
            <a:pPr>
              <a:lnSpc>
                <a:spcPts val="2664"/>
              </a:lnSpc>
            </a:pPr>
            <a:r>
              <a:rPr lang="en-US" sz="1903">
                <a:solidFill>
                  <a:srgbClr val="0063BE"/>
                </a:solidFill>
                <a:latin typeface="Montserrat Bold"/>
              </a:rPr>
              <a:t>What we do?</a:t>
            </a:r>
          </a:p>
        </p:txBody>
      </p:sp>
      <p:sp>
        <p:nvSpPr>
          <p:cNvPr id="5" name="TextBox 5"/>
          <p:cNvSpPr txBox="1"/>
          <p:nvPr/>
        </p:nvSpPr>
        <p:spPr>
          <a:xfrm>
            <a:off x="8845934" y="2302038"/>
            <a:ext cx="8413366" cy="2636010"/>
          </a:xfrm>
          <a:prstGeom prst="rect">
            <a:avLst/>
          </a:prstGeom>
        </p:spPr>
        <p:txBody>
          <a:bodyPr lIns="0" tIns="0" rIns="0" bIns="0" rtlCol="0" anchor="t">
            <a:spAutoFit/>
          </a:bodyPr>
          <a:lstStyle/>
          <a:p>
            <a:pPr>
              <a:lnSpc>
                <a:spcPts val="6660"/>
              </a:lnSpc>
            </a:pPr>
            <a:r>
              <a:rPr lang="en-US" sz="6660">
                <a:solidFill>
                  <a:srgbClr val="CF102D"/>
                </a:solidFill>
                <a:latin typeface="FS Lola"/>
              </a:rPr>
              <a:t>About the </a:t>
            </a:r>
          </a:p>
          <a:p>
            <a:pPr>
              <a:lnSpc>
                <a:spcPts val="6660"/>
              </a:lnSpc>
            </a:pPr>
            <a:r>
              <a:rPr lang="en-US" sz="6660">
                <a:solidFill>
                  <a:srgbClr val="CF102D"/>
                </a:solidFill>
                <a:latin typeface="FS Lola"/>
              </a:rPr>
              <a:t>Department for Business and Trade​</a:t>
            </a:r>
          </a:p>
        </p:txBody>
      </p:sp>
      <p:pic>
        <p:nvPicPr>
          <p:cNvPr id="2" name="Picture 1" descr="A group of people standing in front of a whiteboard&#10;&#10;AI-generated content may be incorrect.">
            <a:extLst>
              <a:ext uri="{FF2B5EF4-FFF2-40B4-BE49-F238E27FC236}">
                <a16:creationId xmlns:a16="http://schemas.microsoft.com/office/drawing/2014/main" id="{4365FB16-150B-CBDA-9AB0-90C2B951A26C}"/>
              </a:ext>
            </a:extLst>
          </p:cNvPr>
          <p:cNvPicPr>
            <a:picLocks noChangeAspect="1"/>
          </p:cNvPicPr>
          <p:nvPr/>
        </p:nvPicPr>
        <p:blipFill>
          <a:blip r:embed="rId2"/>
          <a:stretch>
            <a:fillRect/>
          </a:stretch>
        </p:blipFill>
        <p:spPr>
          <a:xfrm>
            <a:off x="652463" y="2090737"/>
            <a:ext cx="7839075" cy="6105525"/>
          </a:xfrm>
          <a:prstGeom prst="rect">
            <a:avLst/>
          </a:prstGeom>
        </p:spPr>
      </p:pic>
      <p:sp>
        <p:nvSpPr>
          <p:cNvPr id="7" name="Slide Number Placeholder 6">
            <a:extLst>
              <a:ext uri="{FF2B5EF4-FFF2-40B4-BE49-F238E27FC236}">
                <a16:creationId xmlns:a16="http://schemas.microsoft.com/office/drawing/2014/main" id="{5E7488BD-476B-DB2C-6309-11F96DAE9782}"/>
              </a:ext>
            </a:extLst>
          </p:cNvPr>
          <p:cNvSpPr>
            <a:spLocks noGrp="1"/>
          </p:cNvSpPr>
          <p:nvPr>
            <p:ph type="sldNum" sz="quarter" idx="12"/>
          </p:nvPr>
        </p:nvSpPr>
        <p:spPr/>
        <p:txBody>
          <a:bodyPr/>
          <a:lstStyle/>
          <a:p>
            <a:fld id="{B6F15528-21DE-4FAA-801E-634DDDAF4B2B}" type="slidenum">
              <a:rPr lang="en-US" smtClean="0"/>
              <a:pPr/>
              <a:t>4</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3512304"/>
            <a:ext cx="7451196" cy="5337656"/>
            <a:chOff x="0" y="0"/>
            <a:chExt cx="1962455" cy="1405802"/>
          </a:xfrm>
        </p:grpSpPr>
        <p:sp>
          <p:nvSpPr>
            <p:cNvPr id="3" name="Freeform 3"/>
            <p:cNvSpPr/>
            <p:nvPr/>
          </p:nvSpPr>
          <p:spPr>
            <a:xfrm>
              <a:off x="0" y="0"/>
              <a:ext cx="1962455" cy="1405802"/>
            </a:xfrm>
            <a:custGeom>
              <a:avLst/>
              <a:gdLst/>
              <a:ahLst/>
              <a:cxnLst/>
              <a:rect l="l" t="t" r="r" b="b"/>
              <a:pathLst>
                <a:path w="1962455" h="1405802">
                  <a:moveTo>
                    <a:pt x="0" y="0"/>
                  </a:moveTo>
                  <a:lnTo>
                    <a:pt x="1962455" y="0"/>
                  </a:lnTo>
                  <a:lnTo>
                    <a:pt x="1962455" y="1405802"/>
                  </a:lnTo>
                  <a:lnTo>
                    <a:pt x="0" y="1405802"/>
                  </a:lnTo>
                  <a:close/>
                </a:path>
              </a:pathLst>
            </a:custGeom>
            <a:solidFill>
              <a:srgbClr val="F0F0EC"/>
            </a:solidFill>
          </p:spPr>
          <p:txBody>
            <a:bodyPr/>
            <a:lstStyle/>
            <a:p>
              <a:endParaRPr lang="en-GB"/>
            </a:p>
          </p:txBody>
        </p:sp>
        <p:sp>
          <p:nvSpPr>
            <p:cNvPr id="4" name="TextBox 4"/>
            <p:cNvSpPr txBox="1"/>
            <p:nvPr/>
          </p:nvSpPr>
          <p:spPr>
            <a:xfrm>
              <a:off x="0" y="-38100"/>
              <a:ext cx="1962455" cy="1443902"/>
            </a:xfrm>
            <a:prstGeom prst="rect">
              <a:avLst/>
            </a:prstGeom>
          </p:spPr>
          <p:txBody>
            <a:bodyPr lIns="50800" tIns="50800" rIns="50800" bIns="50800" rtlCol="0" anchor="ctr"/>
            <a:lstStyle/>
            <a:p>
              <a:pPr algn="ctr">
                <a:lnSpc>
                  <a:spcPts val="2659"/>
                </a:lnSpc>
              </a:pPr>
              <a:endParaRPr/>
            </a:p>
          </p:txBody>
        </p:sp>
      </p:grpSp>
      <p:sp>
        <p:nvSpPr>
          <p:cNvPr id="5" name="AutoShape 5"/>
          <p:cNvSpPr/>
          <p:nvPr/>
        </p:nvSpPr>
        <p:spPr>
          <a:xfrm>
            <a:off x="0" y="9700628"/>
            <a:ext cx="18395101" cy="0"/>
          </a:xfrm>
          <a:prstGeom prst="line">
            <a:avLst/>
          </a:prstGeom>
          <a:ln w="38100" cap="flat">
            <a:solidFill>
              <a:srgbClr val="2254C5"/>
            </a:solidFill>
            <a:prstDash val="solid"/>
            <a:headEnd type="none" w="sm" len="sm"/>
            <a:tailEnd type="none" w="sm" len="sm"/>
          </a:ln>
        </p:spPr>
        <p:txBody>
          <a:bodyPr/>
          <a:lstStyle/>
          <a:p>
            <a:endParaRPr lang="en-GB"/>
          </a:p>
        </p:txBody>
      </p:sp>
      <p:sp>
        <p:nvSpPr>
          <p:cNvPr id="6" name="Freeform 6"/>
          <p:cNvSpPr/>
          <p:nvPr/>
        </p:nvSpPr>
        <p:spPr>
          <a:xfrm>
            <a:off x="8851371" y="5360968"/>
            <a:ext cx="1569209" cy="1099733"/>
          </a:xfrm>
          <a:custGeom>
            <a:avLst/>
            <a:gdLst/>
            <a:ahLst/>
            <a:cxnLst/>
            <a:rect l="l" t="t" r="r" b="b"/>
            <a:pathLst>
              <a:path w="1569209" h="1099733">
                <a:moveTo>
                  <a:pt x="0" y="0"/>
                </a:moveTo>
                <a:lnTo>
                  <a:pt x="1569209" y="0"/>
                </a:lnTo>
                <a:lnTo>
                  <a:pt x="1569209" y="1099733"/>
                </a:lnTo>
                <a:lnTo>
                  <a:pt x="0" y="1099733"/>
                </a:lnTo>
                <a:lnTo>
                  <a:pt x="0" y="0"/>
                </a:lnTo>
                <a:close/>
              </a:path>
            </a:pathLst>
          </a:custGeom>
          <a:blipFill>
            <a:blip r:embed="rId2"/>
            <a:stretch>
              <a:fillRect l="-6884" r="-6884"/>
            </a:stretch>
          </a:blipFill>
        </p:spPr>
        <p:txBody>
          <a:bodyPr/>
          <a:lstStyle/>
          <a:p>
            <a:endParaRPr lang="en-GB"/>
          </a:p>
        </p:txBody>
      </p:sp>
      <p:sp>
        <p:nvSpPr>
          <p:cNvPr id="7" name="Freeform 7"/>
          <p:cNvSpPr/>
          <p:nvPr/>
        </p:nvSpPr>
        <p:spPr>
          <a:xfrm>
            <a:off x="13322230" y="5360968"/>
            <a:ext cx="1569209" cy="1099733"/>
          </a:xfrm>
          <a:custGeom>
            <a:avLst/>
            <a:gdLst/>
            <a:ahLst/>
            <a:cxnLst/>
            <a:rect l="l" t="t" r="r" b="b"/>
            <a:pathLst>
              <a:path w="1569209" h="1099733">
                <a:moveTo>
                  <a:pt x="0" y="0"/>
                </a:moveTo>
                <a:lnTo>
                  <a:pt x="1569209" y="0"/>
                </a:lnTo>
                <a:lnTo>
                  <a:pt x="1569209" y="1099733"/>
                </a:lnTo>
                <a:lnTo>
                  <a:pt x="0" y="1099733"/>
                </a:lnTo>
                <a:lnTo>
                  <a:pt x="0" y="0"/>
                </a:lnTo>
                <a:close/>
              </a:path>
            </a:pathLst>
          </a:custGeom>
          <a:blipFill>
            <a:blip r:embed="rId3"/>
            <a:stretch>
              <a:fillRect l="-4655" r="-4655"/>
            </a:stretch>
          </a:blipFill>
        </p:spPr>
        <p:txBody>
          <a:bodyPr/>
          <a:lstStyle/>
          <a:p>
            <a:endParaRPr lang="en-GB"/>
          </a:p>
        </p:txBody>
      </p:sp>
      <p:sp>
        <p:nvSpPr>
          <p:cNvPr id="8" name="AutoShape 8"/>
          <p:cNvSpPr/>
          <p:nvPr/>
        </p:nvSpPr>
        <p:spPr>
          <a:xfrm>
            <a:off x="9234893" y="4963632"/>
            <a:ext cx="1441094" cy="0"/>
          </a:xfrm>
          <a:prstGeom prst="line">
            <a:avLst/>
          </a:prstGeom>
          <a:ln w="28575" cap="flat">
            <a:solidFill>
              <a:srgbClr val="2254C5"/>
            </a:solidFill>
            <a:prstDash val="solid"/>
            <a:headEnd type="none" w="sm" len="sm"/>
            <a:tailEnd type="none" w="sm" len="sm"/>
          </a:ln>
        </p:spPr>
        <p:txBody>
          <a:bodyPr/>
          <a:lstStyle/>
          <a:p>
            <a:endParaRPr lang="en-GB"/>
          </a:p>
        </p:txBody>
      </p:sp>
      <p:sp>
        <p:nvSpPr>
          <p:cNvPr id="9" name="AutoShape 9"/>
          <p:cNvSpPr/>
          <p:nvPr/>
        </p:nvSpPr>
        <p:spPr>
          <a:xfrm>
            <a:off x="13668410" y="4935057"/>
            <a:ext cx="937030" cy="0"/>
          </a:xfrm>
          <a:prstGeom prst="line">
            <a:avLst/>
          </a:prstGeom>
          <a:ln w="28575" cap="flat">
            <a:solidFill>
              <a:srgbClr val="2254C5"/>
            </a:solidFill>
            <a:prstDash val="solid"/>
            <a:headEnd type="none" w="sm" len="sm"/>
            <a:tailEnd type="none" w="sm" len="sm"/>
          </a:ln>
        </p:spPr>
        <p:txBody>
          <a:bodyPr/>
          <a:lstStyle/>
          <a:p>
            <a:endParaRPr lang="en-GB"/>
          </a:p>
        </p:txBody>
      </p:sp>
      <p:sp>
        <p:nvSpPr>
          <p:cNvPr id="10" name="Freeform 10"/>
          <p:cNvSpPr/>
          <p:nvPr/>
        </p:nvSpPr>
        <p:spPr>
          <a:xfrm>
            <a:off x="8851371" y="1028700"/>
            <a:ext cx="1569209" cy="1099733"/>
          </a:xfrm>
          <a:custGeom>
            <a:avLst/>
            <a:gdLst/>
            <a:ahLst/>
            <a:cxnLst/>
            <a:rect l="l" t="t" r="r" b="b"/>
            <a:pathLst>
              <a:path w="1569209" h="1099733">
                <a:moveTo>
                  <a:pt x="0" y="0"/>
                </a:moveTo>
                <a:lnTo>
                  <a:pt x="1569209" y="0"/>
                </a:lnTo>
                <a:lnTo>
                  <a:pt x="1569209" y="1099733"/>
                </a:lnTo>
                <a:lnTo>
                  <a:pt x="0" y="1099733"/>
                </a:lnTo>
                <a:lnTo>
                  <a:pt x="0" y="0"/>
                </a:lnTo>
                <a:close/>
              </a:path>
            </a:pathLst>
          </a:custGeom>
          <a:blipFill>
            <a:blip r:embed="rId4"/>
            <a:stretch>
              <a:fillRect/>
            </a:stretch>
          </a:blipFill>
        </p:spPr>
        <p:txBody>
          <a:bodyPr/>
          <a:lstStyle/>
          <a:p>
            <a:endParaRPr lang="en-GB"/>
          </a:p>
        </p:txBody>
      </p:sp>
      <p:sp>
        <p:nvSpPr>
          <p:cNvPr id="11" name="Freeform 11"/>
          <p:cNvSpPr/>
          <p:nvPr/>
        </p:nvSpPr>
        <p:spPr>
          <a:xfrm>
            <a:off x="13322230" y="1028700"/>
            <a:ext cx="1569209" cy="1099733"/>
          </a:xfrm>
          <a:custGeom>
            <a:avLst/>
            <a:gdLst/>
            <a:ahLst/>
            <a:cxnLst/>
            <a:rect l="l" t="t" r="r" b="b"/>
            <a:pathLst>
              <a:path w="1569209" h="1099733">
                <a:moveTo>
                  <a:pt x="0" y="0"/>
                </a:moveTo>
                <a:lnTo>
                  <a:pt x="1569209" y="0"/>
                </a:lnTo>
                <a:lnTo>
                  <a:pt x="1569209" y="1099733"/>
                </a:lnTo>
                <a:lnTo>
                  <a:pt x="0" y="1099733"/>
                </a:lnTo>
                <a:lnTo>
                  <a:pt x="0" y="0"/>
                </a:lnTo>
                <a:close/>
              </a:path>
            </a:pathLst>
          </a:custGeom>
          <a:blipFill>
            <a:blip r:embed="rId5"/>
            <a:stretch>
              <a:fillRect t="-2187" b="-2187"/>
            </a:stretch>
          </a:blipFill>
        </p:spPr>
        <p:txBody>
          <a:bodyPr/>
          <a:lstStyle/>
          <a:p>
            <a:endParaRPr lang="en-GB"/>
          </a:p>
        </p:txBody>
      </p:sp>
      <p:sp>
        <p:nvSpPr>
          <p:cNvPr id="12" name="TextBox 12"/>
          <p:cNvSpPr txBox="1"/>
          <p:nvPr/>
        </p:nvSpPr>
        <p:spPr>
          <a:xfrm>
            <a:off x="1028700" y="1654766"/>
            <a:ext cx="7289766" cy="1169918"/>
          </a:xfrm>
          <a:prstGeom prst="rect">
            <a:avLst/>
          </a:prstGeom>
        </p:spPr>
        <p:txBody>
          <a:bodyPr lIns="0" tIns="0" rIns="0" bIns="0" rtlCol="0" anchor="t">
            <a:spAutoFit/>
          </a:bodyPr>
          <a:lstStyle/>
          <a:p>
            <a:pPr>
              <a:lnSpc>
                <a:spcPts val="8187"/>
              </a:lnSpc>
            </a:pPr>
            <a:r>
              <a:rPr lang="en-US" sz="8187">
                <a:solidFill>
                  <a:srgbClr val="CF102D"/>
                </a:solidFill>
                <a:latin typeface="FS Lola"/>
              </a:rPr>
              <a:t>Our DBT Values​</a:t>
            </a:r>
          </a:p>
        </p:txBody>
      </p:sp>
      <p:sp>
        <p:nvSpPr>
          <p:cNvPr id="13" name="TextBox 13"/>
          <p:cNvSpPr txBox="1"/>
          <p:nvPr/>
        </p:nvSpPr>
        <p:spPr>
          <a:xfrm>
            <a:off x="1478320" y="6424472"/>
            <a:ext cx="6551957" cy="1860569"/>
          </a:xfrm>
          <a:prstGeom prst="rect">
            <a:avLst/>
          </a:prstGeom>
        </p:spPr>
        <p:txBody>
          <a:bodyPr lIns="0" tIns="0" rIns="0" bIns="0" rtlCol="0" anchor="t">
            <a:spAutoFit/>
          </a:bodyPr>
          <a:lstStyle/>
          <a:p>
            <a:pPr>
              <a:lnSpc>
                <a:spcPts val="2424"/>
              </a:lnSpc>
            </a:pPr>
            <a:r>
              <a:rPr lang="en-US" sz="1731">
                <a:solidFill>
                  <a:srgbClr val="545454"/>
                </a:solidFill>
                <a:latin typeface="Helvetica Neue LT Std"/>
              </a:rPr>
              <a:t>Our company values are essentially the fundamental beliefs that guide our organisation's decision-making and overall approach to business. They serve as the bedrock of the company culture, shaping how our employees interact with each other, stakeholders, and the wider world. Here's a breakdown of what company values are and their significance.</a:t>
            </a:r>
          </a:p>
        </p:txBody>
      </p:sp>
      <p:sp>
        <p:nvSpPr>
          <p:cNvPr id="14" name="TextBox 14"/>
          <p:cNvSpPr txBox="1"/>
          <p:nvPr/>
        </p:nvSpPr>
        <p:spPr>
          <a:xfrm>
            <a:off x="9197551" y="2167325"/>
            <a:ext cx="2436748" cy="577239"/>
          </a:xfrm>
          <a:prstGeom prst="rect">
            <a:avLst/>
          </a:prstGeom>
        </p:spPr>
        <p:txBody>
          <a:bodyPr lIns="0" tIns="0" rIns="0" bIns="0" rtlCol="0" anchor="t">
            <a:spAutoFit/>
          </a:bodyPr>
          <a:lstStyle/>
          <a:p>
            <a:pPr>
              <a:lnSpc>
                <a:spcPts val="4407"/>
              </a:lnSpc>
            </a:pPr>
            <a:r>
              <a:rPr lang="en-US" sz="3148">
                <a:solidFill>
                  <a:srgbClr val="2254C5"/>
                </a:solidFill>
                <a:latin typeface="FS Lola"/>
              </a:rPr>
              <a:t>Excellent</a:t>
            </a:r>
          </a:p>
        </p:txBody>
      </p:sp>
      <p:sp>
        <p:nvSpPr>
          <p:cNvPr id="15" name="TextBox 15"/>
          <p:cNvSpPr txBox="1"/>
          <p:nvPr/>
        </p:nvSpPr>
        <p:spPr>
          <a:xfrm>
            <a:off x="9197551" y="2874201"/>
            <a:ext cx="3750504" cy="1499684"/>
          </a:xfrm>
          <a:prstGeom prst="rect">
            <a:avLst/>
          </a:prstGeom>
        </p:spPr>
        <p:txBody>
          <a:bodyPr lIns="0" tIns="0" rIns="0" bIns="0" rtlCol="0" anchor="t">
            <a:spAutoFit/>
          </a:bodyPr>
          <a:lstStyle/>
          <a:p>
            <a:pPr>
              <a:lnSpc>
                <a:spcPts val="2380"/>
              </a:lnSpc>
            </a:pPr>
            <a:r>
              <a:rPr lang="en-US" sz="1700">
                <a:solidFill>
                  <a:srgbClr val="545454"/>
                </a:solidFill>
                <a:latin typeface="Helvetica Neue LT Std"/>
              </a:rPr>
              <a:t>Our work matters. It makes a difference to people's lives across the country. We combine excellence with pace to maximise the impact we have.</a:t>
            </a:r>
          </a:p>
        </p:txBody>
      </p:sp>
      <p:sp>
        <p:nvSpPr>
          <p:cNvPr id="16" name="TextBox 16"/>
          <p:cNvSpPr txBox="1"/>
          <p:nvPr/>
        </p:nvSpPr>
        <p:spPr>
          <a:xfrm>
            <a:off x="9202206" y="6395897"/>
            <a:ext cx="2436748" cy="577239"/>
          </a:xfrm>
          <a:prstGeom prst="rect">
            <a:avLst/>
          </a:prstGeom>
        </p:spPr>
        <p:txBody>
          <a:bodyPr lIns="0" tIns="0" rIns="0" bIns="0" rtlCol="0" anchor="t">
            <a:spAutoFit/>
          </a:bodyPr>
          <a:lstStyle/>
          <a:p>
            <a:pPr>
              <a:lnSpc>
                <a:spcPts val="4407"/>
              </a:lnSpc>
            </a:pPr>
            <a:r>
              <a:rPr lang="en-US" sz="3148">
                <a:solidFill>
                  <a:srgbClr val="E24912"/>
                </a:solidFill>
                <a:latin typeface="FS Lola"/>
              </a:rPr>
              <a:t>Confident</a:t>
            </a:r>
          </a:p>
        </p:txBody>
      </p:sp>
      <p:sp>
        <p:nvSpPr>
          <p:cNvPr id="17" name="TextBox 17"/>
          <p:cNvSpPr txBox="1"/>
          <p:nvPr/>
        </p:nvSpPr>
        <p:spPr>
          <a:xfrm>
            <a:off x="9202206" y="7102772"/>
            <a:ext cx="3494003" cy="1794922"/>
          </a:xfrm>
          <a:prstGeom prst="rect">
            <a:avLst/>
          </a:prstGeom>
        </p:spPr>
        <p:txBody>
          <a:bodyPr lIns="0" tIns="0" rIns="0" bIns="0" rtlCol="0" anchor="t">
            <a:spAutoFit/>
          </a:bodyPr>
          <a:lstStyle/>
          <a:p>
            <a:pPr>
              <a:lnSpc>
                <a:spcPts val="2380"/>
              </a:lnSpc>
            </a:pPr>
            <a:r>
              <a:rPr lang="en-US" sz="1700">
                <a:solidFill>
                  <a:srgbClr val="545454"/>
                </a:solidFill>
                <a:latin typeface="Helvetica Neue LT Std"/>
              </a:rPr>
              <a:t>We have a distinctive perspective, informed by our work with business. We make a compelling case for what we want to do, and don't let obstacles get in the way.​</a:t>
            </a:r>
          </a:p>
          <a:p>
            <a:pPr>
              <a:lnSpc>
                <a:spcPts val="2380"/>
              </a:lnSpc>
            </a:pPr>
            <a:endParaRPr lang="en-US" sz="1700">
              <a:solidFill>
                <a:srgbClr val="545454"/>
              </a:solidFill>
              <a:latin typeface="Helvetica Neue LT Std"/>
            </a:endParaRPr>
          </a:p>
        </p:txBody>
      </p:sp>
      <p:sp>
        <p:nvSpPr>
          <p:cNvPr id="18" name="TextBox 18"/>
          <p:cNvSpPr txBox="1"/>
          <p:nvPr/>
        </p:nvSpPr>
        <p:spPr>
          <a:xfrm>
            <a:off x="13668410" y="2167325"/>
            <a:ext cx="2436748" cy="577239"/>
          </a:xfrm>
          <a:prstGeom prst="rect">
            <a:avLst/>
          </a:prstGeom>
        </p:spPr>
        <p:txBody>
          <a:bodyPr lIns="0" tIns="0" rIns="0" bIns="0" rtlCol="0" anchor="t">
            <a:spAutoFit/>
          </a:bodyPr>
          <a:lstStyle/>
          <a:p>
            <a:pPr>
              <a:lnSpc>
                <a:spcPts val="4407"/>
              </a:lnSpc>
            </a:pPr>
            <a:r>
              <a:rPr lang="en-US" sz="3148">
                <a:solidFill>
                  <a:srgbClr val="A90083"/>
                </a:solidFill>
                <a:latin typeface="FS Lola"/>
              </a:rPr>
              <a:t>Connected</a:t>
            </a:r>
          </a:p>
        </p:txBody>
      </p:sp>
      <p:sp>
        <p:nvSpPr>
          <p:cNvPr id="19" name="TextBox 19"/>
          <p:cNvSpPr txBox="1"/>
          <p:nvPr/>
        </p:nvSpPr>
        <p:spPr>
          <a:xfrm>
            <a:off x="13668410" y="2883726"/>
            <a:ext cx="3590890" cy="1674308"/>
          </a:xfrm>
          <a:prstGeom prst="rect">
            <a:avLst/>
          </a:prstGeom>
        </p:spPr>
        <p:txBody>
          <a:bodyPr lIns="0" tIns="0" rIns="0" bIns="0" rtlCol="0" anchor="t">
            <a:spAutoFit/>
          </a:bodyPr>
          <a:lstStyle/>
          <a:p>
            <a:pPr>
              <a:lnSpc>
                <a:spcPts val="2196"/>
              </a:lnSpc>
            </a:pPr>
            <a:r>
              <a:rPr lang="en-US" sz="1569">
                <a:solidFill>
                  <a:srgbClr val="545454"/>
                </a:solidFill>
                <a:latin typeface="Helvetica Neue LT Std"/>
              </a:rPr>
              <a:t>We actively partner with businesses across the UK and across the world. We are accessible and we help them navigate Government, using our strong relationships to get things done.​</a:t>
            </a:r>
          </a:p>
          <a:p>
            <a:pPr>
              <a:lnSpc>
                <a:spcPts val="2196"/>
              </a:lnSpc>
            </a:pPr>
            <a:endParaRPr lang="en-US" sz="1569">
              <a:solidFill>
                <a:srgbClr val="545454"/>
              </a:solidFill>
              <a:latin typeface="Helvetica Neue LT Std"/>
            </a:endParaRPr>
          </a:p>
        </p:txBody>
      </p:sp>
      <p:sp>
        <p:nvSpPr>
          <p:cNvPr id="20" name="TextBox 20"/>
          <p:cNvSpPr txBox="1"/>
          <p:nvPr/>
        </p:nvSpPr>
        <p:spPr>
          <a:xfrm>
            <a:off x="13673065" y="6395897"/>
            <a:ext cx="2436748" cy="577239"/>
          </a:xfrm>
          <a:prstGeom prst="rect">
            <a:avLst/>
          </a:prstGeom>
        </p:spPr>
        <p:txBody>
          <a:bodyPr lIns="0" tIns="0" rIns="0" bIns="0" rtlCol="0" anchor="t">
            <a:spAutoFit/>
          </a:bodyPr>
          <a:lstStyle/>
          <a:p>
            <a:pPr>
              <a:lnSpc>
                <a:spcPts val="4407"/>
              </a:lnSpc>
            </a:pPr>
            <a:r>
              <a:rPr lang="en-US" sz="3148">
                <a:solidFill>
                  <a:srgbClr val="CF102D"/>
                </a:solidFill>
                <a:latin typeface="FS Lola"/>
              </a:rPr>
              <a:t>Collaborative</a:t>
            </a:r>
          </a:p>
        </p:txBody>
      </p:sp>
      <p:sp>
        <p:nvSpPr>
          <p:cNvPr id="21" name="TextBox 21"/>
          <p:cNvSpPr txBox="1"/>
          <p:nvPr/>
        </p:nvSpPr>
        <p:spPr>
          <a:xfrm>
            <a:off x="13673065" y="7102772"/>
            <a:ext cx="3899617" cy="1499684"/>
          </a:xfrm>
          <a:prstGeom prst="rect">
            <a:avLst/>
          </a:prstGeom>
        </p:spPr>
        <p:txBody>
          <a:bodyPr lIns="0" tIns="0" rIns="0" bIns="0" rtlCol="0" anchor="t">
            <a:spAutoFit/>
          </a:bodyPr>
          <a:lstStyle/>
          <a:p>
            <a:pPr>
              <a:lnSpc>
                <a:spcPts val="2380"/>
              </a:lnSpc>
            </a:pPr>
            <a:r>
              <a:rPr lang="en-US" sz="1700">
                <a:solidFill>
                  <a:srgbClr val="545454"/>
                </a:solidFill>
                <a:latin typeface="Helvetica Neue LT Std"/>
              </a:rPr>
              <a:t>We are one department, bringing together teams from across the UK and across the world. We ensure everyone is supported and can see how their work makes a difference.​</a:t>
            </a:r>
          </a:p>
        </p:txBody>
      </p:sp>
      <p:sp>
        <p:nvSpPr>
          <p:cNvPr id="22" name="Freeform 22"/>
          <p:cNvSpPr/>
          <p:nvPr/>
        </p:nvSpPr>
        <p:spPr>
          <a:xfrm>
            <a:off x="1038225" y="2744565"/>
            <a:ext cx="7451196" cy="3534860"/>
          </a:xfrm>
          <a:custGeom>
            <a:avLst/>
            <a:gdLst/>
            <a:ahLst/>
            <a:cxnLst/>
            <a:rect l="l" t="t" r="r" b="b"/>
            <a:pathLst>
              <a:path w="7451196" h="3534860">
                <a:moveTo>
                  <a:pt x="0" y="0"/>
                </a:moveTo>
                <a:lnTo>
                  <a:pt x="7451196" y="0"/>
                </a:lnTo>
                <a:lnTo>
                  <a:pt x="7451196" y="3534860"/>
                </a:lnTo>
                <a:lnTo>
                  <a:pt x="0" y="3534860"/>
                </a:lnTo>
                <a:lnTo>
                  <a:pt x="0" y="0"/>
                </a:lnTo>
                <a:close/>
              </a:path>
            </a:pathLst>
          </a:custGeom>
          <a:blipFill>
            <a:blip r:embed="rId6"/>
            <a:stretch>
              <a:fillRect t="-16667" b="-23860"/>
            </a:stretch>
          </a:blipFill>
        </p:spPr>
        <p:txBody>
          <a:bodyPr/>
          <a:lstStyle/>
          <a:p>
            <a:endParaRPr lang="en-GB"/>
          </a:p>
        </p:txBody>
      </p:sp>
      <p:sp>
        <p:nvSpPr>
          <p:cNvPr id="24" name="Slide Number Placeholder 23">
            <a:extLst>
              <a:ext uri="{FF2B5EF4-FFF2-40B4-BE49-F238E27FC236}">
                <a16:creationId xmlns:a16="http://schemas.microsoft.com/office/drawing/2014/main" id="{EDF83BD0-2B21-81FB-B5BE-251BAFE647F6}"/>
              </a:ext>
            </a:extLst>
          </p:cNvPr>
          <p:cNvSpPr>
            <a:spLocks noGrp="1"/>
          </p:cNvSpPr>
          <p:nvPr>
            <p:ph type="sldNum" sz="quarter" idx="12"/>
          </p:nvPr>
        </p:nvSpPr>
        <p:spPr/>
        <p:txBody>
          <a:bodyPr/>
          <a:lstStyle/>
          <a:p>
            <a:fld id="{B6F15528-21DE-4FAA-801E-634DDDAF4B2B}" type="slidenum">
              <a:rPr lang="en-US" smtClean="0"/>
              <a:pPr/>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548252" y="1995729"/>
            <a:ext cx="8131724" cy="9081204"/>
          </a:xfrm>
          <a:prstGeom prst="rect">
            <a:avLst/>
          </a:prstGeom>
        </p:spPr>
        <p:txBody>
          <a:bodyPr wrap="square" lIns="0" tIns="0" rIns="0" bIns="0" rtlCol="0" anchor="t">
            <a:spAutoFit/>
          </a:bodyPr>
          <a:lstStyle/>
          <a:p>
            <a:pPr lvl="0">
              <a:spcBef>
                <a:spcPts val="125"/>
              </a:spcBef>
              <a:spcAft>
                <a:spcPts val="125"/>
              </a:spcAft>
              <a:defRPr/>
            </a:pPr>
            <a:r>
              <a:rPr kumimoji="0" lang="en-US" sz="1900" b="0" i="0" u="none" strike="noStrike" kern="1200" cap="none" spc="0" normalizeH="0" baseline="0" noProof="0">
                <a:ln>
                  <a:noFill/>
                </a:ln>
                <a:solidFill>
                  <a:srgbClr val="0063BE"/>
                </a:solidFill>
                <a:effectLst/>
                <a:uLnTx/>
                <a:uFillTx/>
                <a:latin typeface="Helvetica Neue LT Std Bold"/>
              </a:rPr>
              <a:t>Salary:</a:t>
            </a:r>
            <a:br>
              <a:rPr lang="en-US" sz="2000" b="0" i="0" u="none" strike="noStrike" kern="1200" cap="none" spc="0" normalizeH="0" baseline="0" noProof="0">
                <a:ln>
                  <a:noFill/>
                </a:ln>
                <a:effectLst/>
                <a:uLnTx/>
                <a:uFillTx/>
                <a:latin typeface="Helvetica Neue LT Std Bold" panose="020B0604020202020204" charset="0"/>
              </a:rPr>
            </a:br>
            <a:r>
              <a:rPr lang="en-GB" sz="1700" b="0" i="0" u="none" strike="noStrike" kern="1200" cap="none" spc="0" normalizeH="0" baseline="0" noProof="0">
                <a:ln>
                  <a:noFill/>
                </a:ln>
                <a:effectLst/>
                <a:uLnTx/>
                <a:uFillTx/>
                <a:latin typeface="Helvetica Neue LT Std"/>
              </a:rPr>
              <a:t>The SCS2 salary band is £100,000 - £162,500. </a:t>
            </a:r>
            <a:br>
              <a:rPr lang="en-GB" sz="1700" b="0" i="0" u="none" strike="noStrike" kern="1200" cap="none" spc="0" normalizeH="0" baseline="0" noProof="0">
                <a:ln>
                  <a:noFill/>
                </a:ln>
                <a:effectLst/>
                <a:uLnTx/>
                <a:uFillTx/>
                <a:latin typeface="Helvetica Neue LT Std"/>
              </a:rPr>
            </a:br>
            <a:r>
              <a:rPr lang="en-GB" sz="1700"/>
              <a:t> </a:t>
            </a:r>
            <a:r>
              <a:rPr lang="en-GB" sz="1700" b="0" i="0" u="none" strike="noStrike" kern="1200" cap="none" spc="0" normalizeH="0" baseline="0" noProof="0">
                <a:ln>
                  <a:noFill/>
                </a:ln>
                <a:effectLst/>
                <a:uLnTx/>
                <a:uFillTx/>
                <a:latin typeface="Helvetica Neue LT Std"/>
              </a:rPr>
              <a:t> </a:t>
            </a:r>
            <a:r>
              <a:rPr lang="en-GB" sz="1700">
                <a:latin typeface="Helvetica Neue LT Std"/>
              </a:rPr>
              <a:t> </a:t>
            </a:r>
            <a:endParaRPr lang="en-US" sz="1700">
              <a:latin typeface="Helvetica Neue LT Std"/>
            </a:endParaRPr>
          </a:p>
          <a:p>
            <a:pPr marL="0" marR="0" lvl="0" indent="0" algn="just" defTabSz="914400" rtl="0" eaLnBrk="1" fontAlgn="auto" latinLnBrk="0" hangingPunct="1">
              <a:spcBef>
                <a:spcPts val="125"/>
              </a:spcBef>
              <a:spcAft>
                <a:spcPts val="125"/>
              </a:spcAft>
              <a:buClrTx/>
              <a:buSzTx/>
              <a:buFontTx/>
              <a:buNone/>
              <a:tabLst/>
              <a:defRPr/>
            </a:pPr>
            <a:r>
              <a:rPr kumimoji="0" lang="en-GB" sz="1700" b="0" i="0" u="none" strike="noStrike" kern="1200" cap="none" spc="0" normalizeH="0" baseline="0" noProof="0">
                <a:ln>
                  <a:noFill/>
                </a:ln>
                <a:effectLst/>
                <a:uLnTx/>
                <a:uFillTx/>
                <a:latin typeface="Helvetica Neue LT Std"/>
                <a:ea typeface="+mn-ea"/>
                <a:cs typeface="+mn-cs"/>
              </a:rPr>
              <a:t>Standard Civil Service pay principles apply to existing civil servants. Candidates moving on lateral transfer would retain their basic salary, and those moving on promotion would either move to the bottom of the SCS2 pay band or receive a 10% uplift to their basic salary – whichever is greater.</a:t>
            </a:r>
            <a:endParaRPr lang="en-GB">
              <a:latin typeface="Helvetica Neue LT Std"/>
            </a:endParaRPr>
          </a:p>
          <a:p>
            <a:pPr marL="0" marR="0" lvl="0" indent="0" algn="just" defTabSz="914400" rtl="0" eaLnBrk="1" fontAlgn="auto" latinLnBrk="0" hangingPunct="1">
              <a:lnSpc>
                <a:spcPts val="1800"/>
              </a:lnSpc>
              <a:spcBef>
                <a:spcPts val="125"/>
              </a:spcBef>
              <a:spcAft>
                <a:spcPts val="125"/>
              </a:spcAft>
              <a:buClrTx/>
              <a:buSzTx/>
              <a:buFontTx/>
              <a:buNone/>
              <a:tabLst/>
              <a:defRPr/>
            </a:pPr>
            <a:endParaRPr lang="en-US" sz="2800" b="0" i="0" u="none" strike="noStrike" kern="1200" cap="none" spc="0" normalizeH="0" baseline="0" noProof="0">
              <a:ln>
                <a:noFill/>
              </a:ln>
              <a:solidFill>
                <a:srgbClr val="545454"/>
              </a:solidFill>
              <a:effectLst/>
              <a:uLnTx/>
              <a:uFillTx/>
              <a:latin typeface="Helvetica Neue LT Std Bold" panose="020B0604020202020204" charset="0"/>
            </a:endParaRPr>
          </a:p>
          <a:p>
            <a:pPr marL="0" marR="0" lvl="0" indent="0" algn="just" defTabSz="914400" rtl="0" eaLnBrk="1" fontAlgn="auto" latinLnBrk="0" hangingPunct="1">
              <a:lnSpc>
                <a:spcPts val="1999"/>
              </a:lnSpc>
              <a:spcBef>
                <a:spcPts val="125"/>
              </a:spcBef>
              <a:spcAft>
                <a:spcPts val="125"/>
              </a:spcAft>
              <a:buClrTx/>
              <a:buSzTx/>
              <a:buFontTx/>
              <a:buNone/>
              <a:tabLst/>
              <a:defRPr/>
            </a:pPr>
            <a:r>
              <a:rPr lang="en-GB" sz="1900">
                <a:solidFill>
                  <a:srgbClr val="0063BE"/>
                </a:solidFill>
                <a:latin typeface="Helvetica Neue LT Std Bold"/>
              </a:rPr>
              <a:t>Contract Type:</a:t>
            </a:r>
            <a:endParaRPr lang="en-GB" sz="1900">
              <a:solidFill>
                <a:srgbClr val="545454"/>
              </a:solidFill>
              <a:latin typeface="Helvetica Neue LT Std Bold"/>
            </a:endParaRPr>
          </a:p>
          <a:p>
            <a:pPr algn="just">
              <a:spcBef>
                <a:spcPts val="125"/>
              </a:spcBef>
              <a:spcAft>
                <a:spcPts val="125"/>
              </a:spcAft>
              <a:defRPr/>
            </a:pPr>
            <a:r>
              <a:rPr lang="en-GB" sz="1700">
                <a:latin typeface="Helvetica Neue LT Std"/>
              </a:rPr>
              <a:t>This appointment will be on a permanent basis. </a:t>
            </a:r>
            <a:r>
              <a:rPr lang="en-US" sz="1700">
                <a:latin typeface="Helvetica Neue LT Std"/>
              </a:rPr>
              <a:t>This role has a minimum assignment duration of 3 years.</a:t>
            </a:r>
            <a:r>
              <a:rPr lang="en-GB" sz="1700">
                <a:latin typeface="Helvetica Neue LT Std"/>
              </a:rPr>
              <a:t> This is an expectation only; it is not something which is written into your terms and conditions or indeed which the employing organisation or you are bound by.   It is available for fulltime or flexible working arrangements reflected by the needs of the role (including pre-existing job share partnerships).</a:t>
            </a:r>
          </a:p>
          <a:p>
            <a:pPr algn="just">
              <a:spcBef>
                <a:spcPts val="125"/>
              </a:spcBef>
              <a:spcAft>
                <a:spcPts val="125"/>
              </a:spcAft>
              <a:defRPr/>
            </a:pPr>
            <a:endParaRPr lang="en-GB">
              <a:solidFill>
                <a:srgbClr val="545454"/>
              </a:solidFill>
              <a:latin typeface="Helvetica Neue LT Std" panose="020B0604020202020204" charset="0"/>
            </a:endParaRPr>
          </a:p>
          <a:p>
            <a:pPr algn="just">
              <a:lnSpc>
                <a:spcPts val="2380"/>
              </a:lnSpc>
            </a:pPr>
            <a:r>
              <a:rPr lang="en-GB" sz="1900">
                <a:solidFill>
                  <a:srgbClr val="0063BE"/>
                </a:solidFill>
                <a:latin typeface="Helvetica Neue LT Std Bold"/>
              </a:rPr>
              <a:t>Location &amp; Travel:</a:t>
            </a:r>
          </a:p>
          <a:p>
            <a:pPr algn="just">
              <a:lnSpc>
                <a:spcPts val="2380"/>
              </a:lnSpc>
            </a:pPr>
            <a:r>
              <a:rPr lang="en-GB" sz="1700">
                <a:latin typeface="Helvetica Neue LT Std"/>
              </a:rPr>
              <a:t>The role is UK-based, </a:t>
            </a:r>
            <a:r>
              <a:rPr lang="en-US" sz="1700">
                <a:latin typeface="Helvetica Neue LT Std"/>
              </a:rPr>
              <a:t>in London, Belfast, Birmingham, Cardiff, Darlington, Edinburgh or Salford (the Salford location will change to Manchester in 2027). Some domestic/international travel will be required (c. 20-25 days per year). </a:t>
            </a:r>
          </a:p>
          <a:p>
            <a:pPr>
              <a:lnSpc>
                <a:spcPts val="2380"/>
              </a:lnSpc>
            </a:pPr>
            <a:br>
              <a:rPr lang="en-GB">
                <a:latin typeface="Helvetica Neue LT Std"/>
              </a:rPr>
            </a:br>
            <a:r>
              <a:rPr lang="en-GB" sz="1900">
                <a:solidFill>
                  <a:srgbClr val="0063BE"/>
                </a:solidFill>
                <a:latin typeface="Helvetica Neue LT Std Bold"/>
              </a:rPr>
              <a:t>Office Attendance:</a:t>
            </a:r>
          </a:p>
          <a:p>
            <a:pPr algn="just">
              <a:lnSpc>
                <a:spcPts val="2380"/>
              </a:lnSpc>
            </a:pPr>
            <a:r>
              <a:rPr lang="en-US" sz="1700">
                <a:latin typeface="Helvetica Neue LT Std"/>
              </a:rPr>
              <a:t>DBT operates a hybrid working model and, you will be required to work a minimum of 60% of your contracted hours (averaged over the month) in the office. </a:t>
            </a:r>
            <a:r>
              <a:rPr lang="en-GB" sz="1700">
                <a:solidFill>
                  <a:srgbClr val="FF0000"/>
                </a:solidFill>
                <a:latin typeface="Helvetica Neue LT Std"/>
              </a:rPr>
              <a:t>The majority of the team is based in London so about two days a week would need to be in London to provide team and Ministerial support.</a:t>
            </a:r>
            <a:endParaRPr lang="en-US" sz="1700">
              <a:solidFill>
                <a:srgbClr val="FF0000"/>
              </a:solidFill>
              <a:latin typeface="Helvetica Neue LT Std"/>
            </a:endParaRPr>
          </a:p>
          <a:p>
            <a:pPr algn="just">
              <a:lnSpc>
                <a:spcPct val="90000"/>
              </a:lnSpc>
              <a:spcBef>
                <a:spcPts val="125"/>
              </a:spcBef>
              <a:spcAft>
                <a:spcPts val="125"/>
              </a:spcAft>
              <a:defRPr/>
            </a:pPr>
            <a:endParaRPr lang="en-GB" sz="2000">
              <a:solidFill>
                <a:srgbClr val="0063BE"/>
              </a:solidFill>
              <a:latin typeface="Helvetica Neue LT Std Bold" panose="020B0604020202020204" charset="0"/>
            </a:endParaRPr>
          </a:p>
          <a:p>
            <a:pPr marL="0" marR="0" lvl="0" indent="0" algn="l" defTabSz="914400" rtl="0" eaLnBrk="1" fontAlgn="auto" latinLnBrk="0" hangingPunct="1">
              <a:lnSpc>
                <a:spcPct val="90000"/>
              </a:lnSpc>
              <a:spcBef>
                <a:spcPts val="1000"/>
              </a:spcBef>
              <a:spcAft>
                <a:spcPts val="0"/>
              </a:spcAft>
              <a:buClrTx/>
              <a:buSzTx/>
              <a:buFontTx/>
              <a:buNone/>
              <a:tabLst/>
              <a:defRPr/>
            </a:pPr>
            <a:endParaRPr kumimoji="0" lang="en-GB" b="0" i="0" u="none" strike="noStrike" kern="1200" cap="none" spc="0" normalizeH="0" baseline="0" noProof="0">
              <a:ln>
                <a:noFill/>
              </a:ln>
              <a:solidFill>
                <a:srgbClr val="545454"/>
              </a:solidFill>
              <a:effectLst/>
              <a:uLnTx/>
              <a:uFillTx/>
              <a:latin typeface="Helvetica Neue LT Std"/>
              <a:ea typeface="+mn-ea"/>
              <a:cs typeface="+mn-cs"/>
            </a:endParaRPr>
          </a:p>
          <a:p>
            <a:pPr marL="0" marR="0" lvl="0" indent="0" algn="l" defTabSz="914400" rtl="0" eaLnBrk="1" fontAlgn="auto" latinLnBrk="0" hangingPunct="1">
              <a:lnSpc>
                <a:spcPct val="90000"/>
              </a:lnSpc>
              <a:spcBef>
                <a:spcPts val="1000"/>
              </a:spcBef>
              <a:spcAft>
                <a:spcPts val="0"/>
              </a:spcAft>
              <a:buClrTx/>
              <a:buSzTx/>
              <a:buFontTx/>
              <a:buNone/>
              <a:tabLst/>
              <a:defRPr/>
            </a:pPr>
            <a:endParaRPr lang="en-GB">
              <a:solidFill>
                <a:srgbClr val="545454"/>
              </a:solidFill>
              <a:latin typeface="Helvetica Neue LT Std"/>
            </a:endParaRPr>
          </a:p>
          <a:p>
            <a:pPr marL="0" marR="0" lvl="0" indent="0" algn="l" defTabSz="914400" rtl="0" eaLnBrk="1" fontAlgn="auto" latinLnBrk="0" hangingPunct="1">
              <a:lnSpc>
                <a:spcPct val="90000"/>
              </a:lnSpc>
              <a:spcBef>
                <a:spcPts val="1000"/>
              </a:spcBef>
              <a:spcAft>
                <a:spcPts val="0"/>
              </a:spcAft>
              <a:buClrTx/>
              <a:buSzTx/>
              <a:buFontTx/>
              <a:buNone/>
              <a:tabLst/>
              <a:defRPr/>
            </a:pPr>
            <a:endParaRPr kumimoji="0" lang="en-GB" b="0" i="0" u="none" strike="noStrike" kern="1200" cap="none" spc="0" normalizeH="0" baseline="0" noProof="0">
              <a:ln>
                <a:noFill/>
              </a:ln>
              <a:solidFill>
                <a:srgbClr val="545454"/>
              </a:solidFill>
              <a:effectLst/>
              <a:uLnTx/>
              <a:uFillTx/>
              <a:latin typeface="Helvetica Neue LT Std"/>
              <a:ea typeface="+mn-ea"/>
              <a:cs typeface="+mn-cs"/>
            </a:endParaRPr>
          </a:p>
          <a:p>
            <a:pPr algn="l">
              <a:lnSpc>
                <a:spcPts val="1800"/>
              </a:lnSpc>
              <a:spcBef>
                <a:spcPct val="0"/>
              </a:spcBef>
            </a:pPr>
            <a:endParaRPr lang="en-US" sz="2000">
              <a:solidFill>
                <a:srgbClr val="545454"/>
              </a:solidFill>
              <a:latin typeface="Helvetica Neue LT Std"/>
            </a:endParaRPr>
          </a:p>
        </p:txBody>
      </p:sp>
      <p:sp>
        <p:nvSpPr>
          <p:cNvPr id="6" name="TextBox 6"/>
          <p:cNvSpPr txBox="1"/>
          <p:nvPr/>
        </p:nvSpPr>
        <p:spPr>
          <a:xfrm>
            <a:off x="548252" y="798509"/>
            <a:ext cx="14078575" cy="732893"/>
          </a:xfrm>
          <a:prstGeom prst="rect">
            <a:avLst/>
          </a:prstGeom>
        </p:spPr>
        <p:txBody>
          <a:bodyPr wrap="square" lIns="0" tIns="0" rIns="0" bIns="0" rtlCol="0" anchor="t">
            <a:spAutoFit/>
          </a:bodyPr>
          <a:lstStyle/>
          <a:p>
            <a:pPr>
              <a:lnSpc>
                <a:spcPts val="5600"/>
              </a:lnSpc>
            </a:pPr>
            <a:r>
              <a:rPr lang="en-US" sz="5600">
                <a:solidFill>
                  <a:srgbClr val="CF102D"/>
                </a:solidFill>
                <a:latin typeface="FS Lola"/>
              </a:rPr>
              <a:t>Terms of appointment</a:t>
            </a:r>
          </a:p>
        </p:txBody>
      </p:sp>
      <p:sp>
        <p:nvSpPr>
          <p:cNvPr id="13" name="TextBox 12">
            <a:extLst>
              <a:ext uri="{FF2B5EF4-FFF2-40B4-BE49-F238E27FC236}">
                <a16:creationId xmlns:a16="http://schemas.microsoft.com/office/drawing/2014/main" id="{94B27BAA-7328-5F9E-2613-4465B7E52AEB}"/>
              </a:ext>
            </a:extLst>
          </p:cNvPr>
          <p:cNvSpPr txBox="1"/>
          <p:nvPr/>
        </p:nvSpPr>
        <p:spPr>
          <a:xfrm>
            <a:off x="9457899" y="1995729"/>
            <a:ext cx="8131724" cy="7684155"/>
          </a:xfrm>
          <a:prstGeom prst="rect">
            <a:avLst/>
          </a:prstGeom>
          <a:noFill/>
        </p:spPr>
        <p:txBody>
          <a:bodyPr wrap="square">
            <a:spAutoFit/>
          </a:bodyPr>
          <a:lstStyle/>
          <a:p>
            <a:pPr algn="just">
              <a:lnSpc>
                <a:spcPts val="2500"/>
              </a:lnSpc>
              <a:spcBef>
                <a:spcPts val="125"/>
              </a:spcBef>
              <a:spcAft>
                <a:spcPts val="125"/>
              </a:spcAft>
              <a:defRPr/>
            </a:pPr>
            <a:r>
              <a:rPr kumimoji="0" lang="en-US" sz="1900" b="1" i="0" u="none" strike="noStrike" kern="1200" cap="none" spc="0" normalizeH="0" baseline="0" noProof="0">
                <a:ln>
                  <a:noFill/>
                </a:ln>
                <a:solidFill>
                  <a:srgbClr val="0063BE"/>
                </a:solidFill>
                <a:effectLst/>
                <a:uLnTx/>
                <a:uFillTx/>
                <a:latin typeface="Helvetica Neue LT Std Bold" panose="020B0604020202020204" charset="0"/>
              </a:rPr>
              <a:t>Security Clearance &amp; Eligibility</a:t>
            </a:r>
            <a:endParaRPr lang="en-US" sz="1900">
              <a:solidFill>
                <a:srgbClr val="0063BE"/>
              </a:solidFill>
              <a:latin typeface="Helvetica Neue LT Std"/>
            </a:endParaRPr>
          </a:p>
          <a:p>
            <a:pPr algn="just">
              <a:lnSpc>
                <a:spcPts val="2500"/>
              </a:lnSpc>
            </a:pPr>
            <a:r>
              <a:rPr lang="en-US" sz="1700">
                <a:latin typeface="Helvetica Neue LT Std"/>
              </a:rPr>
              <a:t>This role requires Security Clearance (SC) and you must hold/be willing to undertake clearance to this level. You will not be able to start in the post until you have clearance in place.</a:t>
            </a:r>
          </a:p>
          <a:p>
            <a:pPr algn="just">
              <a:lnSpc>
                <a:spcPts val="2500"/>
              </a:lnSpc>
            </a:pPr>
            <a:endParaRPr lang="en-US" sz="1700">
              <a:latin typeface="Helvetica Neue LT Std"/>
              <a:ea typeface="+mn-lt"/>
              <a:cs typeface="+mn-lt"/>
            </a:endParaRPr>
          </a:p>
          <a:p>
            <a:pPr>
              <a:lnSpc>
                <a:spcPts val="2500"/>
              </a:lnSpc>
            </a:pPr>
            <a:r>
              <a:rPr lang="en-US" sz="1700">
                <a:latin typeface="Helvetica Neue LT Std"/>
                <a:ea typeface="+mn-lt"/>
                <a:cs typeface="+mn-lt"/>
              </a:rPr>
              <a:t>This is not a reserved post. </a:t>
            </a:r>
            <a:br>
              <a:rPr lang="en-US" sz="1700">
                <a:highlight>
                  <a:srgbClr val="FFFF00"/>
                </a:highlight>
                <a:ea typeface="Calibri"/>
                <a:cs typeface="Calibri"/>
              </a:rPr>
            </a:br>
            <a:r>
              <a:rPr lang="en-US" sz="1700">
                <a:latin typeface="Helvetica Neue LT Std"/>
              </a:rPr>
              <a:t>Certain posts, notably those concerned with security and intelligence, might be reserved for British citizens, but this will not normally prevent access to a wide range of developmental opportunities within the Civil Service.​​ </a:t>
            </a:r>
          </a:p>
          <a:p>
            <a:pPr algn="just">
              <a:lnSpc>
                <a:spcPts val="2500"/>
              </a:lnSpc>
            </a:pPr>
            <a:endParaRPr lang="en-US" sz="1700">
              <a:solidFill>
                <a:srgbClr val="545454"/>
              </a:solidFill>
              <a:latin typeface="Helvetica Neue LT Std"/>
            </a:endParaRPr>
          </a:p>
          <a:p>
            <a:pPr algn="just">
              <a:lnSpc>
                <a:spcPts val="2500"/>
              </a:lnSpc>
            </a:pPr>
            <a:r>
              <a:rPr lang="en-US" sz="1700">
                <a:latin typeface="Helvetica Neue LT Std Bold"/>
              </a:rPr>
              <a:t>The qualifying criteria needed </a:t>
            </a:r>
            <a:r>
              <a:rPr lang="en-US" sz="1700">
                <a:latin typeface="Helvetica Neue LT Std Bold"/>
                <a:ea typeface="Helvetica Neue LT Std Bold"/>
              </a:rPr>
              <a:t>to apply for ﻿SC:​</a:t>
            </a:r>
            <a:endParaRPr lang="en-US">
              <a:solidFill>
                <a:srgbClr val="CF102D"/>
              </a:solidFill>
              <a:latin typeface="Helvetica Neue LT Std Bold"/>
              <a:ea typeface="Helvetica Neue LT Std Bold"/>
            </a:endParaRPr>
          </a:p>
          <a:p>
            <a:pPr algn="just">
              <a:lnSpc>
                <a:spcPts val="2500"/>
              </a:lnSpc>
            </a:pPr>
            <a:r>
              <a:rPr lang="en-US">
                <a:latin typeface="Helvetica Neue LT Std"/>
              </a:rPr>
              <a:t>A resident in the UK for three out of the last five years immediately prior to your application. Please note: at least one year of this must have been a consecutive twelve-month period, unless you have served overseas with HM Forces, or in some other official capacity as a representative of His Majesty’s Government, or have lived overseas as a result of your parent’s or partner’s Government employment.</a:t>
            </a:r>
            <a:endParaRPr lang="en-US" sz="1700">
              <a:latin typeface="Helvetica Neue LT Std"/>
            </a:endParaRPr>
          </a:p>
          <a:p>
            <a:pPr algn="just">
              <a:lnSpc>
                <a:spcPts val="2500"/>
              </a:lnSpc>
            </a:pPr>
            <a:endParaRPr lang="en-US" sz="1700">
              <a:latin typeface="Helvetica Neue LT Std"/>
            </a:endParaRPr>
          </a:p>
          <a:p>
            <a:pPr algn="just">
              <a:lnSpc>
                <a:spcPts val="2500"/>
              </a:lnSpc>
            </a:pPr>
            <a:r>
              <a:rPr lang="en-GB" sz="1700">
                <a:latin typeface="Helvetica Neue LT Std"/>
              </a:rPr>
              <a:t>For further information on whether you are eligible to apply, please ensure you visit </a:t>
            </a:r>
            <a:r>
              <a:rPr lang="en-GB" sz="1700">
                <a:latin typeface="Helvetica Neue LT Std"/>
                <a:hlinkClick r:id="rId3">
                  <a:extLst>
                    <a:ext uri="{A12FA001-AC4F-418D-AE19-62706E023703}">
                      <ahyp:hlinkClr xmlns:ahyp="http://schemas.microsoft.com/office/drawing/2018/hyperlinkcolor" val="tx"/>
                    </a:ext>
                  </a:extLst>
                </a:hlinkClick>
              </a:rPr>
              <a:t>GOV.uk.</a:t>
            </a:r>
            <a:endParaRPr lang="en-GB" sz="1700">
              <a:latin typeface="Helvetica Neue LT Std"/>
            </a:endParaRPr>
          </a:p>
          <a:p>
            <a:pPr>
              <a:lnSpc>
                <a:spcPts val="2384"/>
              </a:lnSpc>
            </a:pPr>
            <a:endParaRPr lang="en-US" sz="1600">
              <a:ea typeface="Calibri"/>
              <a:cs typeface="Calibri"/>
            </a:endParaRPr>
          </a:p>
          <a:p>
            <a:pPr>
              <a:lnSpc>
                <a:spcPts val="2384"/>
              </a:lnSpc>
            </a:pPr>
            <a:br>
              <a:rPr kumimoji="0" lang="en-US" sz="1700" b="0" i="0" u="none" strike="noStrike" kern="1200" cap="none" spc="0" normalizeH="0" baseline="0" noProof="0">
                <a:ln>
                  <a:noFill/>
                </a:ln>
                <a:solidFill>
                  <a:srgbClr val="545454"/>
                </a:solidFill>
                <a:effectLst/>
                <a:uLnTx/>
                <a:uFillTx/>
                <a:latin typeface="Helvetica Neue LT Std"/>
                <a:ea typeface="+mn-ea"/>
                <a:cs typeface="+mn-cs"/>
              </a:rPr>
            </a:br>
            <a:endParaRPr kumimoji="0" lang="en-US" sz="1700" b="0" i="0" u="none" strike="noStrike" kern="1200" cap="none" spc="0" normalizeH="0" baseline="0" noProof="0">
              <a:ln>
                <a:noFill/>
              </a:ln>
              <a:solidFill>
                <a:srgbClr val="545454"/>
              </a:solidFill>
              <a:effectLst/>
              <a:uLnTx/>
              <a:uFillTx/>
              <a:latin typeface="Helvetica Neue LT Std"/>
              <a:ea typeface="+mn-ea"/>
              <a:cs typeface="+mn-cs"/>
            </a:endParaRPr>
          </a:p>
          <a:p>
            <a:pPr marL="0" marR="0" lvl="0" indent="0" algn="just" defTabSz="914400" rtl="0" eaLnBrk="1" fontAlgn="auto" latinLnBrk="0" hangingPunct="1">
              <a:lnSpc>
                <a:spcPts val="1800"/>
              </a:lnSpc>
              <a:spcBef>
                <a:spcPts val="125"/>
              </a:spcBef>
              <a:spcAft>
                <a:spcPts val="125"/>
              </a:spcAft>
              <a:buClrTx/>
              <a:buSzTx/>
              <a:buFontTx/>
              <a:buNone/>
              <a:tabLst/>
              <a:defRPr/>
            </a:pPr>
            <a:endParaRPr lang="en-GB" sz="1900">
              <a:solidFill>
                <a:srgbClr val="0063BE"/>
              </a:solidFill>
              <a:latin typeface="Helvetica Neue LT Std"/>
            </a:endParaRPr>
          </a:p>
        </p:txBody>
      </p:sp>
      <p:sp>
        <p:nvSpPr>
          <p:cNvPr id="4" name="Slide Number Placeholder 3">
            <a:extLst>
              <a:ext uri="{FF2B5EF4-FFF2-40B4-BE49-F238E27FC236}">
                <a16:creationId xmlns:a16="http://schemas.microsoft.com/office/drawing/2014/main" id="{5499F2CC-1B75-B186-8F1E-F10661C5DDBC}"/>
              </a:ext>
            </a:extLst>
          </p:cNvPr>
          <p:cNvSpPr>
            <a:spLocks noGrp="1"/>
          </p:cNvSpPr>
          <p:nvPr>
            <p:ph type="sldNum" sz="quarter" idx="12"/>
          </p:nvPr>
        </p:nvSpPr>
        <p:spPr/>
        <p:txBody>
          <a:bodyPr/>
          <a:lstStyle/>
          <a:p>
            <a:fld id="{B6F15528-21DE-4FAA-801E-634DDDAF4B2B}" type="slidenum">
              <a:rPr lang="en-US" smtClean="0"/>
              <a:pPr/>
              <a:t>6</a:t>
            </a:fld>
            <a:endParaRPr lang="en-US"/>
          </a:p>
        </p:txBody>
      </p:sp>
    </p:spTree>
    <p:extLst>
      <p:ext uri="{BB962C8B-B14F-4D97-AF65-F5344CB8AC3E}">
        <p14:creationId xmlns:p14="http://schemas.microsoft.com/office/powerpoint/2010/main" val="20973423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953183" y="870328"/>
            <a:ext cx="3562393" cy="9416672"/>
            <a:chOff x="0" y="0"/>
            <a:chExt cx="938243" cy="2480111"/>
          </a:xfrm>
        </p:grpSpPr>
        <p:sp>
          <p:nvSpPr>
            <p:cNvPr id="3" name="Freeform 3"/>
            <p:cNvSpPr/>
            <p:nvPr/>
          </p:nvSpPr>
          <p:spPr>
            <a:xfrm>
              <a:off x="0" y="0"/>
              <a:ext cx="938243" cy="2480111"/>
            </a:xfrm>
            <a:custGeom>
              <a:avLst/>
              <a:gdLst/>
              <a:ahLst/>
              <a:cxnLst/>
              <a:rect l="l" t="t" r="r" b="b"/>
              <a:pathLst>
                <a:path w="938243" h="2480111">
                  <a:moveTo>
                    <a:pt x="0" y="0"/>
                  </a:moveTo>
                  <a:lnTo>
                    <a:pt x="938243" y="0"/>
                  </a:lnTo>
                  <a:lnTo>
                    <a:pt x="938243" y="2480111"/>
                  </a:lnTo>
                  <a:lnTo>
                    <a:pt x="0" y="2480111"/>
                  </a:lnTo>
                  <a:close/>
                </a:path>
              </a:pathLst>
            </a:custGeom>
            <a:solidFill>
              <a:srgbClr val="F0F0EC"/>
            </a:solidFill>
          </p:spPr>
          <p:txBody>
            <a:bodyPr/>
            <a:lstStyle/>
            <a:p>
              <a:endParaRPr lang="en-GB"/>
            </a:p>
          </p:txBody>
        </p:sp>
        <p:sp>
          <p:nvSpPr>
            <p:cNvPr id="4" name="TextBox 4"/>
            <p:cNvSpPr txBox="1"/>
            <p:nvPr/>
          </p:nvSpPr>
          <p:spPr>
            <a:xfrm>
              <a:off x="0" y="-38100"/>
              <a:ext cx="938243" cy="2518211"/>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3265752" y="1172061"/>
            <a:ext cx="2810000" cy="2810000"/>
            <a:chOff x="0" y="0"/>
            <a:chExt cx="812800" cy="812800"/>
          </a:xfrm>
        </p:grpSpPr>
        <p:sp>
          <p:nvSpPr>
            <p:cNvPr id="6" name="Freeform 6"/>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000000">
                <a:alpha val="0"/>
              </a:srgbClr>
            </a:solidFill>
            <a:ln w="12700">
              <a:solidFill>
                <a:srgbClr val="000000"/>
              </a:solidFill>
            </a:ln>
          </p:spPr>
          <p:txBody>
            <a:bodyPr/>
            <a:lstStyle/>
            <a:p>
              <a:endParaRPr lang="en-GB"/>
            </a:p>
          </p:txBody>
        </p:sp>
      </p:grpSp>
      <p:sp>
        <p:nvSpPr>
          <p:cNvPr id="7" name="TextBox 7"/>
          <p:cNvSpPr txBox="1"/>
          <p:nvPr/>
        </p:nvSpPr>
        <p:spPr>
          <a:xfrm>
            <a:off x="604283" y="3515311"/>
            <a:ext cx="11988423" cy="4287328"/>
          </a:xfrm>
          <a:prstGeom prst="rect">
            <a:avLst/>
          </a:prstGeom>
        </p:spPr>
        <p:txBody>
          <a:bodyPr wrap="square" lIns="0" tIns="0" rIns="0" bIns="0" rtlCol="0" anchor="t">
            <a:spAutoFit/>
          </a:bodyPr>
          <a:lstStyle/>
          <a:p>
            <a:pPr>
              <a:lnSpc>
                <a:spcPts val="3084"/>
              </a:lnSpc>
            </a:pPr>
            <a:r>
              <a:rPr lang="en-GB">
                <a:latin typeface="Helvetica Neue LT Std"/>
              </a:rPr>
              <a:t>The Department for Business and Trade promotes UK trade, investment and economic growth across key sectors. The Services Directorate leads work across a range of sectors including professional business services; retail and hospitality; agriculture, food and drink; international education, etc.</a:t>
            </a:r>
            <a:endParaRPr lang="en-US">
              <a:latin typeface="Helvetica Neue LT Std"/>
            </a:endParaRPr>
          </a:p>
          <a:p>
            <a:pPr>
              <a:lnSpc>
                <a:spcPts val="3084"/>
              </a:lnSpc>
            </a:pPr>
            <a:endParaRPr lang="en-GB">
              <a:latin typeface="Helvetica Neue LT Std"/>
            </a:endParaRPr>
          </a:p>
          <a:p>
            <a:pPr>
              <a:lnSpc>
                <a:spcPts val="3084"/>
              </a:lnSpc>
            </a:pPr>
            <a:r>
              <a:rPr lang="en-GB">
                <a:latin typeface="Helvetica Neue LT Std"/>
              </a:rPr>
              <a:t>The Director for Services is a senior leadership role within Business Group, reporting to the Director General. The postholder is responsible for setting strategic direction and delivering policy, trade and investment activity across the Services portfolio, working closely with Ministers, Whitehall partners, foreign Government officials and diverse industry leaders. This is a high-profile role with responsibility for supporting the services sectors to grow, shaping the policy environment and leading engagement with senior stakeholders to strengthen the UK’s position as a global leader across Services sectors.</a:t>
            </a:r>
            <a:endParaRPr lang="en-US">
              <a:latin typeface="Helvetica Neue LT Std"/>
            </a:endParaRPr>
          </a:p>
          <a:p>
            <a:pPr>
              <a:lnSpc>
                <a:spcPts val="2664"/>
              </a:lnSpc>
            </a:pPr>
            <a:endParaRPr lang="en-US">
              <a:latin typeface="Helvetica Neue LT Std"/>
            </a:endParaRPr>
          </a:p>
        </p:txBody>
      </p:sp>
      <p:sp>
        <p:nvSpPr>
          <p:cNvPr id="8" name="TextBox 8"/>
          <p:cNvSpPr txBox="1"/>
          <p:nvPr/>
        </p:nvSpPr>
        <p:spPr>
          <a:xfrm>
            <a:off x="1747283" y="1686361"/>
            <a:ext cx="8413366" cy="732893"/>
          </a:xfrm>
          <a:prstGeom prst="rect">
            <a:avLst/>
          </a:prstGeom>
        </p:spPr>
        <p:txBody>
          <a:bodyPr lIns="0" tIns="0" rIns="0" bIns="0" rtlCol="0" anchor="t">
            <a:spAutoFit/>
          </a:bodyPr>
          <a:lstStyle/>
          <a:p>
            <a:pPr>
              <a:lnSpc>
                <a:spcPts val="5600"/>
              </a:lnSpc>
            </a:pPr>
            <a:r>
              <a:rPr lang="en-US" sz="5600">
                <a:solidFill>
                  <a:srgbClr val="CF102D"/>
                </a:solidFill>
                <a:latin typeface="FS Lola"/>
              </a:rPr>
              <a:t>About the Role</a:t>
            </a:r>
          </a:p>
        </p:txBody>
      </p:sp>
      <p:sp>
        <p:nvSpPr>
          <p:cNvPr id="9" name="TextBox 9"/>
          <p:cNvSpPr txBox="1"/>
          <p:nvPr/>
        </p:nvSpPr>
        <p:spPr>
          <a:xfrm>
            <a:off x="13329380" y="4321324"/>
            <a:ext cx="2810000" cy="1333698"/>
          </a:xfrm>
          <a:prstGeom prst="rect">
            <a:avLst/>
          </a:prstGeom>
        </p:spPr>
        <p:txBody>
          <a:bodyPr lIns="0" tIns="0" rIns="0" bIns="0" rtlCol="0" anchor="t">
            <a:spAutoFit/>
          </a:bodyPr>
          <a:lstStyle/>
          <a:p>
            <a:pPr>
              <a:lnSpc>
                <a:spcPts val="2645"/>
              </a:lnSpc>
            </a:pPr>
            <a:r>
              <a:rPr lang="en-US" sz="2250">
                <a:solidFill>
                  <a:srgbClr val="0063BE"/>
                </a:solidFill>
                <a:latin typeface="FS Lola"/>
              </a:rPr>
              <a:t>Jaee Samant</a:t>
            </a:r>
          </a:p>
          <a:p>
            <a:pPr>
              <a:lnSpc>
                <a:spcPts val="2645"/>
              </a:lnSpc>
            </a:pPr>
            <a:endParaRPr lang="en-US" sz="2250">
              <a:solidFill>
                <a:srgbClr val="0063BE"/>
              </a:solidFill>
              <a:latin typeface="FS Lola"/>
            </a:endParaRPr>
          </a:p>
          <a:p>
            <a:pPr>
              <a:lnSpc>
                <a:spcPts val="2645"/>
              </a:lnSpc>
            </a:pPr>
            <a:r>
              <a:rPr lang="en-US" sz="2250">
                <a:solidFill>
                  <a:srgbClr val="0063BE"/>
                </a:solidFill>
                <a:latin typeface="FS Lola"/>
              </a:rPr>
              <a:t>Director General, Business Group </a:t>
            </a:r>
          </a:p>
        </p:txBody>
      </p:sp>
      <p:sp>
        <p:nvSpPr>
          <p:cNvPr id="10" name="TextBox 10"/>
          <p:cNvSpPr txBox="1"/>
          <p:nvPr/>
        </p:nvSpPr>
        <p:spPr>
          <a:xfrm>
            <a:off x="13765259" y="2259000"/>
            <a:ext cx="1810986" cy="607546"/>
          </a:xfrm>
          <a:prstGeom prst="rect">
            <a:avLst/>
          </a:prstGeom>
        </p:spPr>
        <p:txBody>
          <a:bodyPr lIns="0" tIns="0" rIns="0" bIns="0" rtlCol="0" anchor="t">
            <a:spAutoFit/>
          </a:bodyPr>
          <a:lstStyle/>
          <a:p>
            <a:pPr algn="ctr">
              <a:lnSpc>
                <a:spcPts val="2294"/>
              </a:lnSpc>
            </a:pPr>
            <a:r>
              <a:rPr lang="en-US" sz="1960">
                <a:solidFill>
                  <a:srgbClr val="000000"/>
                </a:solidFill>
                <a:highlight>
                  <a:srgbClr val="FFFF00"/>
                </a:highlight>
                <a:latin typeface="FS Lola"/>
              </a:rPr>
              <a:t>Insert photo of DG or Director</a:t>
            </a:r>
          </a:p>
        </p:txBody>
      </p:sp>
      <p:sp>
        <p:nvSpPr>
          <p:cNvPr id="11" name="AutoShape 11"/>
          <p:cNvSpPr/>
          <p:nvPr/>
        </p:nvSpPr>
        <p:spPr>
          <a:xfrm>
            <a:off x="0" y="9728445"/>
            <a:ext cx="18395101" cy="0"/>
          </a:xfrm>
          <a:prstGeom prst="line">
            <a:avLst/>
          </a:prstGeom>
          <a:ln w="38100" cap="flat">
            <a:solidFill>
              <a:srgbClr val="0063BE"/>
            </a:solidFill>
            <a:prstDash val="solid"/>
            <a:headEnd type="none" w="sm" len="sm"/>
            <a:tailEnd type="none" w="sm" len="sm"/>
          </a:ln>
        </p:spPr>
        <p:txBody>
          <a:bodyPr/>
          <a:lstStyle/>
          <a:p>
            <a:endParaRPr lang="en-GB"/>
          </a:p>
        </p:txBody>
      </p:sp>
      <p:sp>
        <p:nvSpPr>
          <p:cNvPr id="12" name="Freeform 12"/>
          <p:cNvSpPr/>
          <p:nvPr/>
        </p:nvSpPr>
        <p:spPr>
          <a:xfrm>
            <a:off x="11277600" y="7278718"/>
            <a:ext cx="7010400" cy="3008282"/>
          </a:xfrm>
          <a:custGeom>
            <a:avLst/>
            <a:gdLst/>
            <a:ahLst/>
            <a:cxnLst/>
            <a:rect l="l" t="t" r="r" b="b"/>
            <a:pathLst>
              <a:path w="10111872" h="6016564">
                <a:moveTo>
                  <a:pt x="0" y="0"/>
                </a:moveTo>
                <a:lnTo>
                  <a:pt x="10111872" y="0"/>
                </a:lnTo>
                <a:lnTo>
                  <a:pt x="10111872" y="6016564"/>
                </a:lnTo>
                <a:lnTo>
                  <a:pt x="0" y="6016564"/>
                </a:lnTo>
                <a:lnTo>
                  <a:pt x="0" y="0"/>
                </a:lnTo>
                <a:close/>
              </a:path>
            </a:pathLst>
          </a:custGeom>
          <a:blipFill>
            <a:blip>
              <a:alphaModFix amt="48000"/>
              <a:extLst>
                <a:ext uri="{96DAC541-7B7A-43D3-8B79-37D633B846F1}">
                  <asvg:svgBlip xmlns:asvg="http://schemas.microsoft.com/office/drawing/2016/SVG/main" r:embed="rId2"/>
                </a:ext>
              </a:extLst>
            </a:blip>
            <a:stretch>
              <a:fillRect l="387" r="-44628" b="-100000"/>
            </a:stretch>
          </a:blipFill>
        </p:spPr>
        <p:txBody>
          <a:bodyPr/>
          <a:lstStyle/>
          <a:p>
            <a:endParaRPr lang="en-GB"/>
          </a:p>
        </p:txBody>
      </p:sp>
      <p:pic>
        <p:nvPicPr>
          <p:cNvPr id="13" name="Picture 12" descr="A person with long hair wearing glasses and red shirt&#10;&#10;AI-generated content may be incorrect.">
            <a:extLst>
              <a:ext uri="{FF2B5EF4-FFF2-40B4-BE49-F238E27FC236}">
                <a16:creationId xmlns:a16="http://schemas.microsoft.com/office/drawing/2014/main" id="{D728AD44-482A-C71C-A26A-99BF0B52C899}"/>
              </a:ext>
            </a:extLst>
          </p:cNvPr>
          <p:cNvPicPr>
            <a:picLocks noChangeAspect="1"/>
          </p:cNvPicPr>
          <p:nvPr/>
        </p:nvPicPr>
        <p:blipFill>
          <a:blip r:embed="rId3"/>
          <a:srcRect r="654" b="-658"/>
          <a:stretch>
            <a:fillRect/>
          </a:stretch>
        </p:blipFill>
        <p:spPr>
          <a:xfrm>
            <a:off x="13250810" y="1176580"/>
            <a:ext cx="2849182" cy="2818576"/>
          </a:xfrm>
          <a:prstGeom prst="rect">
            <a:avLst/>
          </a:prstGeom>
        </p:spPr>
      </p:pic>
      <p:sp>
        <p:nvSpPr>
          <p:cNvPr id="15" name="Slide Number Placeholder 14">
            <a:extLst>
              <a:ext uri="{FF2B5EF4-FFF2-40B4-BE49-F238E27FC236}">
                <a16:creationId xmlns:a16="http://schemas.microsoft.com/office/drawing/2014/main" id="{4214C0E1-9F37-CC2E-777C-AB28EF293BF1}"/>
              </a:ext>
            </a:extLst>
          </p:cNvPr>
          <p:cNvSpPr>
            <a:spLocks noGrp="1"/>
          </p:cNvSpPr>
          <p:nvPr>
            <p:ph type="sldNum" sz="quarter" idx="12"/>
          </p:nvPr>
        </p:nvSpPr>
        <p:spPr/>
        <p:txBody>
          <a:bodyPr/>
          <a:lstStyle/>
          <a:p>
            <a:fld id="{B6F15528-21DE-4FAA-801E-634DDDAF4B2B}" type="slidenum">
              <a:rPr lang="en-US" smtClean="0"/>
              <a:pPr/>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32406" y="597732"/>
            <a:ext cx="1453646" cy="1113856"/>
          </a:xfrm>
          <a:custGeom>
            <a:avLst/>
            <a:gdLst/>
            <a:ahLst/>
            <a:cxnLst/>
            <a:rect l="l" t="t" r="r" b="b"/>
            <a:pathLst>
              <a:path w="1453646" h="1113856">
                <a:moveTo>
                  <a:pt x="0" y="0"/>
                </a:moveTo>
                <a:lnTo>
                  <a:pt x="1453645" y="0"/>
                </a:lnTo>
                <a:lnTo>
                  <a:pt x="1453645" y="1113856"/>
                </a:lnTo>
                <a:lnTo>
                  <a:pt x="0" y="1113856"/>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GB"/>
          </a:p>
        </p:txBody>
      </p:sp>
      <p:sp>
        <p:nvSpPr>
          <p:cNvPr id="3" name="TextBox 3"/>
          <p:cNvSpPr txBox="1"/>
          <p:nvPr/>
        </p:nvSpPr>
        <p:spPr>
          <a:xfrm>
            <a:off x="1028700" y="3325123"/>
            <a:ext cx="16230600" cy="7368043"/>
          </a:xfrm>
          <a:prstGeom prst="rect">
            <a:avLst/>
          </a:prstGeom>
        </p:spPr>
        <p:txBody>
          <a:bodyPr lIns="0" tIns="0" rIns="0" bIns="0" rtlCol="0" anchor="t">
            <a:spAutoFit/>
          </a:bodyPr>
          <a:lstStyle/>
          <a:p>
            <a:pPr>
              <a:lnSpc>
                <a:spcPts val="2664"/>
              </a:lnSpc>
            </a:pPr>
            <a:endParaRPr lang="en-US" sz="1900">
              <a:solidFill>
                <a:srgbClr val="2254C5"/>
              </a:solidFill>
              <a:latin typeface="Helvetica Neue LT Std"/>
            </a:endParaRPr>
          </a:p>
          <a:p>
            <a:pPr indent="-342900">
              <a:lnSpc>
                <a:spcPts val="3084"/>
              </a:lnSpc>
              <a:buFont typeface="Arial"/>
              <a:buChar char="•"/>
            </a:pPr>
            <a:r>
              <a:rPr lang="en-GB">
                <a:latin typeface="Helvetica Neue LT Std"/>
              </a:rPr>
              <a:t>Lead an excellent directorate (c. 65 colleagues) which should be the centre of expertise for DBT’s Services portfolio, to drive trade, investment and policy outcomes that support UK economic growth.</a:t>
            </a:r>
          </a:p>
          <a:p>
            <a:pPr indent="-342900">
              <a:lnSpc>
                <a:spcPts val="3084"/>
              </a:lnSpc>
              <a:buFont typeface="Arial"/>
              <a:buChar char="•"/>
            </a:pPr>
            <a:r>
              <a:rPr lang="en-GB">
                <a:latin typeface="Helvetica Neue LT Std"/>
              </a:rPr>
              <a:t>Drive strategic engagement with industry and build senior relationships across DBT, Whitehall, the overseas network and international partners, working closely with business leaders and representative bodies to inform priorities, delivery, and act as a trusted ambassador for DBT and UK services sectors.</a:t>
            </a:r>
            <a:endParaRPr lang="en-US">
              <a:latin typeface="Helvetica Neue LT Std"/>
            </a:endParaRPr>
          </a:p>
          <a:p>
            <a:pPr indent="-342900">
              <a:lnSpc>
                <a:spcPts val="3084"/>
              </a:lnSpc>
              <a:buFont typeface="Arial"/>
              <a:buChar char="•"/>
            </a:pPr>
            <a:r>
              <a:rPr lang="en-GB">
                <a:latin typeface="Helvetica Neue LT Std"/>
              </a:rPr>
              <a:t>Shape domestic and international policy and regulatory frameworks, working closely with HM Treasury and partner departments such as DCMS, DfE, FCDO, HO and Defra, to maximise economic impact and ensure the growth agenda is integrated into policy development across HMG.</a:t>
            </a:r>
            <a:endParaRPr lang="en-US">
              <a:latin typeface="Helvetica Neue LT Std"/>
            </a:endParaRPr>
          </a:p>
          <a:p>
            <a:pPr indent="-342900">
              <a:lnSpc>
                <a:spcPts val="3084"/>
              </a:lnSpc>
              <a:buFont typeface="Arial"/>
              <a:buChar char="•"/>
            </a:pPr>
            <a:r>
              <a:rPr lang="en-GB">
                <a:latin typeface="Helvetica Neue LT Std"/>
              </a:rPr>
              <a:t>Develop and deliver sector strategies, campaigns and initiatives, aligned to cross-government growth objectives, especially Industrial strategy and trade strategy priority areas, directed towards strengthening global competitiveness and driving growth.</a:t>
            </a:r>
            <a:endParaRPr lang="en-US">
              <a:latin typeface="Helvetica Neue LT Std"/>
            </a:endParaRPr>
          </a:p>
          <a:p>
            <a:pPr indent="-342900">
              <a:lnSpc>
                <a:spcPts val="3084"/>
              </a:lnSpc>
              <a:buFont typeface="Arial"/>
              <a:buChar char="•"/>
            </a:pPr>
            <a:r>
              <a:rPr lang="en-GB">
                <a:latin typeface="Helvetica Neue LT Std"/>
              </a:rPr>
              <a:t>Oversee international engagement and investment activity, including trade missions, major events, global campaigns to unlock opportunities.</a:t>
            </a:r>
            <a:endParaRPr lang="en-US">
              <a:latin typeface="Helvetica Neue LT Std"/>
            </a:endParaRPr>
          </a:p>
          <a:p>
            <a:pPr indent="-342900">
              <a:lnSpc>
                <a:spcPts val="3084"/>
              </a:lnSpc>
              <a:buFont typeface="Arial"/>
              <a:buChar char="•"/>
            </a:pPr>
            <a:r>
              <a:rPr lang="en-GB">
                <a:latin typeface="Helvetica Neue LT Std"/>
              </a:rPr>
              <a:t>Ensure strong governance, ministerial engagement and team leadership, overseeing programmes, convening secretariat functions for sector councils and stakeholder interactions while setting clear direction for a high-performing, dispersed team and growth. </a:t>
            </a:r>
          </a:p>
          <a:p>
            <a:pPr indent="-342900">
              <a:lnSpc>
                <a:spcPts val="3084"/>
              </a:lnSpc>
              <a:buFont typeface="Arial"/>
              <a:buChar char="•"/>
            </a:pPr>
            <a:r>
              <a:rPr lang="en-GB">
                <a:latin typeface="Helvetica Neue LT Std"/>
              </a:rPr>
              <a:t>Be an effective member of DBT’s Senior Civil Service and of Business Group’s senior team. </a:t>
            </a:r>
            <a:endParaRPr lang="en-US">
              <a:latin typeface="Helvetica Neue LT Std"/>
            </a:endParaRPr>
          </a:p>
          <a:p>
            <a:pPr indent="-342900">
              <a:lnSpc>
                <a:spcPts val="3084"/>
              </a:lnSpc>
              <a:buFont typeface="Arial"/>
              <a:buChar char="•"/>
            </a:pPr>
            <a:endParaRPr lang="en-US">
              <a:highlight>
                <a:srgbClr val="FFFF00"/>
              </a:highlight>
              <a:latin typeface="Helvetica Neue LT Std"/>
            </a:endParaRPr>
          </a:p>
          <a:p>
            <a:pPr indent="-342900">
              <a:lnSpc>
                <a:spcPts val="3084"/>
              </a:lnSpc>
              <a:buFont typeface="Arial"/>
              <a:buChar char="•"/>
            </a:pPr>
            <a:endParaRPr lang="en-US">
              <a:highlight>
                <a:srgbClr val="FFFF00"/>
              </a:highlight>
              <a:latin typeface="Helvetica Neue LT Std"/>
            </a:endParaRPr>
          </a:p>
          <a:p>
            <a:pPr indent="-342900">
              <a:lnSpc>
                <a:spcPts val="3084"/>
              </a:lnSpc>
              <a:buFont typeface="Arial"/>
              <a:buChar char="•"/>
            </a:pPr>
            <a:endParaRPr lang="en-US">
              <a:highlight>
                <a:srgbClr val="FFFF00"/>
              </a:highlight>
              <a:latin typeface="Helvetica Neue LT Std"/>
            </a:endParaRPr>
          </a:p>
          <a:p>
            <a:pPr>
              <a:lnSpc>
                <a:spcPts val="2664"/>
              </a:lnSpc>
            </a:pPr>
            <a:endParaRPr lang="en-US" sz="1903">
              <a:solidFill>
                <a:srgbClr val="545454"/>
              </a:solidFill>
              <a:latin typeface="Helvetica Neue LT Std"/>
            </a:endParaRPr>
          </a:p>
          <a:p>
            <a:pPr>
              <a:lnSpc>
                <a:spcPts val="2664"/>
              </a:lnSpc>
            </a:pPr>
            <a:endParaRPr lang="en-US" sz="1903">
              <a:solidFill>
                <a:srgbClr val="545454"/>
              </a:solidFill>
              <a:latin typeface="Helvetica Neue LT Std"/>
            </a:endParaRPr>
          </a:p>
        </p:txBody>
      </p:sp>
      <p:sp>
        <p:nvSpPr>
          <p:cNvPr id="4" name="TextBox 4"/>
          <p:cNvSpPr txBox="1"/>
          <p:nvPr/>
        </p:nvSpPr>
        <p:spPr>
          <a:xfrm>
            <a:off x="1559703" y="2163708"/>
            <a:ext cx="6656999" cy="818515"/>
          </a:xfrm>
          <a:prstGeom prst="rect">
            <a:avLst/>
          </a:prstGeom>
        </p:spPr>
        <p:txBody>
          <a:bodyPr lIns="0" tIns="0" rIns="0" bIns="0" rtlCol="0" anchor="t">
            <a:spAutoFit/>
          </a:bodyPr>
          <a:lstStyle/>
          <a:p>
            <a:pPr>
              <a:lnSpc>
                <a:spcPts val="5600"/>
              </a:lnSpc>
            </a:pPr>
            <a:r>
              <a:rPr lang="en-US" sz="5600">
                <a:solidFill>
                  <a:srgbClr val="CF102D"/>
                </a:solidFill>
                <a:latin typeface="FS Lola"/>
              </a:rPr>
              <a:t>Key Responsibilities</a:t>
            </a:r>
          </a:p>
        </p:txBody>
      </p:sp>
      <p:sp>
        <p:nvSpPr>
          <p:cNvPr id="5" name="Freeform 12">
            <a:extLst>
              <a:ext uri="{FF2B5EF4-FFF2-40B4-BE49-F238E27FC236}">
                <a16:creationId xmlns:a16="http://schemas.microsoft.com/office/drawing/2014/main" id="{0DFE58C0-E29E-168A-83F5-38E9737F5954}"/>
              </a:ext>
            </a:extLst>
          </p:cNvPr>
          <p:cNvSpPr/>
          <p:nvPr/>
        </p:nvSpPr>
        <p:spPr>
          <a:xfrm>
            <a:off x="11277600" y="7278718"/>
            <a:ext cx="7010400" cy="3008282"/>
          </a:xfrm>
          <a:custGeom>
            <a:avLst/>
            <a:gdLst/>
            <a:ahLst/>
            <a:cxnLst/>
            <a:rect l="l" t="t" r="r" b="b"/>
            <a:pathLst>
              <a:path w="10111872" h="6016564">
                <a:moveTo>
                  <a:pt x="0" y="0"/>
                </a:moveTo>
                <a:lnTo>
                  <a:pt x="10111872" y="0"/>
                </a:lnTo>
                <a:lnTo>
                  <a:pt x="10111872" y="6016564"/>
                </a:lnTo>
                <a:lnTo>
                  <a:pt x="0" y="6016564"/>
                </a:lnTo>
                <a:lnTo>
                  <a:pt x="0" y="0"/>
                </a:lnTo>
                <a:close/>
              </a:path>
            </a:pathLst>
          </a:custGeom>
          <a:blipFill>
            <a:blip>
              <a:alphaModFix amt="48000"/>
              <a:extLst>
                <a:ext uri="{96DAC541-7B7A-43D3-8B79-37D633B846F1}">
                  <asvg:svgBlip xmlns:asvg="http://schemas.microsoft.com/office/drawing/2016/SVG/main" r:embed="rId3"/>
                </a:ext>
              </a:extLst>
            </a:blip>
            <a:stretch>
              <a:fillRect l="387" r="-44628" b="-100000"/>
            </a:stretch>
          </a:blipFill>
        </p:spPr>
        <p:txBody>
          <a:bodyPr/>
          <a:lstStyle/>
          <a:p>
            <a:endParaRPr lang="en-GB"/>
          </a:p>
        </p:txBody>
      </p:sp>
      <p:sp>
        <p:nvSpPr>
          <p:cNvPr id="6" name="AutoShape 4">
            <a:extLst>
              <a:ext uri="{FF2B5EF4-FFF2-40B4-BE49-F238E27FC236}">
                <a16:creationId xmlns:a16="http://schemas.microsoft.com/office/drawing/2014/main" id="{795ED6AF-DCF0-BE19-7F32-793B799A1DF7}"/>
              </a:ext>
            </a:extLst>
          </p:cNvPr>
          <p:cNvSpPr/>
          <p:nvPr/>
        </p:nvSpPr>
        <p:spPr>
          <a:xfrm>
            <a:off x="0" y="9728445"/>
            <a:ext cx="18395101" cy="0"/>
          </a:xfrm>
          <a:prstGeom prst="line">
            <a:avLst/>
          </a:prstGeom>
          <a:ln w="38100" cap="flat">
            <a:solidFill>
              <a:srgbClr val="0063BE"/>
            </a:solidFill>
            <a:prstDash val="solid"/>
            <a:headEnd type="none" w="sm" len="sm"/>
            <a:tailEnd type="none" w="sm" len="sm"/>
          </a:ln>
        </p:spPr>
        <p:txBody>
          <a:bodyPr/>
          <a:lstStyle/>
          <a:p>
            <a:endParaRPr lang="en-GB"/>
          </a:p>
        </p:txBody>
      </p:sp>
      <p:sp>
        <p:nvSpPr>
          <p:cNvPr id="8" name="Slide Number Placeholder 7">
            <a:extLst>
              <a:ext uri="{FF2B5EF4-FFF2-40B4-BE49-F238E27FC236}">
                <a16:creationId xmlns:a16="http://schemas.microsoft.com/office/drawing/2014/main" id="{23A463A9-865A-C4D3-60C2-4F0F1F4D9234}"/>
              </a:ext>
            </a:extLst>
          </p:cNvPr>
          <p:cNvSpPr>
            <a:spLocks noGrp="1"/>
          </p:cNvSpPr>
          <p:nvPr>
            <p:ph type="sldNum" sz="quarter" idx="12"/>
          </p:nvPr>
        </p:nvSpPr>
        <p:spPr/>
        <p:txBody>
          <a:bodyPr/>
          <a:lstStyle/>
          <a:p>
            <a:fld id="{B6F15528-21DE-4FAA-801E-634DDDAF4B2B}" type="slidenum">
              <a:rPr lang="en-US" smtClean="0"/>
              <a:pPr/>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632406" y="317243"/>
            <a:ext cx="1089208" cy="1089208"/>
          </a:xfrm>
          <a:custGeom>
            <a:avLst/>
            <a:gdLst/>
            <a:ahLst/>
            <a:cxnLst/>
            <a:rect l="l" t="t" r="r" b="b"/>
            <a:pathLst>
              <a:path w="1089208" h="1089208">
                <a:moveTo>
                  <a:pt x="0" y="0"/>
                </a:moveTo>
                <a:lnTo>
                  <a:pt x="1089208" y="0"/>
                </a:lnTo>
                <a:lnTo>
                  <a:pt x="1089208" y="1089208"/>
                </a:lnTo>
                <a:lnTo>
                  <a:pt x="0" y="1089208"/>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GB"/>
          </a:p>
        </p:txBody>
      </p:sp>
      <p:sp>
        <p:nvSpPr>
          <p:cNvPr id="4" name="TextBox 4"/>
          <p:cNvSpPr txBox="1"/>
          <p:nvPr/>
        </p:nvSpPr>
        <p:spPr>
          <a:xfrm>
            <a:off x="541638" y="2306868"/>
            <a:ext cx="16626894" cy="6393417"/>
          </a:xfrm>
          <a:prstGeom prst="rect">
            <a:avLst/>
          </a:prstGeom>
        </p:spPr>
        <p:txBody>
          <a:bodyPr lIns="0" tIns="0" rIns="0" bIns="0" rtlCol="0" anchor="t">
            <a:spAutoFit/>
          </a:bodyPr>
          <a:lstStyle/>
          <a:p>
            <a:pPr marL="0" lvl="1" indent="-342900">
              <a:lnSpc>
                <a:spcPts val="3084"/>
              </a:lnSpc>
              <a:buFont typeface="Arial"/>
              <a:buChar char="•"/>
            </a:pPr>
            <a:r>
              <a:rPr lang="en-US" b="1">
                <a:latin typeface="Helvetica Neue LT Std"/>
              </a:rPr>
              <a:t>Senior Leadership: </a:t>
            </a:r>
            <a:r>
              <a:rPr lang="en-US">
                <a:latin typeface="Helvetica Neue LT Std"/>
              </a:rPr>
              <a:t>A visible, credible and inspiring leader with experience leading large, complex and geographically dispersed teams, fostering an inclusive, high-performance culture. </a:t>
            </a:r>
          </a:p>
          <a:p>
            <a:pPr marL="0" lvl="1" indent="-342900">
              <a:lnSpc>
                <a:spcPts val="3084"/>
              </a:lnSpc>
              <a:buFont typeface="Arial"/>
              <a:buChar char="•"/>
            </a:pPr>
            <a:r>
              <a:rPr lang="en-US" b="1">
                <a:latin typeface="Helvetica Neue LT Std"/>
              </a:rPr>
              <a:t>Strategic Thinking:</a:t>
            </a:r>
            <a:r>
              <a:rPr lang="en-US">
                <a:latin typeface="Helvetica Neue LT Std"/>
              </a:rPr>
              <a:t> Strong intellectual capability with the ability to interpret data and evidence, shape strategy and lead delivery across a broad and complex policy and operational landscape. </a:t>
            </a:r>
          </a:p>
          <a:p>
            <a:pPr marL="0" lvl="1" indent="-342900">
              <a:lnSpc>
                <a:spcPts val="3084"/>
              </a:lnSpc>
              <a:buFont typeface="Arial"/>
              <a:buChar char="•"/>
            </a:pPr>
            <a:r>
              <a:rPr lang="en-US" b="1">
                <a:latin typeface="Helvetica Neue LT Std"/>
              </a:rPr>
              <a:t>Delivery at Pace:</a:t>
            </a:r>
            <a:r>
              <a:rPr lang="en-US">
                <a:latin typeface="Helvetica Neue LT Std"/>
              </a:rPr>
              <a:t> A proven track record of delivering high impact outcomes, with the ability to </a:t>
            </a:r>
            <a:r>
              <a:rPr lang="en-US" err="1">
                <a:latin typeface="Helvetica Neue LT Std"/>
              </a:rPr>
              <a:t>prioritise</a:t>
            </a:r>
            <a:r>
              <a:rPr lang="en-US">
                <a:latin typeface="Helvetica Neue LT Std"/>
              </a:rPr>
              <a:t> effectively, make decisions in ambiguity and respond to emerging challenges. </a:t>
            </a:r>
          </a:p>
          <a:p>
            <a:pPr marL="0" lvl="1" indent="-342900">
              <a:lnSpc>
                <a:spcPts val="3084"/>
              </a:lnSpc>
              <a:buFont typeface="Arial"/>
              <a:buChar char="•"/>
            </a:pPr>
            <a:r>
              <a:rPr lang="en-US" b="1">
                <a:latin typeface="Helvetica Neue LT Std"/>
              </a:rPr>
              <a:t>Stakeholder Engagement, Influence and Collaboration</a:t>
            </a:r>
            <a:r>
              <a:rPr lang="en-US">
                <a:latin typeface="Helvetica Neue LT Std"/>
              </a:rPr>
              <a:t>: Excellent communication and influencing skills, with a strong track record of engaging senior stakeholders and decision-makers (e.g. ministers, executives or board level leaders) and working across </a:t>
            </a:r>
            <a:r>
              <a:rPr lang="en-US" err="1">
                <a:latin typeface="Helvetica Neue LT Std"/>
              </a:rPr>
              <a:t>organisational</a:t>
            </a:r>
            <a:r>
              <a:rPr lang="en-US">
                <a:latin typeface="Helvetica Neue LT Std"/>
              </a:rPr>
              <a:t> boundaries (including government, private or third sector environments), building trusted relationships to deliver results. </a:t>
            </a:r>
          </a:p>
          <a:p>
            <a:pPr marL="0" lvl="1" indent="-342900">
              <a:lnSpc>
                <a:spcPts val="3084"/>
              </a:lnSpc>
              <a:buFont typeface="Arial"/>
              <a:buChar char="•"/>
            </a:pPr>
            <a:r>
              <a:rPr lang="en-US" b="1">
                <a:latin typeface="Helvetica Neue LT Std"/>
              </a:rPr>
              <a:t>Sector and Commercial Ins</a:t>
            </a:r>
            <a:r>
              <a:rPr lang="en-US">
                <a:latin typeface="Helvetica Neue LT Std"/>
              </a:rPr>
              <a:t>ight: Experience working closely with business and industry, with a strong understanding of economic drivers and factors affecting growth, trade and investment and working with one or more services sectors such as professional and business services, consumer sectors, etc. </a:t>
            </a:r>
          </a:p>
          <a:p>
            <a:pPr marL="285750" lvl="1" indent="-285750">
              <a:lnSpc>
                <a:spcPts val="3084"/>
              </a:lnSpc>
              <a:buFont typeface="Arial"/>
              <a:buChar char="•"/>
            </a:pPr>
            <a:endParaRPr lang="en-US">
              <a:highlight>
                <a:srgbClr val="FFFF00"/>
              </a:highlight>
              <a:latin typeface="Helvetica Neue LT Std"/>
            </a:endParaRPr>
          </a:p>
          <a:p>
            <a:pPr lvl="1" indent="-342900">
              <a:lnSpc>
                <a:spcPts val="3084"/>
              </a:lnSpc>
              <a:buFont typeface="Arial"/>
              <a:buChar char="•"/>
            </a:pPr>
            <a:endParaRPr lang="en-US">
              <a:highlight>
                <a:srgbClr val="FFFF00"/>
              </a:highlight>
              <a:latin typeface="Helvetica Neue LT Std"/>
            </a:endParaRPr>
          </a:p>
          <a:p>
            <a:pPr lvl="1" indent="-342900">
              <a:lnSpc>
                <a:spcPts val="3084"/>
              </a:lnSpc>
              <a:buFont typeface="Arial"/>
              <a:buChar char="•"/>
            </a:pPr>
            <a:endParaRPr lang="en-US">
              <a:solidFill>
                <a:srgbClr val="000000"/>
              </a:solidFill>
              <a:highlight>
                <a:srgbClr val="FFFF00"/>
              </a:highlight>
              <a:latin typeface="Helvetica Neue LT Std"/>
              <a:cs typeface="Segoe UI"/>
            </a:endParaRPr>
          </a:p>
          <a:p>
            <a:pPr lvl="1" indent="-342900">
              <a:lnSpc>
                <a:spcPts val="3084"/>
              </a:lnSpc>
              <a:buFont typeface="Arial"/>
              <a:buChar char="•"/>
            </a:pPr>
            <a:endParaRPr lang="en-US">
              <a:solidFill>
                <a:srgbClr val="000000"/>
              </a:solidFill>
              <a:highlight>
                <a:srgbClr val="FFFF00"/>
              </a:highlight>
              <a:latin typeface="Helvetica Neue LT Std"/>
              <a:cs typeface="Segoe UI"/>
            </a:endParaRPr>
          </a:p>
          <a:p>
            <a:pPr>
              <a:lnSpc>
                <a:spcPts val="3924"/>
              </a:lnSpc>
            </a:pPr>
            <a:endParaRPr lang="en-US" sz="1903">
              <a:solidFill>
                <a:srgbClr val="0063BE"/>
              </a:solidFill>
              <a:latin typeface="Helvetica Neue LT Std"/>
              <a:cs typeface="Segoe UI"/>
            </a:endParaRPr>
          </a:p>
        </p:txBody>
      </p:sp>
      <p:sp>
        <p:nvSpPr>
          <p:cNvPr id="5" name="TextBox 5"/>
          <p:cNvSpPr txBox="1"/>
          <p:nvPr/>
        </p:nvSpPr>
        <p:spPr>
          <a:xfrm>
            <a:off x="1737427" y="1435026"/>
            <a:ext cx="5573883" cy="818515"/>
          </a:xfrm>
          <a:prstGeom prst="rect">
            <a:avLst/>
          </a:prstGeom>
        </p:spPr>
        <p:txBody>
          <a:bodyPr lIns="0" tIns="0" rIns="0" bIns="0" rtlCol="0" anchor="t">
            <a:spAutoFit/>
          </a:bodyPr>
          <a:lstStyle/>
          <a:p>
            <a:pPr>
              <a:lnSpc>
                <a:spcPts val="5600"/>
              </a:lnSpc>
            </a:pPr>
            <a:r>
              <a:rPr lang="en-US" sz="5600">
                <a:solidFill>
                  <a:srgbClr val="CF102D"/>
                </a:solidFill>
                <a:latin typeface="FS Lola"/>
              </a:rPr>
              <a:t>Essential Criteria</a:t>
            </a:r>
          </a:p>
        </p:txBody>
      </p:sp>
      <p:sp>
        <p:nvSpPr>
          <p:cNvPr id="6" name="Slide Number Placeholder 5">
            <a:extLst>
              <a:ext uri="{FF2B5EF4-FFF2-40B4-BE49-F238E27FC236}">
                <a16:creationId xmlns:a16="http://schemas.microsoft.com/office/drawing/2014/main" id="{C086334F-07A3-A141-9484-75D864060385}"/>
              </a:ext>
            </a:extLst>
          </p:cNvPr>
          <p:cNvSpPr>
            <a:spLocks noGrp="1"/>
          </p:cNvSpPr>
          <p:nvPr>
            <p:ph type="sldNum" sz="quarter" idx="12"/>
          </p:nvPr>
        </p:nvSpPr>
        <p:spPr/>
        <p:txBody>
          <a:bodyPr/>
          <a:lstStyle/>
          <a:p>
            <a:fld id="{B6F15528-21DE-4FAA-801E-634DDDAF4B2B}" type="slidenum">
              <a:rPr lang="en-US" smtClean="0"/>
              <a:pPr/>
              <a:t>9</a:t>
            </a:fld>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D2786D63444B84CB8BE20EF1B1BFEE2" ma:contentTypeVersion="23" ma:contentTypeDescription="Create a new document." ma:contentTypeScope="" ma:versionID="03e1ba420b8d541bd8896cbca6f2a9a0">
  <xsd:schema xmlns:xsd="http://www.w3.org/2001/XMLSchema" xmlns:xs="http://www.w3.org/2001/XMLSchema" xmlns:p="http://schemas.microsoft.com/office/2006/metadata/properties" xmlns:ns2="6db285d3-d0bd-4fe0-b9a5-b73f1fd66f1a" xmlns:ns3="0063f72e-ace3-48fb-9c1f-5b513408b31f" xmlns:ns4="b413c3fd-5a3b-4239-b985-69032e371c04" xmlns:ns5="a8f60570-4bd3-4f2b-950b-a996de8ab151" xmlns:ns6="aaacb922-5235-4a66-b188-303b9b46fbd7" xmlns:ns7="6e5d4511-7baf-4199-a75d-f619de62bd2b" targetNamespace="http://schemas.microsoft.com/office/2006/metadata/properties" ma:root="true" ma:fieldsID="d75f51a8eab0034d192d236bdd4895c0" ns2:_="" ns3:_="" ns4:_="" ns5:_="" ns6:_="" ns7:_="">
    <xsd:import namespace="6db285d3-d0bd-4fe0-b9a5-b73f1fd66f1a"/>
    <xsd:import namespace="0063f72e-ace3-48fb-9c1f-5b513408b31f"/>
    <xsd:import namespace="b413c3fd-5a3b-4239-b985-69032e371c04"/>
    <xsd:import namespace="a8f60570-4bd3-4f2b-950b-a996de8ab151"/>
    <xsd:import namespace="aaacb922-5235-4a66-b188-303b9b46fbd7"/>
    <xsd:import namespace="6e5d4511-7baf-4199-a75d-f619de62bd2b"/>
    <xsd:element name="properties">
      <xsd:complexType>
        <xsd:sequence>
          <xsd:element name="documentManagement">
            <xsd:complexType>
              <xsd:all>
                <xsd:element ref="ns2:_dlc_DocId" minOccurs="0"/>
                <xsd:element ref="ns2:_dlc_DocIdUrl" minOccurs="0"/>
                <xsd:element ref="ns2:_dlc_DocIdPersistId" minOccurs="0"/>
                <xsd:element ref="ns3:Security_x0020_Classification" minOccurs="0"/>
                <xsd:element ref="ns3:Descriptor" minOccurs="0"/>
                <xsd:element ref="ns2:m975189f4ba442ecbf67d4147307b177" minOccurs="0"/>
                <xsd:element ref="ns2:TaxCatchAll" minOccurs="0"/>
                <xsd:element ref="ns2:TaxCatchAllLabel" minOccurs="0"/>
                <xsd:element ref="ns4:Government_x0020_Body" minOccurs="0"/>
                <xsd:element ref="ns4:Date_x0020_Opened" minOccurs="0"/>
                <xsd:element ref="ns4:Date_x0020_Closed" minOccurs="0"/>
                <xsd:element ref="ns5:Retention_x0020_Label" minOccurs="0"/>
                <xsd:element ref="ns6:LegacyData" minOccurs="0"/>
                <xsd:element ref="ns2:SharedWithUsers" minOccurs="0"/>
                <xsd:element ref="ns2:SharedWithDetails" minOccurs="0"/>
                <xsd:element ref="ns7:MediaServiceMetadata" minOccurs="0"/>
                <xsd:element ref="ns7:MediaServiceFastMetadata" minOccurs="0"/>
                <xsd:element ref="ns7:MediaServiceDateTaken" minOccurs="0"/>
                <xsd:element ref="ns7:MediaLengthInSeconds" minOccurs="0"/>
                <xsd:element ref="ns7:lcf76f155ced4ddcb4097134ff3c332f" minOccurs="0"/>
                <xsd:element ref="ns7:MediaServiceOCR" minOccurs="0"/>
                <xsd:element ref="ns7:MediaServiceGenerationTime" minOccurs="0"/>
                <xsd:element ref="ns7:MediaServiceEventHashCode" minOccurs="0"/>
                <xsd:element ref="ns7:MediaServiceLocation" minOccurs="0"/>
                <xsd:element ref="ns7:MediaServiceObjectDetectorVersions" minOccurs="0"/>
                <xsd:element ref="ns7: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b285d3-d0bd-4fe0-b9a5-b73f1fd66f1a"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m975189f4ba442ecbf67d4147307b177" ma:index="13" nillable="true" ma:taxonomy="true" ma:internalName="m975189f4ba442ecbf67d4147307b177" ma:taxonomyFieldName="Business_x0020_Unit" ma:displayName="Business Unit" ma:default="1;#Human Resources|d156a924-4a66-40e5-a412-fe6be382d243" ma:fieldId="{6975189f-4ba4-42ec-bf67-d4147307b177}" ma:sspId="07c4ed84-5fe0-43ce-92b1-d76889ed7488" ma:termSetId="6f71e40e-3a2e-4baf-91d9-2069eb354530" ma:anchorId="00000000-0000-0000-0000-000000000000" ma:open="false" ma:isKeyword="false">
      <xsd:complexType>
        <xsd:sequence>
          <xsd:element ref="pc:Terms" minOccurs="0" maxOccurs="1"/>
        </xsd:sequence>
      </xsd:complexType>
    </xsd:element>
    <xsd:element name="TaxCatchAll" ma:index="14" nillable="true" ma:displayName="Taxonomy Catch All Column" ma:hidden="true" ma:list="{4041e869-0025-41bf-8d20-9ef3bb132989}" ma:internalName="TaxCatchAll" ma:showField="CatchAllData" ma:web="6db285d3-d0bd-4fe0-b9a5-b73f1fd66f1a">
      <xsd:complexType>
        <xsd:complexContent>
          <xsd:extension base="dms:MultiChoiceLookup">
            <xsd:sequence>
              <xsd:element name="Value" type="dms:Lookup" maxOccurs="unbounded" minOccurs="0" nillable="true"/>
            </xsd:sequence>
          </xsd:extension>
        </xsd:complexContent>
      </xsd:complexType>
    </xsd:element>
    <xsd:element name="TaxCatchAllLabel" ma:index="15" nillable="true" ma:displayName="Taxonomy Catch All Column1" ma:hidden="true" ma:list="{4041e869-0025-41bf-8d20-9ef3bb132989}" ma:internalName="TaxCatchAllLabel" ma:readOnly="true" ma:showField="CatchAllDataLabel" ma:web="6db285d3-d0bd-4fe0-b9a5-b73f1fd66f1a">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063f72e-ace3-48fb-9c1f-5b513408b31f" elementFormDefault="qualified">
    <xsd:import namespace="http://schemas.microsoft.com/office/2006/documentManagement/types"/>
    <xsd:import namespace="http://schemas.microsoft.com/office/infopath/2007/PartnerControls"/>
    <xsd:element name="Security_x0020_Classification" ma:index="11" nillable="true" ma:displayName="Security Classification" ma:default="OFFICIAL" ma:format="Dropdown" ma:indexed="true" ma:internalName="Security_x0020_Classification">
      <xsd:simpleType>
        <xsd:restriction base="dms:Choice">
          <xsd:enumeration value="OFFICIAL"/>
          <xsd:enumeration value="OFFICIAL - SENSITIVE"/>
        </xsd:restriction>
      </xsd:simpleType>
    </xsd:element>
    <xsd:element name="Descriptor" ma:index="12" nillable="true" ma:displayName="Descriptor" ma:default="" ma:format="Dropdown" ma:indexed="true" ma:internalName="Descriptor">
      <xsd:simpleType>
        <xsd:restriction base="dms:Choice">
          <xsd:enumeration value="COMMERCIAL"/>
          <xsd:enumeration value="PERSONAL"/>
          <xsd:enumeration value="LOCSEN"/>
        </xsd:restriction>
      </xsd:simpleType>
    </xsd:element>
  </xsd:schema>
  <xsd:schema xmlns:xsd="http://www.w3.org/2001/XMLSchema" xmlns:xs="http://www.w3.org/2001/XMLSchema" xmlns:dms="http://schemas.microsoft.com/office/2006/documentManagement/types" xmlns:pc="http://schemas.microsoft.com/office/infopath/2007/PartnerControls" targetNamespace="b413c3fd-5a3b-4239-b985-69032e371c04" elementFormDefault="qualified">
    <xsd:import namespace="http://schemas.microsoft.com/office/2006/documentManagement/types"/>
    <xsd:import namespace="http://schemas.microsoft.com/office/infopath/2007/PartnerControls"/>
    <xsd:element name="Government_x0020_Body" ma:index="17" nillable="true" ma:displayName="Government Body" ma:default="DIT" ma:internalName="Government_x0020_Body">
      <xsd:simpleType>
        <xsd:restriction base="dms:Text">
          <xsd:maxLength value="255"/>
        </xsd:restriction>
      </xsd:simpleType>
    </xsd:element>
    <xsd:element name="Date_x0020_Opened" ma:index="18" nillable="true" ma:displayName="Date Opened" ma:default="[Today]" ma:format="DateOnly" ma:internalName="Date_x0020_Opened">
      <xsd:simpleType>
        <xsd:restriction base="dms:DateTime"/>
      </xsd:simpleType>
    </xsd:element>
    <xsd:element name="Date_x0020_Closed" ma:index="19" nillable="true" ma:displayName="Date Closed" ma:format="DateOnly" ma:internalName="Date_x0020_Closed">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a8f60570-4bd3-4f2b-950b-a996de8ab151" elementFormDefault="qualified">
    <xsd:import namespace="http://schemas.microsoft.com/office/2006/documentManagement/types"/>
    <xsd:import namespace="http://schemas.microsoft.com/office/infopath/2007/PartnerControls"/>
    <xsd:element name="Retention_x0020_Label" ma:index="20" nillable="true" ma:displayName="Retention Label" ma:internalName="Retention_x0020_Label">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aacb922-5235-4a66-b188-303b9b46fbd7" elementFormDefault="qualified">
    <xsd:import namespace="http://schemas.microsoft.com/office/2006/documentManagement/types"/>
    <xsd:import namespace="http://schemas.microsoft.com/office/infopath/2007/PartnerControls"/>
    <xsd:element name="LegacyData" ma:index="21" nillable="true" ma:displayName="Legacy Data" ma:internalName="LegacyData">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e5d4511-7baf-4199-a75d-f619de62bd2b" elementFormDefault="qualified">
    <xsd:import namespace="http://schemas.microsoft.com/office/2006/documentManagement/types"/>
    <xsd:import namespace="http://schemas.microsoft.com/office/infopath/2007/PartnerControls"/>
    <xsd:element name="MediaServiceMetadata" ma:index="24" nillable="true" ma:displayName="MediaServiceMetadata" ma:hidden="true" ma:internalName="MediaServiceMetadata" ma:readOnly="true">
      <xsd:simpleType>
        <xsd:restriction base="dms:Note"/>
      </xsd:simpleType>
    </xsd:element>
    <xsd:element name="MediaServiceFastMetadata" ma:index="25" nillable="true" ma:displayName="MediaServiceFastMetadata" ma:hidden="true" ma:internalName="MediaServiceFastMetadata" ma:readOnly="true">
      <xsd:simpleType>
        <xsd:restriction base="dms:Note"/>
      </xsd:simpleType>
    </xsd:element>
    <xsd:element name="MediaServiceDateTaken" ma:index="26" nillable="true" ma:displayName="MediaServiceDateTaken" ma:hidden="true" ma:indexed="true" ma:internalName="MediaServiceDateTake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lcf76f155ced4ddcb4097134ff3c332f" ma:index="29" nillable="true" ma:taxonomy="true" ma:internalName="lcf76f155ced4ddcb4097134ff3c332f" ma:taxonomyFieldName="MediaServiceImageTags" ma:displayName="Image Tags" ma:readOnly="false" ma:fieldId="{5cf76f15-5ced-4ddc-b409-7134ff3c332f}" ma:taxonomyMulti="true" ma:sspId="07c4ed84-5fe0-43ce-92b1-d76889ed7488" ma:termSetId="09814cd3-568e-fe90-9814-8d621ff8fb84" ma:anchorId="fba54fb3-c3e1-fe81-a776-ca4b69148c4d" ma:open="true" ma:isKeyword="false">
      <xsd:complexType>
        <xsd:sequence>
          <xsd:element ref="pc:Terms" minOccurs="0" maxOccurs="1"/>
        </xsd:sequence>
      </xsd:complexType>
    </xsd:element>
    <xsd:element name="MediaServiceOCR" ma:index="30" nillable="true" ma:displayName="Extracted Text" ma:internalName="MediaServiceOCR" ma:readOnly="true">
      <xsd:simpleType>
        <xsd:restriction base="dms:Note">
          <xsd:maxLength value="255"/>
        </xsd:restriction>
      </xsd:simpleType>
    </xsd:element>
    <xsd:element name="MediaServiceGenerationTime" ma:index="31" nillable="true" ma:displayName="MediaServiceGenerationTime" ma:hidden="true" ma:internalName="MediaServiceGenerationTime" ma:readOnly="true">
      <xsd:simpleType>
        <xsd:restriction base="dms:Text"/>
      </xsd:simpleType>
    </xsd:element>
    <xsd:element name="MediaServiceEventHashCode" ma:index="32" nillable="true" ma:displayName="MediaServiceEventHashCode" ma:hidden="true" ma:internalName="MediaServiceEventHashCode" ma:readOnly="true">
      <xsd:simpleType>
        <xsd:restriction base="dms:Text"/>
      </xsd:simpleType>
    </xsd:element>
    <xsd:element name="MediaServiceLocation" ma:index="33" nillable="true" ma:displayName="Location" ma:description="" ma:indexed="true" ma:internalName="MediaServiceLocation" ma:readOnly="true">
      <xsd:simpleType>
        <xsd:restriction base="dms:Text"/>
      </xsd:simpleType>
    </xsd:element>
    <xsd:element name="MediaServiceObjectDetectorVersions" ma:index="3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3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Government_x0020_Body xmlns="b413c3fd-5a3b-4239-b985-69032e371c04">DIT</Government_x0020_Body>
    <Date_x0020_Opened xmlns="b413c3fd-5a3b-4239-b985-69032e371c04">2024-04-29T10:09:07+00:00</Date_x0020_Opened>
    <LegacyData xmlns="aaacb922-5235-4a66-b188-303b9b46fbd7" xsi:nil="true"/>
    <TaxCatchAll xmlns="6db285d3-d0bd-4fe0-b9a5-b73f1fd66f1a">
      <Value>1</Value>
    </TaxCatchAll>
    <lcf76f155ced4ddcb4097134ff3c332f xmlns="6e5d4511-7baf-4199-a75d-f619de62bd2b">
      <Terms xmlns="http://schemas.microsoft.com/office/infopath/2007/PartnerControls"/>
    </lcf76f155ced4ddcb4097134ff3c332f>
    <Descriptor xmlns="0063f72e-ace3-48fb-9c1f-5b513408b31f" xsi:nil="true"/>
    <Security_x0020_Classification xmlns="0063f72e-ace3-48fb-9c1f-5b513408b31f">OFFICIAL</Security_x0020_Classification>
    <m975189f4ba442ecbf67d4147307b177 xmlns="6db285d3-d0bd-4fe0-b9a5-b73f1fd66f1a">
      <Terms xmlns="http://schemas.microsoft.com/office/infopath/2007/PartnerControls">
        <TermInfo xmlns="http://schemas.microsoft.com/office/infopath/2007/PartnerControls">
          <TermName xmlns="http://schemas.microsoft.com/office/infopath/2007/PartnerControls">Human Resources</TermName>
          <TermId xmlns="http://schemas.microsoft.com/office/infopath/2007/PartnerControls">d156a924-4a66-40e5-a412-fe6be382d243</TermId>
        </TermInfo>
      </Terms>
    </m975189f4ba442ecbf67d4147307b177>
    <Retention_x0020_Label xmlns="a8f60570-4bd3-4f2b-950b-a996de8ab151" xsi:nil="true"/>
    <Date_x0020_Closed xmlns="b413c3fd-5a3b-4239-b985-69032e371c04" xsi:nil="true"/>
    <_dlc_DocId xmlns="6db285d3-d0bd-4fe0-b9a5-b73f1fd66f1a">WVAY5YRKA5H7-1582300706-62405</_dlc_DocId>
    <_dlc_DocIdUrl xmlns="6db285d3-d0bd-4fe0-b9a5-b73f1fd66f1a">
      <Url>https://dbis.sharepoint.com/sites/dit149/_layouts/15/DocIdRedir.aspx?ID=WVAY5YRKA5H7-1582300706-62405</Url>
      <Description>WVAY5YRKA5H7-1582300706-62405</Description>
    </_dlc_DocIdUrl>
  </documentManagement>
</p:properties>
</file>

<file path=customXml/itemProps1.xml><?xml version="1.0" encoding="utf-8"?>
<ds:datastoreItem xmlns:ds="http://schemas.openxmlformats.org/officeDocument/2006/customXml" ds:itemID="{00768374-9A4C-40D3-BB7F-2E0C6CF0675C}">
  <ds:schemaRefs>
    <ds:schemaRef ds:uri="http://schemas.microsoft.com/sharepoint/events"/>
  </ds:schemaRefs>
</ds:datastoreItem>
</file>

<file path=customXml/itemProps2.xml><?xml version="1.0" encoding="utf-8"?>
<ds:datastoreItem xmlns:ds="http://schemas.openxmlformats.org/officeDocument/2006/customXml" ds:itemID="{8C6CEE4B-A281-4D74-91DC-A9C1947904D7}">
  <ds:schemaRefs>
    <ds:schemaRef ds:uri="http://schemas.microsoft.com/sharepoint/v3/contenttype/forms"/>
  </ds:schemaRefs>
</ds:datastoreItem>
</file>

<file path=customXml/itemProps3.xml><?xml version="1.0" encoding="utf-8"?>
<ds:datastoreItem xmlns:ds="http://schemas.openxmlformats.org/officeDocument/2006/customXml" ds:itemID="{717F4B95-03C4-43A2-B7D6-9BDA01C62499}">
  <ds:schemaRefs>
    <ds:schemaRef ds:uri="0063f72e-ace3-48fb-9c1f-5b513408b31f"/>
    <ds:schemaRef ds:uri="6db285d3-d0bd-4fe0-b9a5-b73f1fd66f1a"/>
    <ds:schemaRef ds:uri="6e5d4511-7baf-4199-a75d-f619de62bd2b"/>
    <ds:schemaRef ds:uri="a8f60570-4bd3-4f2b-950b-a996de8ab151"/>
    <ds:schemaRef ds:uri="aaacb922-5235-4a66-b188-303b9b46fbd7"/>
    <ds:schemaRef ds:uri="b413c3fd-5a3b-4239-b985-69032e371c0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4.xml><?xml version="1.0" encoding="utf-8"?>
<ds:datastoreItem xmlns:ds="http://schemas.openxmlformats.org/officeDocument/2006/customXml" ds:itemID="{3A0BF044-1535-4593-8B4A-6B4E5B500196}">
  <ds:schemaRefs>
    <ds:schemaRef ds:uri="0063f72e-ace3-48fb-9c1f-5b513408b31f"/>
    <ds:schemaRef ds:uri="6db285d3-d0bd-4fe0-b9a5-b73f1fd66f1a"/>
    <ds:schemaRef ds:uri="6e5d4511-7baf-4199-a75d-f619de62bd2b"/>
    <ds:schemaRef ds:uri="a8f60570-4bd3-4f2b-950b-a996de8ab151"/>
    <ds:schemaRef ds:uri="aaacb922-5235-4a66-b188-303b9b46fbd7"/>
    <ds:schemaRef ds:uri="b413c3fd-5a3b-4239-b985-69032e371c0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Metadata/LabelInfo.xml><?xml version="1.0" encoding="utf-8"?>
<clbl:labelList xmlns:clbl="http://schemas.microsoft.com/office/2020/mipLabelMetadata">
  <clbl:label id="{757d31a6-a9cb-41ce-86f0-728fa93cddbe}" enabled="1" method="Standard" siteId="{28a68a67-2aec-44ca-9adf-62bb8ebcbc40}" contentBits="0" removed="0"/>
  <clbl:label id="{c1c05e37-788c-4c59-b50e-5c98323c0a70}" enabled="1" method="Standard" siteId="{8fa217ec-33aa-46fb-ad96-dfe68006bb86}" removed="0"/>
</clbl:labelList>
</file>

<file path=docProps/app.xml><?xml version="1.0" encoding="utf-8"?>
<Properties xmlns="http://schemas.openxmlformats.org/officeDocument/2006/extended-properties" xmlns:vt="http://schemas.openxmlformats.org/officeDocument/2006/docPropsVTypes">
  <TotalTime>0</TotalTime>
  <Words>3957</Words>
  <Application>Microsoft Office PowerPoint</Application>
  <PresentationFormat>Custom</PresentationFormat>
  <Paragraphs>292</Paragraphs>
  <Slides>16</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16</vt:i4>
      </vt:variant>
    </vt:vector>
  </HeadingPairs>
  <TitlesOfParts>
    <vt:vector size="26" baseType="lpstr">
      <vt:lpstr>FS Lola</vt:lpstr>
      <vt:lpstr>Calibri</vt:lpstr>
      <vt:lpstr>Helvetica Neue LT Std Heavy</vt:lpstr>
      <vt:lpstr>Helvetica Neue LT Std</vt:lpstr>
      <vt:lpstr>Arial 1</vt:lpstr>
      <vt:lpstr>Arial 2</vt:lpstr>
      <vt:lpstr>Helvetica Neue LT Std Bold</vt:lpstr>
      <vt:lpstr>Montserrat Bold</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SCS Candidate Pack - FINAL</dc:title>
  <dc:creator>Buckley, Lewis (DBT)</dc:creator>
  <cp:lastModifiedBy>Timlin, Andrew</cp:lastModifiedBy>
  <cp:revision>22</cp:revision>
  <dcterms:created xsi:type="dcterms:W3CDTF">2006-08-16T00:00:00Z</dcterms:created>
  <dcterms:modified xsi:type="dcterms:W3CDTF">2026-06-29T08:44:53Z</dcterms:modified>
  <dc:identifier>DAGDUnpbbGw</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c1c05e37-788c-4c59-b50e-5c98323c0a70_Enabled">
    <vt:lpwstr>true</vt:lpwstr>
  </property>
  <property fmtid="{D5CDD505-2E9C-101B-9397-08002B2CF9AE}" pid="3" name="MSIP_Label_c1c05e37-788c-4c59-b50e-5c98323c0a70_SetDate">
    <vt:lpwstr>2024-04-25T13:32:34Z</vt:lpwstr>
  </property>
  <property fmtid="{D5CDD505-2E9C-101B-9397-08002B2CF9AE}" pid="4" name="MSIP_Label_c1c05e37-788c-4c59-b50e-5c98323c0a70_Method">
    <vt:lpwstr>Standard</vt:lpwstr>
  </property>
  <property fmtid="{D5CDD505-2E9C-101B-9397-08002B2CF9AE}" pid="5" name="MSIP_Label_c1c05e37-788c-4c59-b50e-5c98323c0a70_Name">
    <vt:lpwstr>OFFICIAL</vt:lpwstr>
  </property>
  <property fmtid="{D5CDD505-2E9C-101B-9397-08002B2CF9AE}" pid="6" name="MSIP_Label_c1c05e37-788c-4c59-b50e-5c98323c0a70_SiteId">
    <vt:lpwstr>8fa217ec-33aa-46fb-ad96-dfe68006bb86</vt:lpwstr>
  </property>
  <property fmtid="{D5CDD505-2E9C-101B-9397-08002B2CF9AE}" pid="7" name="MSIP_Label_c1c05e37-788c-4c59-b50e-5c98323c0a70_ActionId">
    <vt:lpwstr>18f20702-4dc0-4df0-a27e-b2322c32eb1e</vt:lpwstr>
  </property>
  <property fmtid="{D5CDD505-2E9C-101B-9397-08002B2CF9AE}" pid="8" name="MSIP_Label_c1c05e37-788c-4c59-b50e-5c98323c0a70_ContentBits">
    <vt:lpwstr>0</vt:lpwstr>
  </property>
  <property fmtid="{D5CDD505-2E9C-101B-9397-08002B2CF9AE}" pid="9" name="ContentTypeId">
    <vt:lpwstr>0x010100FD2786D63444B84CB8BE20EF1B1BFEE2</vt:lpwstr>
  </property>
  <property fmtid="{D5CDD505-2E9C-101B-9397-08002B2CF9AE}" pid="10" name="Business Unit">
    <vt:lpwstr>1;#Human Resources|d156a924-4a66-40e5-a412-fe6be382d243</vt:lpwstr>
  </property>
  <property fmtid="{D5CDD505-2E9C-101B-9397-08002B2CF9AE}" pid="11" name="_dlc_DocIdItemGuid">
    <vt:lpwstr>38f683d6-530a-4360-9484-c7f65bf78ecc</vt:lpwstr>
  </property>
  <property fmtid="{D5CDD505-2E9C-101B-9397-08002B2CF9AE}" pid="12" name="MediaServiceImageTags">
    <vt:lpwstr/>
  </property>
  <property fmtid="{D5CDD505-2E9C-101B-9397-08002B2CF9AE}" pid="13" name="Business_x0020_Unit">
    <vt:lpwstr>1;#Human Resources|d156a924-4a66-40e5-a412-fe6be382d243</vt:lpwstr>
  </property>
</Properties>
</file>