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sldIdLst>
    <p:sldId id="256" r:id="rId6"/>
    <p:sldId id="257" r:id="rId7"/>
    <p:sldId id="258" r:id="rId8"/>
    <p:sldId id="259" r:id="rId9"/>
    <p:sldId id="260" r:id="rId10"/>
    <p:sldId id="274" r:id="rId11"/>
    <p:sldId id="262" r:id="rId12"/>
    <p:sldId id="275" r:id="rId13"/>
    <p:sldId id="263" r:id="rId14"/>
    <p:sldId id="280" r:id="rId15"/>
    <p:sldId id="281" r:id="rId16"/>
    <p:sldId id="266" r:id="rId17"/>
    <p:sldId id="267" r:id="rId18"/>
    <p:sldId id="268" r:id="rId19"/>
    <p:sldId id="270" r:id="rId20"/>
    <p:sldId id="273" r:id="rId21"/>
    <p:sldId id="271" r:id="rId22"/>
  </p:sldIdLst>
  <p:sldSz cx="18288000" cy="10287000"/>
  <p:notesSz cx="6858000" cy="9144000"/>
  <p:embeddedFontLst>
    <p:embeddedFont>
      <p:font typeface="Arial 1" panose="020B0704020202020204" charset="0"/>
      <p:regular r:id="rId23"/>
    </p:embeddedFont>
    <p:embeddedFont>
      <p:font typeface="Arial 2" panose="020B0604020202020204" charset="0"/>
      <p:regular r:id="rId24"/>
    </p:embeddedFont>
    <p:embeddedFont>
      <p:font typeface="FS Lola" panose="020B0604020202020204" charset="0"/>
      <p:regular r:id="rId25"/>
    </p:embeddedFont>
    <p:embeddedFont>
      <p:font typeface="Helvetica Neue LT Std" panose="020B0604020202020204" charset="0"/>
      <p:regular r:id="rId26"/>
    </p:embeddedFont>
    <p:embeddedFont>
      <p:font typeface="Helvetica Neue LT Std Bold" panose="020B0604020202020204" charset="0"/>
      <p:regular r:id="rId27"/>
    </p:embeddedFont>
    <p:embeddedFont>
      <p:font typeface="Helvetica Neue LT Std Heavy" panose="020B0604020202020204" charset="0"/>
      <p:regular r:id="rId28"/>
    </p:embeddedFont>
    <p:embeddedFont>
      <p:font typeface="Montserrat Bold" panose="00000800000000000000"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217702-21DD-AAA2-B7CB-9EC4974CB450}" name="Lewis BUCKLEY (DBT)" initials="L(" userId="S::lewis.buckley@businessandtrade.gov.uk::308fedf8-0837-4052-9466-eb0eda9c060f" providerId="AD"/>
  <p188:author id="{24EEE259-69F3-42FC-3F2D-13E40C5911C5}" name="Claire WALKER (DBT)" initials="CW" userId="S::Claire.Walker@businessandtrade.gov.uk::f06846c4-a04f-4b55-854a-a72886d5bce6" providerId="AD"/>
  <p188:author id="{31FC4D7F-F009-FA60-1D1A-887D4A389F75}" name="Claire WALKER (DBT)" initials="C(" userId="S::claire.walker@businessandtrade.gov.uk::f06846c4-a04f-4b55-854a-a72886d5bce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3BE"/>
    <a:srgbClr val="666666"/>
    <a:srgbClr val="79797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E2140-4A69-C429-B820-2BE02FD13C4F}" v="98" dt="2025-10-20T11:09:05.302"/>
    <p1510:client id="{92B532DC-B01D-4829-8E9A-E125CE0EAD4E}" v="2" dt="2025-10-20T09:20:27.464"/>
    <p1510:client id="{A5F87441-199D-C511-E00F-047EA5F3F6B9}" v="206" dt="2025-10-20T09:19:57.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492"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5/10/relationships/revisionInfo" Target="revisionInfo.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9.png"/><Relationship Id="rId7" Type="http://schemas.openxmlformats.org/officeDocument/2006/relationships/hyperlink" Target="mailto:Owen.quant@hays.com" TargetMode="External"/><Relationship Id="rId2" Type="http://schemas.openxmlformats.org/officeDocument/2006/relationships/hyperlink" Target="https://www.civil-service-careers.gov.uk/how-to-write-your-ps/" TargetMode="External"/><Relationship Id="rId1" Type="http://schemas.openxmlformats.org/officeDocument/2006/relationships/slideLayout" Target="../slideLayouts/slideLayout7.xml"/><Relationship Id="rId6" Type="http://schemas.openxmlformats.org/officeDocument/2006/relationships/hyperlink" Target="mailto:Andrew.timlin@hays.com" TargetMode="External"/><Relationship Id="rId5" Type="http://schemas.openxmlformats.org/officeDocument/2006/relationships/hyperlink" Target="https://www.applybe.com/haysapply/search/apply/-all/1/6772029/deputy%20director%20-%20place.html?keywords=4732299&amp;FeedID=941#Apply" TargetMode="External"/><Relationship Id="rId10" Type="http://schemas.openxmlformats.org/officeDocument/2006/relationships/hyperlink" Target="https://www.civil-service-careers.gov.uk/artificial-intelligence-and-recruitment/" TargetMode="External"/><Relationship Id="rId4" Type="http://schemas.openxmlformats.org/officeDocument/2006/relationships/image" Target="../media/image40.sv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hyperlink" Target="http://www.scs-assessments.co.uk/" TargetMode="External"/><Relationship Id="rId4" Type="http://schemas.openxmlformats.org/officeDocument/2006/relationships/hyperlink" Target="https://teams.microsoft.com/l/meetup-join/19%3ameeting_NzYxNzlhNTAtMGIzOC00ZGZjLTgyNzMtZWZmOGFjZmI2ZjQz%40thread.v2/0?context=%7b%22Tid%22%3a%228fa217ec-33aa-46fb-ad96-dfe68006bb86%22%2c%22Oid%22%3a%2280471def-21ac-4529-b71e-6f5b7fe23949%22%7d"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4.svg"/><Relationship Id="rId7" Type="http://schemas.openxmlformats.org/officeDocument/2006/relationships/hyperlink" Target="https://www.civilservicepensionscheme.org.uk/" TargetMode="External"/><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jpeg"/><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assets.publishing.service.gov.uk/media/6256c55ce90e0729fd14bcbd/civil-service-diversity-inclusion-strategy.pdf" TargetMode="External"/><Relationship Id="rId7" Type="http://schemas.openxmlformats.org/officeDocument/2006/relationships/hyperlink" Target="mailto:Owen.quant@hays.com" TargetMode="External"/><Relationship Id="rId2" Type="http://schemas.openxmlformats.org/officeDocument/2006/relationships/hyperlink" Target="https://assets.publishing.service.gov.uk/media/65eaf2335b6524cb5ff21aa8/Civil_Service_People_Plan_2024-2027_Web_FV.pdf" TargetMode="External"/><Relationship Id="rId1" Type="http://schemas.openxmlformats.org/officeDocument/2006/relationships/slideLayout" Target="../slideLayouts/slideLayout7.xml"/><Relationship Id="rId6" Type="http://schemas.openxmlformats.org/officeDocument/2006/relationships/hyperlink" Target="mailto:Andrew.timlin@hays.com" TargetMode="External"/><Relationship Id="rId5" Type="http://schemas.openxmlformats.org/officeDocument/2006/relationships/hyperlink" Target="https://www.gov.uk/government/collections/disability-confident-campaign" TargetMode="External"/><Relationship Id="rId10" Type="http://schemas.openxmlformats.org/officeDocument/2006/relationships/image" Target="../media/image8.png"/><Relationship Id="rId4" Type="http://schemas.openxmlformats.org/officeDocument/2006/relationships/hyperlink" Target="https://drive.google.com/file/d/1ZCT68zNV3xktMz0DZ7ruttyzav9c0IJ4/view?usp=sharing" TargetMode="External"/><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hyperlink" Target="mailto:Owen.quant@hays.com" TargetMode="Externa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hyperlink" Target="mailto:Andrew.timlin@hays.com" TargetMode="External"/><Relationship Id="rId5" Type="http://schemas.openxmlformats.org/officeDocument/2006/relationships/hyperlink" Target="https://civilservicecommission.independent.gov.uk/contact-us/" TargetMode="External"/><Relationship Id="rId4" Type="http://schemas.openxmlformats.org/officeDocument/2006/relationships/hyperlink" Target="mailto:SCSRecruitment@businessandtrade.gov.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5.xml"/><Relationship Id="rId10" Type="http://schemas.openxmlformats.org/officeDocument/2006/relationships/slide" Target="slide12.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NULL" TargetMode="Externa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39" r="-1339" b="-18650"/>
            </a:stretch>
          </a:blipFill>
        </p:spPr>
        <p:txBody>
          <a:bodyPr/>
          <a:lstStyle/>
          <a:p>
            <a:endParaRPr lang="en-GB"/>
          </a:p>
        </p:txBody>
      </p:sp>
      <p:sp>
        <p:nvSpPr>
          <p:cNvPr id="3" name="Freeform 3"/>
          <p:cNvSpPr/>
          <p:nvPr/>
        </p:nvSpPr>
        <p:spPr>
          <a:xfrm rot="5400000">
            <a:off x="1113093" y="-1110104"/>
            <a:ext cx="10284011" cy="12510197"/>
          </a:xfrm>
          <a:custGeom>
            <a:avLst/>
            <a:gdLst/>
            <a:ahLst/>
            <a:cxnLst/>
            <a:rect l="l" t="t" r="r" b="b"/>
            <a:pathLst>
              <a:path w="10284011" h="12510197">
                <a:moveTo>
                  <a:pt x="0" y="0"/>
                </a:moveTo>
                <a:lnTo>
                  <a:pt x="10284011" y="0"/>
                </a:lnTo>
                <a:lnTo>
                  <a:pt x="10284011" y="12510197"/>
                </a:lnTo>
                <a:lnTo>
                  <a:pt x="0" y="12510197"/>
                </a:lnTo>
                <a:lnTo>
                  <a:pt x="0" y="0"/>
                </a:lnTo>
                <a:close/>
              </a:path>
            </a:pathLst>
          </a:custGeom>
          <a:blipFill>
            <a:blip r:embed="rId3"/>
            <a:stretch>
              <a:fillRect l="-78014" t="-2211" r="-79680"/>
            </a:stretch>
          </a:blipFill>
        </p:spPr>
        <p:txBody>
          <a:bodyPr/>
          <a:lstStyle/>
          <a:p>
            <a:endParaRPr lang="en-GB"/>
          </a:p>
        </p:txBody>
      </p:sp>
      <p:sp>
        <p:nvSpPr>
          <p:cNvPr id="4" name="Freeform 4"/>
          <p:cNvSpPr/>
          <p:nvPr/>
        </p:nvSpPr>
        <p:spPr>
          <a:xfrm rot="5400000">
            <a:off x="1562751" y="2124268"/>
            <a:ext cx="10455353" cy="12510197"/>
          </a:xfrm>
          <a:custGeom>
            <a:avLst/>
            <a:gdLst/>
            <a:ahLst/>
            <a:cxnLst/>
            <a:rect l="l" t="t" r="r" b="b"/>
            <a:pathLst>
              <a:path w="10455353" h="12510197">
                <a:moveTo>
                  <a:pt x="0" y="0"/>
                </a:moveTo>
                <a:lnTo>
                  <a:pt x="10455353" y="0"/>
                </a:lnTo>
                <a:lnTo>
                  <a:pt x="10455353" y="12510197"/>
                </a:lnTo>
                <a:lnTo>
                  <a:pt x="0" y="12510197"/>
                </a:lnTo>
                <a:lnTo>
                  <a:pt x="0" y="0"/>
                </a:lnTo>
                <a:close/>
              </a:path>
            </a:pathLst>
          </a:custGeom>
          <a:blipFill>
            <a:blip r:embed="rId3"/>
            <a:stretch>
              <a:fillRect l="-76735" t="-2211" r="-76735"/>
            </a:stretch>
          </a:blipFill>
        </p:spPr>
        <p:txBody>
          <a:bodyPr/>
          <a:lstStyle/>
          <a:p>
            <a:endParaRPr lang="en-GB"/>
          </a:p>
        </p:txBody>
      </p:sp>
      <p:sp>
        <p:nvSpPr>
          <p:cNvPr id="5" name="Freeform 5"/>
          <p:cNvSpPr/>
          <p:nvPr/>
        </p:nvSpPr>
        <p:spPr>
          <a:xfrm>
            <a:off x="285870" y="305289"/>
            <a:ext cx="3940158" cy="2374772"/>
          </a:xfrm>
          <a:custGeom>
            <a:avLst/>
            <a:gdLst/>
            <a:ahLst/>
            <a:cxnLst/>
            <a:rect l="l" t="t" r="r" b="b"/>
            <a:pathLst>
              <a:path w="3940158" h="2374772">
                <a:moveTo>
                  <a:pt x="0" y="0"/>
                </a:moveTo>
                <a:lnTo>
                  <a:pt x="3940158" y="0"/>
                </a:lnTo>
                <a:lnTo>
                  <a:pt x="3940158" y="2374772"/>
                </a:lnTo>
                <a:lnTo>
                  <a:pt x="0" y="2374772"/>
                </a:lnTo>
                <a:lnTo>
                  <a:pt x="0" y="0"/>
                </a:lnTo>
                <a:close/>
              </a:path>
            </a:pathLst>
          </a:custGeom>
          <a:blipFill>
            <a:blip r:embed="rId4"/>
            <a:stretch>
              <a:fillRect l="-17" r="-17"/>
            </a:stretch>
          </a:blipFill>
        </p:spPr>
        <p:txBody>
          <a:bodyPr/>
          <a:lstStyle/>
          <a:p>
            <a:endParaRPr lang="en-GB"/>
          </a:p>
        </p:txBody>
      </p:sp>
      <p:grpSp>
        <p:nvGrpSpPr>
          <p:cNvPr id="6" name="Group 6"/>
          <p:cNvGrpSpPr/>
          <p:nvPr/>
        </p:nvGrpSpPr>
        <p:grpSpPr>
          <a:xfrm rot="5043548">
            <a:off x="12340502" y="4730787"/>
            <a:ext cx="12382500" cy="726565"/>
            <a:chOff x="0" y="0"/>
            <a:chExt cx="1205127" cy="70713"/>
          </a:xfrm>
        </p:grpSpPr>
        <p:sp>
          <p:nvSpPr>
            <p:cNvPr id="7" name="Freeform 7"/>
            <p:cNvSpPr/>
            <p:nvPr/>
          </p:nvSpPr>
          <p:spPr>
            <a:xfrm>
              <a:off x="0" y="0"/>
              <a:ext cx="1205127" cy="70713"/>
            </a:xfrm>
            <a:custGeom>
              <a:avLst/>
              <a:gdLst/>
              <a:ahLst/>
              <a:cxnLst/>
              <a:rect l="l" t="t" r="r" b="b"/>
              <a:pathLst>
                <a:path w="1205127" h="70713">
                  <a:moveTo>
                    <a:pt x="0" y="0"/>
                  </a:moveTo>
                  <a:lnTo>
                    <a:pt x="1205127" y="0"/>
                  </a:lnTo>
                  <a:lnTo>
                    <a:pt x="1205127" y="70713"/>
                  </a:lnTo>
                  <a:lnTo>
                    <a:pt x="0" y="70713"/>
                  </a:lnTo>
                  <a:close/>
                </a:path>
              </a:pathLst>
            </a:custGeom>
            <a:solidFill>
              <a:srgbClr val="CF102D"/>
            </a:solidFill>
          </p:spPr>
          <p:txBody>
            <a:bodyPr/>
            <a:lstStyle/>
            <a:p>
              <a:endParaRPr lang="en-GB"/>
            </a:p>
          </p:txBody>
        </p:sp>
        <p:sp>
          <p:nvSpPr>
            <p:cNvPr id="8" name="TextBox 8"/>
            <p:cNvSpPr txBox="1"/>
            <p:nvPr/>
          </p:nvSpPr>
          <p:spPr>
            <a:xfrm>
              <a:off x="0" y="-38100"/>
              <a:ext cx="1205127" cy="108813"/>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043548">
            <a:off x="11658386" y="5011318"/>
            <a:ext cx="12382500" cy="307465"/>
            <a:chOff x="0" y="0"/>
            <a:chExt cx="1205127" cy="29924"/>
          </a:xfrm>
        </p:grpSpPr>
        <p:sp>
          <p:nvSpPr>
            <p:cNvPr id="10" name="Freeform 10"/>
            <p:cNvSpPr/>
            <p:nvPr/>
          </p:nvSpPr>
          <p:spPr>
            <a:xfrm>
              <a:off x="0" y="0"/>
              <a:ext cx="1205127" cy="29924"/>
            </a:xfrm>
            <a:custGeom>
              <a:avLst/>
              <a:gdLst/>
              <a:ahLst/>
              <a:cxnLst/>
              <a:rect l="l" t="t" r="r" b="b"/>
              <a:pathLst>
                <a:path w="1205127" h="29924">
                  <a:moveTo>
                    <a:pt x="0" y="0"/>
                  </a:moveTo>
                  <a:lnTo>
                    <a:pt x="1205127" y="0"/>
                  </a:lnTo>
                  <a:lnTo>
                    <a:pt x="1205127" y="29924"/>
                  </a:lnTo>
                  <a:lnTo>
                    <a:pt x="0" y="29924"/>
                  </a:lnTo>
                  <a:close/>
                </a:path>
              </a:pathLst>
            </a:custGeom>
            <a:solidFill>
              <a:srgbClr val="CF102D">
                <a:alpha val="60000"/>
              </a:srgbClr>
            </a:solidFill>
          </p:spPr>
          <p:txBody>
            <a:bodyPr/>
            <a:lstStyle/>
            <a:p>
              <a:endParaRPr lang="en-GB"/>
            </a:p>
          </p:txBody>
        </p:sp>
        <p:sp>
          <p:nvSpPr>
            <p:cNvPr id="11" name="TextBox 11"/>
            <p:cNvSpPr txBox="1"/>
            <p:nvPr/>
          </p:nvSpPr>
          <p:spPr>
            <a:xfrm>
              <a:off x="0" y="-38100"/>
              <a:ext cx="1205127" cy="68024"/>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5043548">
            <a:off x="11249965" y="5122108"/>
            <a:ext cx="12382500" cy="170888"/>
            <a:chOff x="0" y="0"/>
            <a:chExt cx="1205127" cy="16632"/>
          </a:xfrm>
        </p:grpSpPr>
        <p:sp>
          <p:nvSpPr>
            <p:cNvPr id="13" name="Freeform 13"/>
            <p:cNvSpPr/>
            <p:nvPr/>
          </p:nvSpPr>
          <p:spPr>
            <a:xfrm>
              <a:off x="0" y="0"/>
              <a:ext cx="1205127" cy="16632"/>
            </a:xfrm>
            <a:custGeom>
              <a:avLst/>
              <a:gdLst/>
              <a:ahLst/>
              <a:cxnLst/>
              <a:rect l="l" t="t" r="r" b="b"/>
              <a:pathLst>
                <a:path w="1205127" h="16632">
                  <a:moveTo>
                    <a:pt x="0" y="0"/>
                  </a:moveTo>
                  <a:lnTo>
                    <a:pt x="1205127" y="0"/>
                  </a:lnTo>
                  <a:lnTo>
                    <a:pt x="1205127" y="16632"/>
                  </a:lnTo>
                  <a:lnTo>
                    <a:pt x="0" y="16632"/>
                  </a:lnTo>
                  <a:close/>
                </a:path>
              </a:pathLst>
            </a:custGeom>
            <a:solidFill>
              <a:srgbClr val="CF102D">
                <a:alpha val="29804"/>
              </a:srgbClr>
            </a:solidFill>
          </p:spPr>
          <p:txBody>
            <a:bodyPr/>
            <a:lstStyle/>
            <a:p>
              <a:endParaRPr lang="en-GB"/>
            </a:p>
          </p:txBody>
        </p:sp>
        <p:sp>
          <p:nvSpPr>
            <p:cNvPr id="14" name="TextBox 14"/>
            <p:cNvSpPr txBox="1"/>
            <p:nvPr/>
          </p:nvSpPr>
          <p:spPr>
            <a:xfrm>
              <a:off x="0" y="-38100"/>
              <a:ext cx="1205127" cy="54732"/>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0" y="8229604"/>
            <a:ext cx="8628354" cy="1028696"/>
            <a:chOff x="0" y="0"/>
            <a:chExt cx="2272488" cy="270932"/>
          </a:xfrm>
        </p:grpSpPr>
        <p:sp>
          <p:nvSpPr>
            <p:cNvPr id="16" name="Freeform 16"/>
            <p:cNvSpPr/>
            <p:nvPr/>
          </p:nvSpPr>
          <p:spPr>
            <a:xfrm>
              <a:off x="0" y="0"/>
              <a:ext cx="2272488" cy="270932"/>
            </a:xfrm>
            <a:custGeom>
              <a:avLst/>
              <a:gdLst/>
              <a:ahLst/>
              <a:cxnLst/>
              <a:rect l="l" t="t" r="r" b="b"/>
              <a:pathLst>
                <a:path w="2272488" h="270932">
                  <a:moveTo>
                    <a:pt x="0" y="0"/>
                  </a:moveTo>
                  <a:lnTo>
                    <a:pt x="2272488" y="0"/>
                  </a:lnTo>
                  <a:lnTo>
                    <a:pt x="2272488" y="270932"/>
                  </a:lnTo>
                  <a:lnTo>
                    <a:pt x="0" y="270932"/>
                  </a:lnTo>
                  <a:close/>
                </a:path>
              </a:pathLst>
            </a:custGeom>
            <a:solidFill>
              <a:srgbClr val="CF102D"/>
            </a:solidFill>
          </p:spPr>
          <p:txBody>
            <a:bodyPr/>
            <a:lstStyle/>
            <a:p>
              <a:endParaRPr lang="en-GB"/>
            </a:p>
          </p:txBody>
        </p:sp>
        <p:sp>
          <p:nvSpPr>
            <p:cNvPr id="17" name="TextBox 17"/>
            <p:cNvSpPr txBox="1"/>
            <p:nvPr/>
          </p:nvSpPr>
          <p:spPr>
            <a:xfrm>
              <a:off x="0" y="-38100"/>
              <a:ext cx="2272488" cy="309032"/>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298695" y="8376300"/>
            <a:ext cx="735304" cy="735304"/>
          </a:xfrm>
          <a:custGeom>
            <a:avLst/>
            <a:gdLst/>
            <a:ahLst/>
            <a:cxnLst/>
            <a:rect l="l" t="t" r="r" b="b"/>
            <a:pathLst>
              <a:path w="735304" h="735304">
                <a:moveTo>
                  <a:pt x="0" y="0"/>
                </a:moveTo>
                <a:lnTo>
                  <a:pt x="735303" y="0"/>
                </a:lnTo>
                <a:lnTo>
                  <a:pt x="735303" y="735304"/>
                </a:lnTo>
                <a:lnTo>
                  <a:pt x="0" y="7353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9" name="Freeform 19"/>
          <p:cNvSpPr/>
          <p:nvPr/>
        </p:nvSpPr>
        <p:spPr>
          <a:xfrm>
            <a:off x="1190821" y="6951258"/>
            <a:ext cx="1686355" cy="881166"/>
          </a:xfrm>
          <a:custGeom>
            <a:avLst/>
            <a:gdLst/>
            <a:ahLst/>
            <a:cxnLst/>
            <a:rect l="l" t="t" r="r" b="b"/>
            <a:pathLst>
              <a:path w="1686355" h="881166">
                <a:moveTo>
                  <a:pt x="0" y="0"/>
                </a:moveTo>
                <a:lnTo>
                  <a:pt x="1686355" y="0"/>
                </a:lnTo>
                <a:lnTo>
                  <a:pt x="1686355" y="881166"/>
                </a:lnTo>
                <a:lnTo>
                  <a:pt x="0" y="881166"/>
                </a:lnTo>
                <a:lnTo>
                  <a:pt x="0" y="0"/>
                </a:lnTo>
                <a:close/>
              </a:path>
            </a:pathLst>
          </a:custGeom>
          <a:blipFill>
            <a:blip r:embed="rId7"/>
            <a:stretch>
              <a:fillRect/>
            </a:stretch>
          </a:blipFill>
        </p:spPr>
        <p:txBody>
          <a:bodyPr/>
          <a:lstStyle/>
          <a:p>
            <a:endParaRPr lang="en-GB"/>
          </a:p>
        </p:txBody>
      </p:sp>
      <p:sp>
        <p:nvSpPr>
          <p:cNvPr id="20" name="Freeform 20"/>
          <p:cNvSpPr/>
          <p:nvPr/>
        </p:nvSpPr>
        <p:spPr>
          <a:xfrm>
            <a:off x="3130439" y="7024530"/>
            <a:ext cx="1483758" cy="734622"/>
          </a:xfrm>
          <a:custGeom>
            <a:avLst/>
            <a:gdLst/>
            <a:ahLst/>
            <a:cxnLst/>
            <a:rect l="l" t="t" r="r" b="b"/>
            <a:pathLst>
              <a:path w="1483758" h="734622">
                <a:moveTo>
                  <a:pt x="0" y="0"/>
                </a:moveTo>
                <a:lnTo>
                  <a:pt x="1483759" y="0"/>
                </a:lnTo>
                <a:lnTo>
                  <a:pt x="1483759" y="734622"/>
                </a:lnTo>
                <a:lnTo>
                  <a:pt x="0" y="734622"/>
                </a:lnTo>
                <a:lnTo>
                  <a:pt x="0" y="0"/>
                </a:lnTo>
                <a:close/>
              </a:path>
            </a:pathLst>
          </a:custGeom>
          <a:blipFill>
            <a:blip r:embed="rId8"/>
            <a:stretch>
              <a:fillRect/>
            </a:stretch>
          </a:blipFill>
        </p:spPr>
        <p:txBody>
          <a:bodyPr/>
          <a:lstStyle/>
          <a:p>
            <a:endParaRPr lang="en-GB"/>
          </a:p>
        </p:txBody>
      </p:sp>
      <p:sp>
        <p:nvSpPr>
          <p:cNvPr id="21" name="TextBox 21"/>
          <p:cNvSpPr txBox="1"/>
          <p:nvPr/>
        </p:nvSpPr>
        <p:spPr>
          <a:xfrm>
            <a:off x="746532" y="4464669"/>
            <a:ext cx="11136086" cy="1218282"/>
          </a:xfrm>
          <a:prstGeom prst="rect">
            <a:avLst/>
          </a:prstGeom>
        </p:spPr>
        <p:txBody>
          <a:bodyPr wrap="square" lIns="0" tIns="0" rIns="0" bIns="0" rtlCol="0" anchor="t">
            <a:spAutoFit/>
          </a:bodyPr>
          <a:lstStyle/>
          <a:p>
            <a:pPr>
              <a:lnSpc>
                <a:spcPts val="9508"/>
              </a:lnSpc>
            </a:pPr>
            <a:r>
              <a:rPr lang="en-US" sz="8000" dirty="0">
                <a:solidFill>
                  <a:srgbClr val="00285F"/>
                </a:solidFill>
                <a:latin typeface="Arial 1"/>
              </a:rPr>
              <a:t>Deputy Director Place</a:t>
            </a:r>
          </a:p>
        </p:txBody>
      </p:sp>
      <p:sp>
        <p:nvSpPr>
          <p:cNvPr id="22" name="TextBox 22"/>
          <p:cNvSpPr txBox="1"/>
          <p:nvPr/>
        </p:nvSpPr>
        <p:spPr>
          <a:xfrm>
            <a:off x="746532" y="3389941"/>
            <a:ext cx="6713372" cy="436017"/>
          </a:xfrm>
          <a:prstGeom prst="rect">
            <a:avLst/>
          </a:prstGeom>
        </p:spPr>
        <p:txBody>
          <a:bodyPr lIns="0" tIns="0" rIns="0" bIns="0" rtlCol="0" anchor="t">
            <a:spAutoFit/>
          </a:bodyPr>
          <a:lstStyle/>
          <a:p>
            <a:pPr>
              <a:lnSpc>
                <a:spcPts val="3408"/>
              </a:lnSpc>
            </a:pPr>
            <a:r>
              <a:rPr lang="en-US" sz="3400" b="1" dirty="0">
                <a:solidFill>
                  <a:srgbClr val="00285F"/>
                </a:solidFill>
                <a:latin typeface="Arial 2"/>
              </a:rPr>
              <a:t>Ref • SCS Pay Band 1</a:t>
            </a:r>
            <a:endParaRPr lang="en-US" sz="3408" b="1" dirty="0">
              <a:solidFill>
                <a:srgbClr val="00285F"/>
              </a:solidFill>
              <a:latin typeface="Arial 2"/>
              <a:cs typeface="Arial 2"/>
            </a:endParaRPr>
          </a:p>
        </p:txBody>
      </p:sp>
      <p:sp>
        <p:nvSpPr>
          <p:cNvPr id="23" name="TextBox 23"/>
          <p:cNvSpPr txBox="1"/>
          <p:nvPr/>
        </p:nvSpPr>
        <p:spPr>
          <a:xfrm>
            <a:off x="2255949" y="8566693"/>
            <a:ext cx="8117252" cy="346249"/>
          </a:xfrm>
          <a:prstGeom prst="rect">
            <a:avLst/>
          </a:prstGeom>
        </p:spPr>
        <p:txBody>
          <a:bodyPr lIns="0" tIns="0" rIns="0" bIns="0" rtlCol="0" anchor="t">
            <a:spAutoFit/>
          </a:bodyPr>
          <a:lstStyle/>
          <a:p>
            <a:pPr>
              <a:lnSpc>
                <a:spcPts val="2708"/>
              </a:lnSpc>
            </a:pPr>
            <a:r>
              <a:rPr lang="en-US" sz="2708" dirty="0">
                <a:solidFill>
                  <a:srgbClr val="FFFFFF"/>
                </a:solidFill>
                <a:latin typeface="Arial 2"/>
              </a:rPr>
              <a:t>Closing date: 23:55 on 09.11.25</a:t>
            </a:r>
          </a:p>
        </p:txBody>
      </p:sp>
      <p:sp>
        <p:nvSpPr>
          <p:cNvPr id="24" name="Freeform 24"/>
          <p:cNvSpPr/>
          <p:nvPr/>
        </p:nvSpPr>
        <p:spPr>
          <a:xfrm>
            <a:off x="4780902" y="6951258"/>
            <a:ext cx="1259570" cy="881166"/>
          </a:xfrm>
          <a:custGeom>
            <a:avLst/>
            <a:gdLst/>
            <a:ahLst/>
            <a:cxnLst/>
            <a:rect l="l" t="t" r="r" b="b"/>
            <a:pathLst>
              <a:path w="1259570" h="881166">
                <a:moveTo>
                  <a:pt x="0" y="0"/>
                </a:moveTo>
                <a:lnTo>
                  <a:pt x="1259570" y="0"/>
                </a:lnTo>
                <a:lnTo>
                  <a:pt x="1259570" y="881166"/>
                </a:lnTo>
                <a:lnTo>
                  <a:pt x="0" y="881166"/>
                </a:lnTo>
                <a:lnTo>
                  <a:pt x="0" y="0"/>
                </a:lnTo>
                <a:close/>
              </a:path>
            </a:pathLst>
          </a:custGeom>
          <a:blipFill>
            <a:blip r:embed="rId9"/>
            <a:stretch>
              <a:fillRect/>
            </a:stretch>
          </a:blipFill>
        </p:spPr>
        <p:txBody>
          <a:bodyPr/>
          <a:lstStyle/>
          <a:p>
            <a:endParaRPr lang="en-GB"/>
          </a:p>
        </p:txBody>
      </p:sp>
      <p:pic>
        <p:nvPicPr>
          <p:cNvPr id="26" name="Picture 25" descr="A green and red text with a check mark&#10;&#10;AI-generated content may be incorrect.">
            <a:extLst>
              <a:ext uri="{FF2B5EF4-FFF2-40B4-BE49-F238E27FC236}">
                <a16:creationId xmlns:a16="http://schemas.microsoft.com/office/drawing/2014/main" id="{FD26823C-D100-0742-ACD5-D781112F9CC6}"/>
              </a:ext>
            </a:extLst>
          </p:cNvPr>
          <p:cNvPicPr>
            <a:picLocks noChangeAspect="1"/>
          </p:cNvPicPr>
          <p:nvPr/>
        </p:nvPicPr>
        <p:blipFill>
          <a:blip r:embed="rId10"/>
          <a:stretch>
            <a:fillRect/>
          </a:stretch>
        </p:blipFill>
        <p:spPr>
          <a:xfrm>
            <a:off x="6241301" y="6953789"/>
            <a:ext cx="1470626" cy="7788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18287999" cy="8170492"/>
            <a:chOff x="-15347" y="-1249261"/>
            <a:chExt cx="4861793" cy="2169933"/>
          </a:xfrm>
        </p:grpSpPr>
        <p:sp>
          <p:nvSpPr>
            <p:cNvPr id="3" name="Freeform 3"/>
            <p:cNvSpPr/>
            <p:nvPr/>
          </p:nvSpPr>
          <p:spPr>
            <a:xfrm>
              <a:off x="-15347" y="-1249261"/>
              <a:ext cx="4861793" cy="1118606"/>
            </a:xfrm>
            <a:custGeom>
              <a:avLst/>
              <a:gdLst/>
              <a:ahLst/>
              <a:cxnLst/>
              <a:rect l="l" t="t" r="r" b="b"/>
              <a:pathLst>
                <a:path w="4816592" h="920672">
                  <a:moveTo>
                    <a:pt x="0" y="0"/>
                  </a:moveTo>
                  <a:lnTo>
                    <a:pt x="4816592" y="0"/>
                  </a:lnTo>
                  <a:lnTo>
                    <a:pt x="4816592" y="920672"/>
                  </a:lnTo>
                  <a:lnTo>
                    <a:pt x="0" y="920672"/>
                  </a:lnTo>
                  <a:close/>
                </a:path>
              </a:pathLst>
            </a:custGeom>
            <a:solidFill>
              <a:srgbClr val="F0F0EC"/>
            </a:solidFill>
          </p:spPr>
          <p:txBody>
            <a:bodyPr/>
            <a:lstStyle/>
            <a:p>
              <a:endParaRPr lang="en-GB"/>
            </a:p>
          </p:txBody>
        </p:sp>
        <p:sp>
          <p:nvSpPr>
            <p:cNvPr id="4" name="TextBox 4"/>
            <p:cNvSpPr txBox="1"/>
            <p:nvPr/>
          </p:nvSpPr>
          <p:spPr>
            <a:xfrm>
              <a:off x="0" y="-38100"/>
              <a:ext cx="4816593" cy="958772"/>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V="1">
            <a:off x="1126133" y="6483924"/>
            <a:ext cx="15604267" cy="68404"/>
          </a:xfrm>
          <a:prstGeom prst="line">
            <a:avLst/>
          </a:prstGeom>
          <a:ln w="57150" cap="flat">
            <a:solidFill>
              <a:srgbClr val="545454"/>
            </a:solidFill>
            <a:prstDash val="solid"/>
            <a:headEnd type="none" w="sm" len="sm"/>
            <a:tailEnd type="none" w="sm" len="sm"/>
          </a:ln>
        </p:spPr>
        <p:txBody>
          <a:bodyPr/>
          <a:lstStyle/>
          <a:p>
            <a:endParaRPr lang="en-GB"/>
          </a:p>
        </p:txBody>
      </p:sp>
      <p:grpSp>
        <p:nvGrpSpPr>
          <p:cNvPr id="8" name="Group 8"/>
          <p:cNvGrpSpPr/>
          <p:nvPr/>
        </p:nvGrpSpPr>
        <p:grpSpPr>
          <a:xfrm>
            <a:off x="4043353" y="5819713"/>
            <a:ext cx="1382111" cy="138211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3BE"/>
            </a:solidFill>
          </p:spPr>
          <p:txBody>
            <a:bodyPr/>
            <a:lstStyle/>
            <a:p>
              <a:endParaRPr lang="en-GB"/>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7216186" y="5734542"/>
            <a:ext cx="1382111" cy="1386967"/>
            <a:chOff x="7723" y="-79056"/>
            <a:chExt cx="812800" cy="815656"/>
          </a:xfrm>
        </p:grpSpPr>
        <p:sp>
          <p:nvSpPr>
            <p:cNvPr id="12" name="Freeform 12"/>
            <p:cNvSpPr/>
            <p:nvPr/>
          </p:nvSpPr>
          <p:spPr>
            <a:xfrm>
              <a:off x="7723" y="-7905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0B7B"/>
            </a:solidFill>
          </p:spPr>
          <p:txBody>
            <a:bodyPr/>
            <a:lstStyle/>
            <a:p>
              <a:endParaRPr lang="en-GB"/>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4" name="Group 14"/>
          <p:cNvGrpSpPr/>
          <p:nvPr/>
        </p:nvGrpSpPr>
        <p:grpSpPr>
          <a:xfrm>
            <a:off x="13323733" y="5705994"/>
            <a:ext cx="1382111" cy="1382111"/>
            <a:chOff x="47628" y="9044"/>
            <a:chExt cx="812800" cy="812800"/>
          </a:xfrm>
        </p:grpSpPr>
        <p:sp>
          <p:nvSpPr>
            <p:cNvPr id="15" name="Freeform 15"/>
            <p:cNvSpPr/>
            <p:nvPr/>
          </p:nvSpPr>
          <p:spPr>
            <a:xfrm>
              <a:off x="47628" y="904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85F"/>
            </a:solidFill>
          </p:spPr>
          <p:txBody>
            <a:bodyPr/>
            <a:lstStyle/>
            <a:p>
              <a:endParaRPr lang="en-GB"/>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7" name="Group 17"/>
          <p:cNvGrpSpPr/>
          <p:nvPr/>
        </p:nvGrpSpPr>
        <p:grpSpPr>
          <a:xfrm>
            <a:off x="16344990" y="5754927"/>
            <a:ext cx="1382111" cy="138211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102D"/>
            </a:solidFill>
          </p:spPr>
          <p:txBody>
            <a:bodyPr/>
            <a:lstStyle/>
            <a:p>
              <a:endParaRPr lang="en-GB"/>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20" name="Freeform 20"/>
          <p:cNvSpPr/>
          <p:nvPr/>
        </p:nvSpPr>
        <p:spPr>
          <a:xfrm>
            <a:off x="4451975" y="6075955"/>
            <a:ext cx="564866" cy="753155"/>
          </a:xfrm>
          <a:custGeom>
            <a:avLst/>
            <a:gdLst/>
            <a:ahLst/>
            <a:cxnLst/>
            <a:rect l="l" t="t" r="r" b="b"/>
            <a:pathLst>
              <a:path w="564866" h="753155">
                <a:moveTo>
                  <a:pt x="0" y="0"/>
                </a:moveTo>
                <a:lnTo>
                  <a:pt x="564866" y="0"/>
                </a:lnTo>
                <a:lnTo>
                  <a:pt x="564866" y="753156"/>
                </a:lnTo>
                <a:lnTo>
                  <a:pt x="0" y="7531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1" name="Freeform 21"/>
          <p:cNvSpPr/>
          <p:nvPr/>
        </p:nvSpPr>
        <p:spPr>
          <a:xfrm>
            <a:off x="13575945" y="5968080"/>
            <a:ext cx="877685" cy="857937"/>
          </a:xfrm>
          <a:custGeom>
            <a:avLst/>
            <a:gdLst/>
            <a:ahLst/>
            <a:cxnLst/>
            <a:rect l="l" t="t" r="r" b="b"/>
            <a:pathLst>
              <a:path w="877685" h="857937">
                <a:moveTo>
                  <a:pt x="0" y="0"/>
                </a:moveTo>
                <a:lnTo>
                  <a:pt x="877685" y="0"/>
                </a:lnTo>
                <a:lnTo>
                  <a:pt x="877685" y="857936"/>
                </a:lnTo>
                <a:lnTo>
                  <a:pt x="0" y="857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3" name="Freeform 23"/>
          <p:cNvSpPr/>
          <p:nvPr/>
        </p:nvSpPr>
        <p:spPr>
          <a:xfrm>
            <a:off x="16556389" y="6023565"/>
            <a:ext cx="977706" cy="857937"/>
          </a:xfrm>
          <a:custGeom>
            <a:avLst/>
            <a:gdLst/>
            <a:ahLst/>
            <a:cxnLst/>
            <a:rect l="l" t="t" r="r" b="b"/>
            <a:pathLst>
              <a:path w="977706" h="857937">
                <a:moveTo>
                  <a:pt x="0" y="0"/>
                </a:moveTo>
                <a:lnTo>
                  <a:pt x="977706" y="0"/>
                </a:lnTo>
                <a:lnTo>
                  <a:pt x="977706" y="857936"/>
                </a:lnTo>
                <a:lnTo>
                  <a:pt x="0" y="8579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24" name="Group 24"/>
          <p:cNvGrpSpPr/>
          <p:nvPr/>
        </p:nvGrpSpPr>
        <p:grpSpPr>
          <a:xfrm>
            <a:off x="2511122" y="8333601"/>
            <a:ext cx="13693927" cy="1257577"/>
            <a:chOff x="0" y="-36548"/>
            <a:chExt cx="3606631" cy="244860"/>
          </a:xfrm>
        </p:grpSpPr>
        <p:sp>
          <p:nvSpPr>
            <p:cNvPr id="25" name="Freeform 25"/>
            <p:cNvSpPr/>
            <p:nvPr/>
          </p:nvSpPr>
          <p:spPr>
            <a:xfrm>
              <a:off x="0" y="0"/>
              <a:ext cx="3606631" cy="208312"/>
            </a:xfrm>
            <a:custGeom>
              <a:avLst/>
              <a:gdLst/>
              <a:ahLst/>
              <a:cxnLst/>
              <a:rect l="l" t="t" r="r" b="b"/>
              <a:pathLst>
                <a:path w="3606631" h="208312">
                  <a:moveTo>
                    <a:pt x="0" y="0"/>
                  </a:moveTo>
                  <a:lnTo>
                    <a:pt x="3606631" y="0"/>
                  </a:lnTo>
                  <a:lnTo>
                    <a:pt x="3606631" y="208312"/>
                  </a:lnTo>
                  <a:lnTo>
                    <a:pt x="0" y="208312"/>
                  </a:lnTo>
                  <a:close/>
                </a:path>
              </a:pathLst>
            </a:custGeom>
            <a:solidFill>
              <a:srgbClr val="000000">
                <a:alpha val="0"/>
              </a:srgbClr>
            </a:solidFill>
            <a:ln w="19050" cap="sq">
              <a:solidFill>
                <a:srgbClr val="000000"/>
              </a:solidFill>
              <a:prstDash val="solid"/>
              <a:miter/>
            </a:ln>
          </p:spPr>
          <p:txBody>
            <a:bodyPr/>
            <a:lstStyle/>
            <a:p>
              <a:endParaRPr lang="en-GB"/>
            </a:p>
          </p:txBody>
        </p:sp>
        <p:sp>
          <p:nvSpPr>
            <p:cNvPr id="26" name="TextBox 26"/>
            <p:cNvSpPr txBox="1"/>
            <p:nvPr/>
          </p:nvSpPr>
          <p:spPr>
            <a:xfrm>
              <a:off x="0" y="-36548"/>
              <a:ext cx="3606631" cy="244860"/>
            </a:xfrm>
            <a:prstGeom prst="rect">
              <a:avLst/>
            </a:prstGeom>
          </p:spPr>
          <p:txBody>
            <a:bodyPr lIns="50800" tIns="50800" rIns="50800" bIns="50800" rtlCol="0" anchor="ctr"/>
            <a:lstStyle/>
            <a:p>
              <a:pPr algn="just">
                <a:lnSpc>
                  <a:spcPts val="1960"/>
                </a:lnSpc>
              </a:pPr>
              <a:r>
                <a:rPr lang="en-US" sz="1600">
                  <a:solidFill>
                    <a:srgbClr val="000000"/>
                  </a:solidFill>
                  <a:latin typeface="Helvetica Neue LT Std Bold"/>
                </a:rPr>
                <a:t>Please note:​</a:t>
              </a:r>
            </a:p>
            <a:p>
              <a:pPr algn="just">
                <a:lnSpc>
                  <a:spcPts val="1680"/>
                </a:lnSpc>
              </a:pPr>
              <a:r>
                <a:rPr lang="en-US" sz="1600">
                  <a:solidFill>
                    <a:srgbClr val="000000"/>
                  </a:solidFill>
                  <a:latin typeface="Helvetica Neue LT Std"/>
                </a:rPr>
                <a:t>Assessments are normally conducted during UK business hours, whereas interviews are likely to take place within the business hours of the role's time zone. If you are currently based in a different time zone to the role you are applying for, we will try to accommodate this but please be aware that you may need to conduct your assessments and/or interview during unsocial hours</a:t>
              </a:r>
              <a:r>
                <a:rPr lang="en-US" sz="1400">
                  <a:solidFill>
                    <a:srgbClr val="000000"/>
                  </a:solidFill>
                  <a:latin typeface="Helvetica Neue LT Std"/>
                </a:rPr>
                <a:t>.​</a:t>
              </a:r>
            </a:p>
          </p:txBody>
        </p:sp>
      </p:grpSp>
      <p:sp>
        <p:nvSpPr>
          <p:cNvPr id="27" name="Freeform 27"/>
          <p:cNvSpPr/>
          <p:nvPr/>
        </p:nvSpPr>
        <p:spPr>
          <a:xfrm>
            <a:off x="996560" y="473649"/>
            <a:ext cx="844759" cy="806361"/>
          </a:xfrm>
          <a:custGeom>
            <a:avLst/>
            <a:gdLst/>
            <a:ahLst/>
            <a:cxnLst/>
            <a:rect l="l" t="t" r="r" b="b"/>
            <a:pathLst>
              <a:path w="844759" h="806361">
                <a:moveTo>
                  <a:pt x="0" y="0"/>
                </a:moveTo>
                <a:lnTo>
                  <a:pt x="844759" y="0"/>
                </a:lnTo>
                <a:lnTo>
                  <a:pt x="844759" y="806361"/>
                </a:lnTo>
                <a:lnTo>
                  <a:pt x="0" y="8063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8" name="TextBox 28"/>
          <p:cNvSpPr txBox="1"/>
          <p:nvPr/>
        </p:nvSpPr>
        <p:spPr>
          <a:xfrm>
            <a:off x="2111430" y="572978"/>
            <a:ext cx="9170763" cy="818459"/>
          </a:xfrm>
          <a:prstGeom prst="rect">
            <a:avLst/>
          </a:prstGeom>
        </p:spPr>
        <p:txBody>
          <a:bodyPr lIns="0" tIns="0" rIns="0" bIns="0" rtlCol="0" anchor="t">
            <a:spAutoFit/>
          </a:bodyPr>
          <a:lstStyle/>
          <a:p>
            <a:pPr algn="l">
              <a:lnSpc>
                <a:spcPts val="5600"/>
              </a:lnSpc>
            </a:pPr>
            <a:r>
              <a:rPr lang="en-US" sz="5600">
                <a:solidFill>
                  <a:srgbClr val="CF102D"/>
                </a:solidFill>
                <a:latin typeface="FS Lola"/>
              </a:rPr>
              <a:t>Indicative Timeline​</a:t>
            </a:r>
          </a:p>
        </p:txBody>
      </p:sp>
      <p:sp>
        <p:nvSpPr>
          <p:cNvPr id="29" name="TextBox 29"/>
          <p:cNvSpPr txBox="1"/>
          <p:nvPr/>
        </p:nvSpPr>
        <p:spPr>
          <a:xfrm>
            <a:off x="3403673" y="4810342"/>
            <a:ext cx="2794510" cy="759439"/>
          </a:xfrm>
          <a:prstGeom prst="rect">
            <a:avLst/>
          </a:prstGeom>
        </p:spPr>
        <p:txBody>
          <a:bodyPr wrap="square" lIns="0" tIns="0" rIns="0" bIns="0" rtlCol="0" anchor="t">
            <a:spAutoFit/>
          </a:bodyPr>
          <a:lstStyle/>
          <a:p>
            <a:pPr algn="ctr">
              <a:lnSpc>
                <a:spcPts val="3120"/>
              </a:lnSpc>
            </a:pPr>
            <a:r>
              <a:rPr lang="en-US" sz="2200" dirty="0">
                <a:solidFill>
                  <a:srgbClr val="545454"/>
                </a:solidFill>
                <a:latin typeface="Helvetica Neue LT Std" panose="020B0604020202020204"/>
              </a:rPr>
              <a:t>23:55 on Sunday 9th November</a:t>
            </a:r>
          </a:p>
        </p:txBody>
      </p:sp>
      <p:sp>
        <p:nvSpPr>
          <p:cNvPr id="30" name="TextBox 30"/>
          <p:cNvSpPr txBox="1"/>
          <p:nvPr/>
        </p:nvSpPr>
        <p:spPr>
          <a:xfrm>
            <a:off x="6749555" y="4768476"/>
            <a:ext cx="2240699" cy="759439"/>
          </a:xfrm>
          <a:prstGeom prst="rect">
            <a:avLst/>
          </a:prstGeom>
        </p:spPr>
        <p:txBody>
          <a:bodyPr wrap="square" lIns="0" tIns="0" rIns="0" bIns="0" rtlCol="0" anchor="t">
            <a:spAutoFit/>
          </a:bodyPr>
          <a:lstStyle/>
          <a:p>
            <a:pPr algn="ctr">
              <a:lnSpc>
                <a:spcPts val="3120"/>
              </a:lnSpc>
            </a:pPr>
            <a:r>
              <a:rPr lang="en-US" sz="2200" dirty="0">
                <a:solidFill>
                  <a:srgbClr val="545454"/>
                </a:solidFill>
                <a:latin typeface="Helvetica Neue LT Std" panose="020B0604020202020204"/>
              </a:rPr>
              <a:t>w/c 17th November</a:t>
            </a:r>
          </a:p>
        </p:txBody>
      </p:sp>
      <p:sp>
        <p:nvSpPr>
          <p:cNvPr id="31" name="TextBox 31"/>
          <p:cNvSpPr txBox="1"/>
          <p:nvPr/>
        </p:nvSpPr>
        <p:spPr>
          <a:xfrm>
            <a:off x="13000179" y="4787782"/>
            <a:ext cx="2042322" cy="759439"/>
          </a:xfrm>
          <a:prstGeom prst="rect">
            <a:avLst/>
          </a:prstGeom>
        </p:spPr>
        <p:txBody>
          <a:bodyPr lIns="0" tIns="0" rIns="0" bIns="0" rtlCol="0" anchor="t">
            <a:spAutoFit/>
          </a:bodyPr>
          <a:lstStyle/>
          <a:p>
            <a:pPr algn="ctr">
              <a:lnSpc>
                <a:spcPts val="3120"/>
              </a:lnSpc>
            </a:pPr>
            <a:r>
              <a:rPr lang="en-US" sz="2200" dirty="0">
                <a:solidFill>
                  <a:srgbClr val="545454"/>
                </a:solidFill>
                <a:latin typeface="Helvetica Neue LT Std" panose="020B0604020202020204"/>
              </a:rPr>
              <a:t>w/c 8th December</a:t>
            </a:r>
          </a:p>
        </p:txBody>
      </p:sp>
      <p:sp>
        <p:nvSpPr>
          <p:cNvPr id="32" name="TextBox 32"/>
          <p:cNvSpPr txBox="1"/>
          <p:nvPr/>
        </p:nvSpPr>
        <p:spPr>
          <a:xfrm>
            <a:off x="15891930" y="4415710"/>
            <a:ext cx="2273672" cy="1165447"/>
          </a:xfrm>
          <a:prstGeom prst="rect">
            <a:avLst/>
          </a:prstGeom>
        </p:spPr>
        <p:txBody>
          <a:bodyPr wrap="square" lIns="0" tIns="0" rIns="0" bIns="0" rtlCol="0" anchor="t">
            <a:spAutoFit/>
          </a:bodyPr>
          <a:lstStyle/>
          <a:p>
            <a:pPr algn="ctr">
              <a:lnSpc>
                <a:spcPts val="3120"/>
              </a:lnSpc>
            </a:pPr>
            <a:r>
              <a:rPr lang="en-US" sz="2200" dirty="0">
                <a:solidFill>
                  <a:srgbClr val="545454"/>
                </a:solidFill>
                <a:latin typeface="Helvetica Neue LT Std" panose="020B0604020202020204"/>
              </a:rPr>
              <a:t>Tuesday 6th January/Wednesday 7th January</a:t>
            </a:r>
            <a:endParaRPr lang="en-US" dirty="0" err="1"/>
          </a:p>
        </p:txBody>
      </p:sp>
      <p:sp>
        <p:nvSpPr>
          <p:cNvPr id="33" name="TextBox 33"/>
          <p:cNvSpPr txBox="1"/>
          <p:nvPr/>
        </p:nvSpPr>
        <p:spPr>
          <a:xfrm>
            <a:off x="996560" y="1613170"/>
            <a:ext cx="6995175" cy="2126736"/>
          </a:xfrm>
          <a:prstGeom prst="rect">
            <a:avLst/>
          </a:prstGeom>
        </p:spPr>
        <p:txBody>
          <a:bodyPr wrap="square" lIns="0" tIns="0" rIns="0" bIns="0" rtlCol="0" anchor="t">
            <a:spAutoFit/>
          </a:bodyPr>
          <a:lstStyle/>
          <a:p>
            <a:pPr algn="just">
              <a:lnSpc>
                <a:spcPts val="2379"/>
              </a:lnSpc>
            </a:pPr>
            <a:r>
              <a:rPr lang="en-US">
                <a:solidFill>
                  <a:srgbClr val="545454"/>
                </a:solidFill>
                <a:latin typeface="Helvetica Neue LT Std"/>
              </a:rPr>
              <a:t>We will try and offer flexibility, if necessary, but it may not be possible to offer alternative dates for assessments or interviews. You are therefore expected to note the below timetable, exercising flexibility through the recruitment and selection process, in order to meet the dates given. Please note that these dates may be subject to change.​</a:t>
            </a:r>
          </a:p>
          <a:p>
            <a:pPr algn="l">
              <a:lnSpc>
                <a:spcPts val="2379"/>
              </a:lnSpc>
            </a:pPr>
            <a:endParaRPr lang="en-US">
              <a:solidFill>
                <a:srgbClr val="545454"/>
              </a:solidFill>
              <a:latin typeface="Helvetica Neue LT Std"/>
            </a:endParaRPr>
          </a:p>
          <a:p>
            <a:pPr algn="l">
              <a:lnSpc>
                <a:spcPts val="2379"/>
              </a:lnSpc>
            </a:pPr>
            <a:r>
              <a:rPr lang="en-US">
                <a:solidFill>
                  <a:srgbClr val="545454"/>
                </a:solidFill>
                <a:latin typeface="Helvetica Neue LT Std"/>
              </a:rPr>
              <a:t>The anticipated timetable is as follows:</a:t>
            </a:r>
          </a:p>
        </p:txBody>
      </p:sp>
      <p:sp>
        <p:nvSpPr>
          <p:cNvPr id="34" name="TextBox 34"/>
          <p:cNvSpPr txBox="1"/>
          <p:nvPr/>
        </p:nvSpPr>
        <p:spPr>
          <a:xfrm>
            <a:off x="4007366" y="7371757"/>
            <a:ext cx="1633157" cy="661912"/>
          </a:xfrm>
          <a:prstGeom prst="rect">
            <a:avLst/>
          </a:prstGeom>
        </p:spPr>
        <p:txBody>
          <a:bodyPr lIns="0" tIns="0" rIns="0" bIns="0" rtlCol="0" anchor="t">
            <a:spAutoFit/>
          </a:bodyPr>
          <a:lstStyle/>
          <a:p>
            <a:pPr algn="ctr">
              <a:lnSpc>
                <a:spcPts val="2704"/>
              </a:lnSpc>
            </a:pPr>
            <a:r>
              <a:rPr lang="en-US" sz="1931">
                <a:solidFill>
                  <a:srgbClr val="2254C5"/>
                </a:solidFill>
                <a:latin typeface="Helvetica Neue LT Std Bold"/>
              </a:rPr>
              <a:t>Deadline for applications​</a:t>
            </a:r>
          </a:p>
        </p:txBody>
      </p:sp>
      <p:sp>
        <p:nvSpPr>
          <p:cNvPr id="35" name="TextBox 35"/>
          <p:cNvSpPr txBox="1"/>
          <p:nvPr/>
        </p:nvSpPr>
        <p:spPr>
          <a:xfrm>
            <a:off x="6936459" y="7335045"/>
            <a:ext cx="1971314" cy="1006494"/>
          </a:xfrm>
          <a:prstGeom prst="rect">
            <a:avLst/>
          </a:prstGeom>
        </p:spPr>
        <p:txBody>
          <a:bodyPr lIns="0" tIns="0" rIns="0" bIns="0" rtlCol="0" anchor="t">
            <a:spAutoFit/>
          </a:bodyPr>
          <a:lstStyle/>
          <a:p>
            <a:pPr algn="ctr">
              <a:lnSpc>
                <a:spcPts val="2704"/>
              </a:lnSpc>
            </a:pPr>
            <a:r>
              <a:rPr lang="en-US" sz="1931">
                <a:solidFill>
                  <a:srgbClr val="4F0B7B"/>
                </a:solidFill>
                <a:latin typeface="Helvetica Neue LT Std Bold"/>
              </a:rPr>
              <a:t>Longlist results expected by​</a:t>
            </a:r>
          </a:p>
          <a:p>
            <a:pPr algn="ctr">
              <a:lnSpc>
                <a:spcPts val="2704"/>
              </a:lnSpc>
            </a:pPr>
            <a:endParaRPr lang="en-US" sz="1931">
              <a:solidFill>
                <a:srgbClr val="4F0B7B"/>
              </a:solidFill>
              <a:latin typeface="Helvetica Neue LT Std Bold"/>
            </a:endParaRPr>
          </a:p>
        </p:txBody>
      </p:sp>
      <p:sp>
        <p:nvSpPr>
          <p:cNvPr id="36" name="TextBox 36"/>
          <p:cNvSpPr txBox="1"/>
          <p:nvPr/>
        </p:nvSpPr>
        <p:spPr>
          <a:xfrm>
            <a:off x="12774167" y="7330258"/>
            <a:ext cx="2496244" cy="659348"/>
          </a:xfrm>
          <a:prstGeom prst="rect">
            <a:avLst/>
          </a:prstGeom>
        </p:spPr>
        <p:txBody>
          <a:bodyPr wrap="square" lIns="0" tIns="0" rIns="0" bIns="0" rtlCol="0" anchor="t">
            <a:spAutoFit/>
          </a:bodyPr>
          <a:lstStyle/>
          <a:p>
            <a:pPr algn="ctr">
              <a:lnSpc>
                <a:spcPts val="2704"/>
              </a:lnSpc>
            </a:pPr>
            <a:r>
              <a:rPr lang="en-US" sz="1900" dirty="0">
                <a:solidFill>
                  <a:srgbClr val="00285F"/>
                </a:solidFill>
                <a:latin typeface="Helvetica Neue LT Std Bold"/>
              </a:rPr>
              <a:t>Psychometric Assessments</a:t>
            </a:r>
          </a:p>
        </p:txBody>
      </p:sp>
      <p:sp>
        <p:nvSpPr>
          <p:cNvPr id="37" name="TextBox 37"/>
          <p:cNvSpPr txBox="1"/>
          <p:nvPr/>
        </p:nvSpPr>
        <p:spPr>
          <a:xfrm>
            <a:off x="16228663" y="7366103"/>
            <a:ext cx="1633157" cy="659348"/>
          </a:xfrm>
          <a:prstGeom prst="rect">
            <a:avLst/>
          </a:prstGeom>
        </p:spPr>
        <p:txBody>
          <a:bodyPr lIns="0" tIns="0" rIns="0" bIns="0" rtlCol="0" anchor="t">
            <a:spAutoFit/>
          </a:bodyPr>
          <a:lstStyle/>
          <a:p>
            <a:pPr algn="ctr">
              <a:lnSpc>
                <a:spcPts val="2704"/>
              </a:lnSpc>
            </a:pPr>
            <a:r>
              <a:rPr lang="en-US" sz="1900" dirty="0">
                <a:solidFill>
                  <a:srgbClr val="CF102D"/>
                </a:solidFill>
                <a:latin typeface="Helvetica Neue LT Std Bold"/>
              </a:rPr>
              <a:t>Face to face Interviews</a:t>
            </a:r>
            <a:endParaRPr lang="en-US" sz="1931" dirty="0">
              <a:solidFill>
                <a:srgbClr val="CF102D"/>
              </a:solidFill>
              <a:latin typeface="Helvetica Neue LT Std Bold"/>
            </a:endParaRPr>
          </a:p>
        </p:txBody>
      </p:sp>
      <p:sp>
        <p:nvSpPr>
          <p:cNvPr id="43" name="Freeform 22">
            <a:extLst>
              <a:ext uri="{FF2B5EF4-FFF2-40B4-BE49-F238E27FC236}">
                <a16:creationId xmlns:a16="http://schemas.microsoft.com/office/drawing/2014/main" id="{78424E30-2F89-FB0D-9D47-A1E5749041F8}"/>
              </a:ext>
            </a:extLst>
          </p:cNvPr>
          <p:cNvSpPr/>
          <p:nvPr/>
        </p:nvSpPr>
        <p:spPr>
          <a:xfrm>
            <a:off x="7510537" y="6126024"/>
            <a:ext cx="793408" cy="590097"/>
          </a:xfrm>
          <a:custGeom>
            <a:avLst/>
            <a:gdLst/>
            <a:ahLst/>
            <a:cxnLst/>
            <a:rect l="l" t="t" r="r" b="b"/>
            <a:pathLst>
              <a:path w="793408" h="590097">
                <a:moveTo>
                  <a:pt x="0" y="0"/>
                </a:moveTo>
                <a:lnTo>
                  <a:pt x="793408" y="0"/>
                </a:lnTo>
                <a:lnTo>
                  <a:pt x="793408" y="590097"/>
                </a:lnTo>
                <a:lnTo>
                  <a:pt x="0" y="59009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39" name="Group 11">
            <a:extLst>
              <a:ext uri="{FF2B5EF4-FFF2-40B4-BE49-F238E27FC236}">
                <a16:creationId xmlns:a16="http://schemas.microsoft.com/office/drawing/2014/main" id="{8228D25B-9AEB-BD39-24BF-5EEDF30BEAF4}"/>
              </a:ext>
            </a:extLst>
          </p:cNvPr>
          <p:cNvGrpSpPr/>
          <p:nvPr/>
        </p:nvGrpSpPr>
        <p:grpSpPr>
          <a:xfrm>
            <a:off x="9359955" y="5695188"/>
            <a:ext cx="2431240" cy="2487842"/>
            <a:chOff x="76200" y="-726465"/>
            <a:chExt cx="1429778" cy="1463065"/>
          </a:xfrm>
        </p:grpSpPr>
        <p:sp>
          <p:nvSpPr>
            <p:cNvPr id="40" name="Freeform 12">
              <a:extLst>
                <a:ext uri="{FF2B5EF4-FFF2-40B4-BE49-F238E27FC236}">
                  <a16:creationId xmlns:a16="http://schemas.microsoft.com/office/drawing/2014/main" id="{96BCD232-FA63-13F8-877A-97B3F549C544}"/>
                </a:ext>
              </a:extLst>
            </p:cNvPr>
            <p:cNvSpPr/>
            <p:nvPr/>
          </p:nvSpPr>
          <p:spPr>
            <a:xfrm>
              <a:off x="693178" y="-72646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0B7B"/>
            </a:solidFill>
          </p:spPr>
          <p:txBody>
            <a:bodyPr/>
            <a:lstStyle/>
            <a:p>
              <a:endParaRPr lang="en-GB"/>
            </a:p>
          </p:txBody>
        </p:sp>
        <p:sp>
          <p:nvSpPr>
            <p:cNvPr id="41" name="TextBox 13">
              <a:extLst>
                <a:ext uri="{FF2B5EF4-FFF2-40B4-BE49-F238E27FC236}">
                  <a16:creationId xmlns:a16="http://schemas.microsoft.com/office/drawing/2014/main" id="{483AF548-EE25-3D94-57E3-E7ED64F7D379}"/>
                </a:ext>
              </a:extLst>
            </p:cNvPr>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22" name="Freeform 22"/>
          <p:cNvSpPr/>
          <p:nvPr/>
        </p:nvSpPr>
        <p:spPr>
          <a:xfrm>
            <a:off x="10687083" y="6051441"/>
            <a:ext cx="793408" cy="590097"/>
          </a:xfrm>
          <a:custGeom>
            <a:avLst/>
            <a:gdLst/>
            <a:ahLst/>
            <a:cxnLst/>
            <a:rect l="l" t="t" r="r" b="b"/>
            <a:pathLst>
              <a:path w="793408" h="590097">
                <a:moveTo>
                  <a:pt x="0" y="0"/>
                </a:moveTo>
                <a:lnTo>
                  <a:pt x="793408" y="0"/>
                </a:lnTo>
                <a:lnTo>
                  <a:pt x="793408" y="590097"/>
                </a:lnTo>
                <a:lnTo>
                  <a:pt x="0" y="59009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44" name="TextBox 35">
            <a:extLst>
              <a:ext uri="{FF2B5EF4-FFF2-40B4-BE49-F238E27FC236}">
                <a16:creationId xmlns:a16="http://schemas.microsoft.com/office/drawing/2014/main" id="{87FA5951-C4EA-05F4-F369-547D1A9BE54C}"/>
              </a:ext>
            </a:extLst>
          </p:cNvPr>
          <p:cNvSpPr txBox="1"/>
          <p:nvPr/>
        </p:nvSpPr>
        <p:spPr>
          <a:xfrm>
            <a:off x="10133634" y="7378178"/>
            <a:ext cx="1971314" cy="1006494"/>
          </a:xfrm>
          <a:prstGeom prst="rect">
            <a:avLst/>
          </a:prstGeom>
        </p:spPr>
        <p:txBody>
          <a:bodyPr lIns="0" tIns="0" rIns="0" bIns="0" rtlCol="0" anchor="t">
            <a:spAutoFit/>
          </a:bodyPr>
          <a:lstStyle/>
          <a:p>
            <a:pPr algn="ctr">
              <a:lnSpc>
                <a:spcPts val="2704"/>
              </a:lnSpc>
            </a:pPr>
            <a:r>
              <a:rPr lang="en-US" sz="1931">
                <a:solidFill>
                  <a:srgbClr val="4F0B7B"/>
                </a:solidFill>
                <a:latin typeface="Helvetica Neue LT Std Bold"/>
              </a:rPr>
              <a:t>Shortlist results expected by​</a:t>
            </a:r>
          </a:p>
          <a:p>
            <a:pPr algn="ctr">
              <a:lnSpc>
                <a:spcPts val="2704"/>
              </a:lnSpc>
            </a:pPr>
            <a:endParaRPr lang="en-US" sz="1931">
              <a:solidFill>
                <a:srgbClr val="4F0B7B"/>
              </a:solidFill>
              <a:latin typeface="Helvetica Neue LT Std Bold"/>
            </a:endParaRPr>
          </a:p>
        </p:txBody>
      </p:sp>
      <p:sp>
        <p:nvSpPr>
          <p:cNvPr id="45" name="TextBox 30">
            <a:extLst>
              <a:ext uri="{FF2B5EF4-FFF2-40B4-BE49-F238E27FC236}">
                <a16:creationId xmlns:a16="http://schemas.microsoft.com/office/drawing/2014/main" id="{6F9B44CB-5DBA-233C-C5A1-52B58781274B}"/>
              </a:ext>
            </a:extLst>
          </p:cNvPr>
          <p:cNvSpPr txBox="1"/>
          <p:nvPr/>
        </p:nvSpPr>
        <p:spPr>
          <a:xfrm>
            <a:off x="10390331" y="4729188"/>
            <a:ext cx="1479507" cy="759439"/>
          </a:xfrm>
          <a:prstGeom prst="rect">
            <a:avLst/>
          </a:prstGeom>
        </p:spPr>
        <p:txBody>
          <a:bodyPr wrap="square" lIns="0" tIns="0" rIns="0" bIns="0" rtlCol="0" anchor="t">
            <a:spAutoFit/>
          </a:bodyPr>
          <a:lstStyle/>
          <a:p>
            <a:pPr algn="ctr">
              <a:lnSpc>
                <a:spcPts val="3120"/>
              </a:lnSpc>
            </a:pPr>
            <a:r>
              <a:rPr lang="en-US" sz="2200" dirty="0">
                <a:solidFill>
                  <a:srgbClr val="545454"/>
                </a:solidFill>
                <a:latin typeface="Helvetica Neue LT Std" panose="020B0604020202020204"/>
              </a:rPr>
              <a:t>w/c 1st December</a:t>
            </a:r>
          </a:p>
        </p:txBody>
      </p:sp>
      <p:sp>
        <p:nvSpPr>
          <p:cNvPr id="46" name="Freeform 9">
            <a:extLst>
              <a:ext uri="{FF2B5EF4-FFF2-40B4-BE49-F238E27FC236}">
                <a16:creationId xmlns:a16="http://schemas.microsoft.com/office/drawing/2014/main" id="{183A1887-B68A-F915-0E3E-4EF4CED2D9BF}"/>
              </a:ext>
            </a:extLst>
          </p:cNvPr>
          <p:cNvSpPr/>
          <p:nvPr/>
        </p:nvSpPr>
        <p:spPr>
          <a:xfrm>
            <a:off x="1073738" y="5819712"/>
            <a:ext cx="1382111" cy="138211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lumMod val="75000"/>
            </a:schemeClr>
          </a:solidFill>
        </p:spPr>
        <p:txBody>
          <a:bodyPr/>
          <a:lstStyle/>
          <a:p>
            <a:endParaRPr lang="en-GB"/>
          </a:p>
        </p:txBody>
      </p:sp>
      <p:sp>
        <p:nvSpPr>
          <p:cNvPr id="48" name="TextBox 34">
            <a:extLst>
              <a:ext uri="{FF2B5EF4-FFF2-40B4-BE49-F238E27FC236}">
                <a16:creationId xmlns:a16="http://schemas.microsoft.com/office/drawing/2014/main" id="{70FF32D0-D37A-81F9-A959-2D3FC008FACD}"/>
              </a:ext>
            </a:extLst>
          </p:cNvPr>
          <p:cNvSpPr txBox="1"/>
          <p:nvPr/>
        </p:nvSpPr>
        <p:spPr>
          <a:xfrm>
            <a:off x="986394" y="7365537"/>
            <a:ext cx="1633157" cy="1008161"/>
          </a:xfrm>
          <a:prstGeom prst="rect">
            <a:avLst/>
          </a:prstGeom>
        </p:spPr>
        <p:txBody>
          <a:bodyPr lIns="0" tIns="0" rIns="0" bIns="0" rtlCol="0" anchor="t">
            <a:spAutoFit/>
          </a:bodyPr>
          <a:lstStyle/>
          <a:p>
            <a:pPr algn="ctr">
              <a:lnSpc>
                <a:spcPts val="2704"/>
              </a:lnSpc>
            </a:pPr>
            <a:r>
              <a:rPr lang="en-US" sz="1931">
                <a:solidFill>
                  <a:schemeClr val="accent6">
                    <a:lumMod val="75000"/>
                  </a:schemeClr>
                </a:solidFill>
                <a:latin typeface="Helvetica Neue LT Std Bold"/>
              </a:rPr>
              <a:t>Candidate Information Session</a:t>
            </a:r>
            <a:r>
              <a:rPr lang="en-US" sz="1931">
                <a:solidFill>
                  <a:srgbClr val="2254C5"/>
                </a:solidFill>
                <a:latin typeface="Helvetica Neue LT Std Bold"/>
              </a:rPr>
              <a:t>​</a:t>
            </a:r>
          </a:p>
        </p:txBody>
      </p:sp>
      <p:pic>
        <p:nvPicPr>
          <p:cNvPr id="50" name="Graphic 49" descr="Users with solid fill">
            <a:extLst>
              <a:ext uri="{FF2B5EF4-FFF2-40B4-BE49-F238E27FC236}">
                <a16:creationId xmlns:a16="http://schemas.microsoft.com/office/drawing/2014/main" id="{2F837961-B192-1209-F024-09E4F1F3030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7766" y="6051441"/>
            <a:ext cx="914400" cy="914400"/>
          </a:xfrm>
          <a:prstGeom prst="rect">
            <a:avLst/>
          </a:prstGeom>
        </p:spPr>
      </p:pic>
      <p:sp>
        <p:nvSpPr>
          <p:cNvPr id="51" name="TextBox 30">
            <a:extLst>
              <a:ext uri="{FF2B5EF4-FFF2-40B4-BE49-F238E27FC236}">
                <a16:creationId xmlns:a16="http://schemas.microsoft.com/office/drawing/2014/main" id="{1659EFCF-0432-6D22-E694-6B49B605A3F2}"/>
              </a:ext>
            </a:extLst>
          </p:cNvPr>
          <p:cNvSpPr txBox="1"/>
          <p:nvPr/>
        </p:nvSpPr>
        <p:spPr>
          <a:xfrm>
            <a:off x="435060" y="4535692"/>
            <a:ext cx="2654427" cy="1156983"/>
          </a:xfrm>
          <a:prstGeom prst="rect">
            <a:avLst/>
          </a:prstGeom>
        </p:spPr>
        <p:txBody>
          <a:bodyPr wrap="square" lIns="0" tIns="0" rIns="0" bIns="0" rtlCol="0" anchor="t">
            <a:spAutoFit/>
          </a:bodyPr>
          <a:lstStyle/>
          <a:p>
            <a:pPr algn="ctr">
              <a:lnSpc>
                <a:spcPts val="3120"/>
              </a:lnSpc>
            </a:pPr>
            <a:r>
              <a:rPr lang="en-US" sz="2200" dirty="0">
                <a:solidFill>
                  <a:srgbClr val="545454"/>
                </a:solidFill>
                <a:latin typeface="Helvetica Neue LT Std" panose="020B0604020202020204"/>
              </a:rPr>
              <a:t>Wednesday 5th November, 10.30-11.30</a:t>
            </a:r>
          </a:p>
        </p:txBody>
      </p:sp>
      <p:sp>
        <p:nvSpPr>
          <p:cNvPr id="7" name="TextBox 38">
            <a:extLst>
              <a:ext uri="{FF2B5EF4-FFF2-40B4-BE49-F238E27FC236}">
                <a16:creationId xmlns:a16="http://schemas.microsoft.com/office/drawing/2014/main" id="{88F6B4BA-B559-F3BF-3CAE-75D7DE1D8098}"/>
              </a:ext>
            </a:extLst>
          </p:cNvPr>
          <p:cNvSpPr txBox="1"/>
          <p:nvPr/>
        </p:nvSpPr>
        <p:spPr>
          <a:xfrm>
            <a:off x="9791624" y="1610710"/>
            <a:ext cx="7945180" cy="2434513"/>
          </a:xfrm>
          <a:prstGeom prst="rect">
            <a:avLst/>
          </a:prstGeom>
        </p:spPr>
        <p:txBody>
          <a:bodyPr wrap="square" lIns="0" tIns="0" rIns="0" bIns="0" rtlCol="0" anchor="t">
            <a:spAutoFit/>
          </a:bodyPr>
          <a:lstStyle/>
          <a:p>
            <a:pPr>
              <a:lnSpc>
                <a:spcPts val="2379"/>
              </a:lnSpc>
            </a:pPr>
            <a:r>
              <a:rPr lang="en-US" sz="1900" u="sng" dirty="0">
                <a:solidFill>
                  <a:srgbClr val="0063BE"/>
                </a:solidFill>
                <a:latin typeface="Helvetica Neue LT Std Bold"/>
              </a:rPr>
              <a:t>Selection Panel</a:t>
            </a:r>
            <a:br>
              <a:rPr lang="en-US" sz="1900" u="sng" dirty="0">
                <a:solidFill>
                  <a:srgbClr val="0063BE"/>
                </a:solidFill>
                <a:highlight>
                  <a:srgbClr val="FFFF00"/>
                </a:highlight>
                <a:latin typeface="Helvetica Neue LT Std Bold"/>
              </a:rPr>
            </a:br>
            <a:endParaRPr lang="en-US" sz="1900" u="sng" dirty="0">
              <a:solidFill>
                <a:srgbClr val="0063BE"/>
              </a:solidFill>
              <a:highlight>
                <a:srgbClr val="FFFF00"/>
              </a:highlight>
              <a:latin typeface="Helvetica Neue LT Std Bold"/>
            </a:endParaRPr>
          </a:p>
          <a:p>
            <a:pPr marL="342900" indent="-342900" algn="just">
              <a:lnSpc>
                <a:spcPts val="2379"/>
              </a:lnSpc>
              <a:buFont typeface="Arial"/>
              <a:buChar char="•"/>
            </a:pPr>
            <a:r>
              <a:rPr lang="en-US" sz="1900" dirty="0">
                <a:solidFill>
                  <a:srgbClr val="0063BE"/>
                </a:solidFill>
                <a:latin typeface="Helvetica Neue LT Std Bold"/>
              </a:rPr>
              <a:t>Tim </a:t>
            </a:r>
            <a:r>
              <a:rPr lang="en-US" sz="1900" dirty="0" err="1">
                <a:solidFill>
                  <a:srgbClr val="0063BE"/>
                </a:solidFill>
                <a:latin typeface="Helvetica Neue LT Std Bold"/>
              </a:rPr>
              <a:t>Newns</a:t>
            </a:r>
            <a:r>
              <a:rPr lang="en-US" sz="1900" dirty="0">
                <a:solidFill>
                  <a:srgbClr val="0063BE"/>
                </a:solidFill>
                <a:latin typeface="Helvetica Neue LT Std Bold"/>
              </a:rPr>
              <a:t>, Director OFI, (Hiring Manager)</a:t>
            </a:r>
          </a:p>
          <a:p>
            <a:pPr marL="342900" indent="-342900" algn="just">
              <a:lnSpc>
                <a:spcPts val="2379"/>
              </a:lnSpc>
              <a:buFont typeface="Arial"/>
              <a:buChar char="•"/>
            </a:pPr>
            <a:r>
              <a:rPr lang="en-US" sz="1900" dirty="0">
                <a:solidFill>
                  <a:srgbClr val="0063BE"/>
                </a:solidFill>
                <a:latin typeface="Helvetica Neue LT Std Bold"/>
                <a:ea typeface="Calibri"/>
                <a:cs typeface="Calibri"/>
              </a:rPr>
              <a:t>Martin Wood, Director, Chief Investment Advisor, OFI</a:t>
            </a:r>
          </a:p>
          <a:p>
            <a:pPr marL="342900" indent="-342900" algn="just">
              <a:lnSpc>
                <a:spcPts val="2379"/>
              </a:lnSpc>
              <a:buFont typeface="Arial"/>
              <a:buChar char="•"/>
            </a:pPr>
            <a:r>
              <a:rPr lang="en-US" sz="1900" dirty="0">
                <a:solidFill>
                  <a:srgbClr val="0063BE"/>
                </a:solidFill>
                <a:latin typeface="Helvetica Neue LT Std Bold"/>
              </a:rPr>
              <a:t>Keerthi Devarakonda, HR Business Partner</a:t>
            </a:r>
            <a:endParaRPr lang="en-US" sz="1900" dirty="0">
              <a:solidFill>
                <a:srgbClr val="0063BE"/>
              </a:solidFill>
              <a:latin typeface="Helvetica Neue LT Std"/>
            </a:endParaRPr>
          </a:p>
          <a:p>
            <a:pPr algn="just">
              <a:lnSpc>
                <a:spcPts val="2379"/>
              </a:lnSpc>
            </a:pPr>
            <a:endParaRPr lang="en-US" sz="1699" dirty="0">
              <a:solidFill>
                <a:srgbClr val="0063BE"/>
              </a:solidFill>
              <a:latin typeface="Helvetica Neue LT Std"/>
            </a:endParaRPr>
          </a:p>
          <a:p>
            <a:pPr algn="ctr">
              <a:lnSpc>
                <a:spcPts val="2379"/>
              </a:lnSpc>
            </a:pPr>
            <a:r>
              <a:rPr lang="en-US" sz="1699" dirty="0">
                <a:solidFill>
                  <a:srgbClr val="545454"/>
                </a:solidFill>
                <a:latin typeface="Helvetica Neue LT Std"/>
              </a:rPr>
              <a:t>(In exceptional circumstances it may be necessary to alter the membership of the panel, if this happens you will be informed at the earliest opportunity)</a:t>
            </a:r>
          </a:p>
        </p:txBody>
      </p:sp>
    </p:spTree>
    <p:extLst>
      <p:ext uri="{BB962C8B-B14F-4D97-AF65-F5344CB8AC3E}">
        <p14:creationId xmlns:p14="http://schemas.microsoft.com/office/powerpoint/2010/main" val="221972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388378" y="493992"/>
            <a:ext cx="8180331" cy="5499775"/>
          </a:xfrm>
          <a:prstGeom prst="rect">
            <a:avLst/>
          </a:prstGeom>
        </p:spPr>
        <p:txBody>
          <a:bodyPr lIns="0" tIns="0" rIns="0" bIns="0" rtlCol="0" anchor="t">
            <a:spAutoFit/>
          </a:bodyPr>
          <a:lstStyle/>
          <a:p>
            <a:pPr>
              <a:lnSpc>
                <a:spcPts val="2664"/>
              </a:lnSpc>
            </a:pPr>
            <a:r>
              <a:rPr lang="en-US" sz="1600" dirty="0">
                <a:solidFill>
                  <a:srgbClr val="2254C5"/>
                </a:solidFill>
                <a:latin typeface="Helvetica Neue LT Std Bold"/>
              </a:rPr>
              <a:t>Your Supporting Statement</a:t>
            </a:r>
          </a:p>
          <a:p>
            <a:pPr>
              <a:lnSpc>
                <a:spcPts val="2664"/>
              </a:lnSpc>
            </a:pPr>
            <a:r>
              <a:rPr lang="en-US" sz="1600" dirty="0">
                <a:solidFill>
                  <a:srgbClr val="545454"/>
                </a:solidFill>
                <a:latin typeface="Helvetica Neue LT Std"/>
              </a:rPr>
              <a:t>This is your opportunity to give examples and show how your skills and experience fit the job requirements.</a:t>
            </a:r>
          </a:p>
          <a:p>
            <a:pPr>
              <a:lnSpc>
                <a:spcPts val="2664"/>
              </a:lnSpc>
            </a:pPr>
            <a:endParaRPr lang="en-US" sz="1600" dirty="0">
              <a:solidFill>
                <a:srgbClr val="545454"/>
              </a:solidFill>
              <a:latin typeface="Helvetica Neue LT Std"/>
            </a:endParaRPr>
          </a:p>
          <a:p>
            <a:pPr>
              <a:lnSpc>
                <a:spcPts val="2664"/>
              </a:lnSpc>
            </a:pPr>
            <a:r>
              <a:rPr lang="en-US" sz="1600" dirty="0">
                <a:solidFill>
                  <a:srgbClr val="545454"/>
                </a:solidFill>
                <a:latin typeface="Helvetica Neue LT Std"/>
              </a:rPr>
              <a:t>When writing a supporting statement, it is important that you:</a:t>
            </a:r>
          </a:p>
          <a:p>
            <a:pPr>
              <a:lnSpc>
                <a:spcPts val="2664"/>
              </a:lnSpc>
            </a:pPr>
            <a:endParaRPr lang="en-US" sz="1600" dirty="0">
              <a:solidFill>
                <a:srgbClr val="545454"/>
              </a:solidFill>
              <a:latin typeface="Helvetica Neue LT Std"/>
            </a:endParaRPr>
          </a:p>
          <a:p>
            <a:pPr marL="410845" lvl="1" indent="-205105">
              <a:lnSpc>
                <a:spcPts val="2664"/>
              </a:lnSpc>
              <a:buFont typeface="Arial"/>
              <a:buChar char="•"/>
            </a:pPr>
            <a:r>
              <a:rPr lang="en-US" sz="1600" dirty="0">
                <a:solidFill>
                  <a:srgbClr val="545454"/>
                </a:solidFill>
                <a:latin typeface="Helvetica Neue LT Std"/>
              </a:rPr>
              <a:t>Read the job specification so you are clear about the job requirements. Structure your personal statement to reflect the essential criteria listed in the advert.</a:t>
            </a:r>
          </a:p>
          <a:p>
            <a:pPr marL="410845" lvl="1" indent="-205105">
              <a:lnSpc>
                <a:spcPts val="2664"/>
              </a:lnSpc>
              <a:buFont typeface="Arial"/>
              <a:buChar char="•"/>
            </a:pPr>
            <a:r>
              <a:rPr lang="en-US" sz="1600" dirty="0">
                <a:solidFill>
                  <a:srgbClr val="545454"/>
                </a:solidFill>
                <a:latin typeface="Helvetica Neue LT Std"/>
              </a:rPr>
              <a:t>Make sure you provide evidence against each of the listed criteria - i.e. ‘experienced in leading high performing and diverse teams and promoting inclusivity.’ When have you led a team, how large, what did you do to promote inclusivity, how did you handle diversity?</a:t>
            </a:r>
          </a:p>
          <a:p>
            <a:pPr marL="410845" lvl="1" indent="-205105">
              <a:lnSpc>
                <a:spcPts val="2664"/>
              </a:lnSpc>
              <a:buFont typeface="Arial"/>
              <a:buChar char="•"/>
            </a:pPr>
            <a:r>
              <a:rPr lang="en-US" sz="1600" dirty="0">
                <a:solidFill>
                  <a:srgbClr val="545454"/>
                </a:solidFill>
                <a:latin typeface="Helvetica Neue LT Std"/>
              </a:rPr>
              <a:t>Ensure any evidence you provide demonstrates the impact of your actions in that situation, provide statistical evidence where relevant. </a:t>
            </a:r>
          </a:p>
          <a:p>
            <a:pPr>
              <a:lnSpc>
                <a:spcPts val="2664"/>
              </a:lnSpc>
            </a:pPr>
            <a:endParaRPr lang="en-US" sz="1600" dirty="0">
              <a:solidFill>
                <a:srgbClr val="545454"/>
              </a:solidFill>
              <a:latin typeface="Helvetica Neue LT Std"/>
            </a:endParaRPr>
          </a:p>
          <a:p>
            <a:pPr>
              <a:lnSpc>
                <a:spcPts val="2664"/>
              </a:lnSpc>
            </a:pPr>
            <a:r>
              <a:rPr lang="en-US" sz="1600" dirty="0">
                <a:solidFill>
                  <a:srgbClr val="545454"/>
                </a:solidFill>
                <a:latin typeface="Helvetica Neue LT Std"/>
              </a:rPr>
              <a:t>For more information click </a:t>
            </a:r>
            <a:r>
              <a:rPr lang="en-US" sz="1600" u="sng" dirty="0">
                <a:solidFill>
                  <a:srgbClr val="545454"/>
                </a:solidFill>
                <a:latin typeface="Helvetica Neue LT Std"/>
                <a:hlinkClick r:id="rId2" tooltip="https://www.civil-service-careers.gov.uk/how-to-write-your-ps/"/>
              </a:rPr>
              <a:t>here</a:t>
            </a:r>
            <a:r>
              <a:rPr lang="en-US" sz="1600" dirty="0">
                <a:solidFill>
                  <a:srgbClr val="545454"/>
                </a:solidFill>
                <a:latin typeface="Helvetica Neue LT Std"/>
              </a:rPr>
              <a:t> </a:t>
            </a:r>
          </a:p>
        </p:txBody>
      </p:sp>
      <p:sp>
        <p:nvSpPr>
          <p:cNvPr id="4" name="AutoShape 4"/>
          <p:cNvSpPr/>
          <p:nvPr/>
        </p:nvSpPr>
        <p:spPr>
          <a:xfrm>
            <a:off x="0" y="9728445"/>
            <a:ext cx="18395101" cy="0"/>
          </a:xfrm>
          <a:prstGeom prst="line">
            <a:avLst/>
          </a:prstGeom>
          <a:ln w="38100" cap="flat">
            <a:solidFill>
              <a:srgbClr val="0063BE"/>
            </a:solidFill>
            <a:prstDash val="solid"/>
            <a:headEnd type="none" w="sm" len="sm"/>
            <a:tailEnd type="none" w="sm" len="sm"/>
          </a:ln>
        </p:spPr>
        <p:txBody>
          <a:bodyPr/>
          <a:lstStyle/>
          <a:p>
            <a:endParaRPr lang="en-GB"/>
          </a:p>
        </p:txBody>
      </p:sp>
      <p:sp>
        <p:nvSpPr>
          <p:cNvPr id="5" name="Freeform 5"/>
          <p:cNvSpPr/>
          <p:nvPr/>
        </p:nvSpPr>
        <p:spPr>
          <a:xfrm>
            <a:off x="1028700" y="297035"/>
            <a:ext cx="1046228" cy="1230254"/>
          </a:xfrm>
          <a:custGeom>
            <a:avLst/>
            <a:gdLst/>
            <a:ahLst/>
            <a:cxnLst/>
            <a:rect l="l" t="t" r="r" b="b"/>
            <a:pathLst>
              <a:path w="1046228" h="1230254">
                <a:moveTo>
                  <a:pt x="0" y="0"/>
                </a:moveTo>
                <a:lnTo>
                  <a:pt x="1046228" y="0"/>
                </a:lnTo>
                <a:lnTo>
                  <a:pt x="1046228" y="1230254"/>
                </a:lnTo>
                <a:lnTo>
                  <a:pt x="0" y="12302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811269" y="2075403"/>
            <a:ext cx="8332731" cy="7462940"/>
          </a:xfrm>
          <a:prstGeom prst="rect">
            <a:avLst/>
          </a:prstGeom>
        </p:spPr>
        <p:txBody>
          <a:bodyPr lIns="0" tIns="0" rIns="0" bIns="0" rtlCol="0" anchor="t">
            <a:spAutoFit/>
          </a:bodyPr>
          <a:lstStyle/>
          <a:p>
            <a:pPr>
              <a:lnSpc>
                <a:spcPts val="2664"/>
              </a:lnSpc>
            </a:pPr>
            <a:r>
              <a:rPr lang="en-US" sz="1600" dirty="0">
                <a:solidFill>
                  <a:srgbClr val="2254C5"/>
                </a:solidFill>
                <a:latin typeface="Helvetica Neue LT Std Bold"/>
              </a:rPr>
              <a:t>How to apply​​</a:t>
            </a:r>
          </a:p>
          <a:p>
            <a:pPr>
              <a:lnSpc>
                <a:spcPts val="2664"/>
              </a:lnSpc>
            </a:pPr>
            <a:r>
              <a:rPr lang="en-GB" sz="1600" dirty="0">
                <a:solidFill>
                  <a:srgbClr val="545454"/>
                </a:solidFill>
                <a:latin typeface="Helvetica Neue LT Std"/>
              </a:rPr>
              <a:t>Hays, an Executive Search firm, have been appointed to assist with this recruitment campaign. To apply for this post, you will need to submit documentation below via the following link, by no later than 23:55 on 09/11/25. </a:t>
            </a:r>
            <a:endParaRPr lang="en-US" sz="1600">
              <a:ea typeface="Calibri"/>
              <a:cs typeface="Calibri"/>
            </a:endParaRPr>
          </a:p>
          <a:p>
            <a:pPr>
              <a:lnSpc>
                <a:spcPts val="2664"/>
              </a:lnSpc>
            </a:pPr>
            <a:endParaRPr lang="en-GB" sz="1600" b="1" dirty="0">
              <a:solidFill>
                <a:srgbClr val="545454"/>
              </a:solidFill>
              <a:latin typeface="Helvetica Neue LT Std"/>
            </a:endParaRPr>
          </a:p>
          <a:p>
            <a:pPr>
              <a:lnSpc>
                <a:spcPts val="2664"/>
              </a:lnSpc>
            </a:pPr>
            <a:r>
              <a:rPr lang="en-GB" sz="1600" b="1" dirty="0">
                <a:solidFill>
                  <a:srgbClr val="545454"/>
                </a:solidFill>
                <a:latin typeface="Helvetica Neue LT Std"/>
              </a:rPr>
              <a:t>Follow this link to apply: </a:t>
            </a:r>
            <a:r>
              <a:rPr lang="en-GB" sz="1600" u="sng" dirty="0">
                <a:solidFill>
                  <a:srgbClr val="0000FF"/>
                </a:solidFill>
                <a:latin typeface="Helvetica Neue LT Std"/>
                <a:hlinkClick r:id="rId5"/>
              </a:rPr>
              <a:t>Application link</a:t>
            </a:r>
          </a:p>
          <a:p>
            <a:pPr>
              <a:lnSpc>
                <a:spcPts val="2664"/>
              </a:lnSpc>
            </a:pPr>
            <a:endParaRPr lang="en-GB" sz="1600" b="1" dirty="0">
              <a:solidFill>
                <a:srgbClr val="545454"/>
              </a:solidFill>
              <a:latin typeface="Helvetica Neue LT Std"/>
            </a:endParaRPr>
          </a:p>
          <a:p>
            <a:pPr algn="just"/>
            <a:r>
              <a:rPr lang="en-GB" sz="1600" dirty="0">
                <a:solidFill>
                  <a:srgbClr val="545454"/>
                </a:solidFill>
                <a:latin typeface="Helvetica Neue LT Std"/>
              </a:rPr>
              <a:t>If you have any issues accessing the link or questions regarding the documentation, please contact:</a:t>
            </a:r>
            <a:r>
              <a:rPr lang="en-US" sz="1600" dirty="0">
                <a:solidFill>
                  <a:srgbClr val="545454"/>
                </a:solidFill>
                <a:latin typeface="Helvetica Neue LT Std"/>
              </a:rPr>
              <a:t> </a:t>
            </a:r>
            <a:endParaRPr lang="en-US" sz="1600">
              <a:solidFill>
                <a:srgbClr val="000000"/>
              </a:solidFill>
              <a:latin typeface="Helvetica Neue LT Std"/>
            </a:endParaRPr>
          </a:p>
          <a:p>
            <a:pPr algn="just"/>
            <a:endParaRPr lang="en-US" sz="1600" dirty="0">
              <a:solidFill>
                <a:srgbClr val="000000"/>
              </a:solidFill>
              <a:latin typeface="Helvetica Neue LT Std"/>
            </a:endParaRPr>
          </a:p>
          <a:p>
            <a:pPr marL="285750" indent="-285750">
              <a:buFont typeface="Arial,Sans-Serif"/>
              <a:buChar char="•"/>
            </a:pPr>
            <a:r>
              <a:rPr lang="en-GB" sz="1600" dirty="0">
                <a:solidFill>
                  <a:srgbClr val="545454"/>
                </a:solidFill>
                <a:latin typeface="Helvetica Neue LT Std"/>
              </a:rPr>
              <a:t>Andrew Timlin: 07887777735 </a:t>
            </a:r>
            <a:r>
              <a:rPr lang="en-GB" sz="1600" dirty="0">
                <a:solidFill>
                  <a:srgbClr val="545454"/>
                </a:solidFill>
                <a:latin typeface="Helvetica Neue LT Std"/>
                <a:hlinkClick r:id="rId6"/>
              </a:rPr>
              <a:t>Andrew.timlin@hays.com</a:t>
            </a:r>
            <a:r>
              <a:rPr lang="en-GB" sz="1600" dirty="0">
                <a:solidFill>
                  <a:srgbClr val="545454"/>
                </a:solidFill>
                <a:latin typeface="Helvetica Neue LT Std"/>
              </a:rPr>
              <a:t> </a:t>
            </a:r>
            <a:r>
              <a:rPr lang="en-US" sz="1600" dirty="0">
                <a:solidFill>
                  <a:srgbClr val="545454"/>
                </a:solidFill>
                <a:latin typeface="Helvetica Neue LT Std"/>
              </a:rPr>
              <a:t> </a:t>
            </a:r>
            <a:endParaRPr lang="en-US" sz="1600">
              <a:solidFill>
                <a:srgbClr val="000000"/>
              </a:solidFill>
              <a:latin typeface="Helvetica Neue LT Std"/>
            </a:endParaRPr>
          </a:p>
          <a:p>
            <a:pPr marL="285750" indent="-285750">
              <a:buFont typeface="Arial,Sans-Serif"/>
              <a:buChar char="•"/>
            </a:pPr>
            <a:r>
              <a:rPr lang="en-GB" sz="1600" dirty="0">
                <a:solidFill>
                  <a:srgbClr val="545454"/>
                </a:solidFill>
                <a:latin typeface="Helvetica Neue LT Std"/>
              </a:rPr>
              <a:t>Owen Quant : 07867695217 </a:t>
            </a:r>
            <a:r>
              <a:rPr lang="en-GB" sz="1600" dirty="0">
                <a:solidFill>
                  <a:srgbClr val="545454"/>
                </a:solidFill>
                <a:latin typeface="Helvetica Neue LT Std"/>
                <a:hlinkClick r:id="rId7"/>
              </a:rPr>
              <a:t>Owen.quant@hays.com</a:t>
            </a:r>
            <a:r>
              <a:rPr lang="en-US" sz="1600" dirty="0">
                <a:solidFill>
                  <a:srgbClr val="545454"/>
                </a:solidFill>
                <a:latin typeface="Helvetica Neue LT Std"/>
              </a:rPr>
              <a:t> </a:t>
            </a:r>
            <a:endParaRPr lang="en-GB" sz="1600">
              <a:ea typeface="Calibri"/>
              <a:cs typeface="Calibri"/>
            </a:endParaRPr>
          </a:p>
          <a:p>
            <a:pPr>
              <a:lnSpc>
                <a:spcPts val="2664"/>
              </a:lnSpc>
            </a:pPr>
            <a:endParaRPr lang="en-GB" sz="1600" dirty="0">
              <a:solidFill>
                <a:srgbClr val="545454"/>
              </a:solidFill>
              <a:latin typeface="Helvetica Neue LT Std"/>
            </a:endParaRPr>
          </a:p>
          <a:p>
            <a:pPr>
              <a:lnSpc>
                <a:spcPts val="2664"/>
              </a:lnSpc>
            </a:pPr>
            <a:r>
              <a:rPr lang="en-US" sz="1600" b="1" dirty="0">
                <a:solidFill>
                  <a:srgbClr val="545454"/>
                </a:solidFill>
                <a:latin typeface="Helvetica Neue LT Std"/>
              </a:rPr>
              <a:t>Documentation:</a:t>
            </a:r>
          </a:p>
          <a:p>
            <a:pPr>
              <a:lnSpc>
                <a:spcPts val="2664"/>
              </a:lnSpc>
            </a:pPr>
            <a:r>
              <a:rPr lang="en-US" sz="1600" dirty="0">
                <a:solidFill>
                  <a:srgbClr val="545454"/>
                </a:solidFill>
                <a:latin typeface="Helvetica Neue LT Std"/>
              </a:rPr>
              <a:t>​​</a:t>
            </a:r>
          </a:p>
          <a:p>
            <a:pPr marL="410845" lvl="1" indent="-205105">
              <a:lnSpc>
                <a:spcPts val="2664"/>
              </a:lnSpc>
              <a:buAutoNum type="arabicPeriod"/>
            </a:pPr>
            <a:r>
              <a:rPr lang="en-US" sz="1600" dirty="0">
                <a:solidFill>
                  <a:srgbClr val="545454"/>
                </a:solidFill>
                <a:latin typeface="Helvetica Neue LT Std"/>
              </a:rPr>
              <a:t> </a:t>
            </a:r>
            <a:r>
              <a:rPr lang="en-US" sz="1600" b="1" dirty="0">
                <a:solidFill>
                  <a:srgbClr val="545454"/>
                </a:solidFill>
                <a:latin typeface="Helvetica Neue LT Std"/>
              </a:rPr>
              <a:t>A CV</a:t>
            </a:r>
            <a:r>
              <a:rPr lang="en-US" sz="1600" dirty="0">
                <a:solidFill>
                  <a:srgbClr val="545454"/>
                </a:solidFill>
                <a:latin typeface="Helvetica Neue LT Std"/>
              </a:rPr>
              <a:t> setting out your career history, highlighting specific responsibilities and achievements that are relevant for this role. Please provide reasons for any gaps within the last two years.​​</a:t>
            </a:r>
          </a:p>
          <a:p>
            <a:pPr marL="410845" lvl="1" indent="-205105">
              <a:lnSpc>
                <a:spcPts val="2664"/>
              </a:lnSpc>
              <a:buAutoNum type="arabicPeriod"/>
            </a:pPr>
            <a:r>
              <a:rPr lang="en-US" sz="1600" dirty="0">
                <a:solidFill>
                  <a:srgbClr val="545454"/>
                </a:solidFill>
                <a:latin typeface="Helvetica Neue LT Std"/>
              </a:rPr>
              <a:t> </a:t>
            </a:r>
            <a:r>
              <a:rPr lang="en-US" sz="1600" b="1" dirty="0">
                <a:solidFill>
                  <a:srgbClr val="545454"/>
                </a:solidFill>
                <a:latin typeface="Helvetica Neue LT Std"/>
              </a:rPr>
              <a:t>A Supporting Statement</a:t>
            </a:r>
            <a:r>
              <a:rPr lang="en-US" sz="1600" dirty="0">
                <a:solidFill>
                  <a:srgbClr val="545454"/>
                </a:solidFill>
                <a:latin typeface="Helvetica Neue LT Std"/>
              </a:rPr>
              <a:t> of around two pages of A4, providing examples of how your exp</a:t>
            </a:r>
            <a:r>
              <a:rPr lang="en-US" sz="1600" u="none" dirty="0">
                <a:solidFill>
                  <a:srgbClr val="545454"/>
                </a:solidFill>
                <a:latin typeface="Helvetica Neue LT Std"/>
              </a:rPr>
              <a:t>eri</a:t>
            </a:r>
            <a:r>
              <a:rPr lang="en-US" sz="1600" dirty="0">
                <a:solidFill>
                  <a:srgbClr val="545454"/>
                </a:solidFill>
                <a:latin typeface="Helvetica Neue LT Std"/>
              </a:rPr>
              <a:t>en</a:t>
            </a:r>
            <a:r>
              <a:rPr lang="en-US" sz="1600" u="none" dirty="0">
                <a:solidFill>
                  <a:srgbClr val="545454"/>
                </a:solidFill>
                <a:latin typeface="Helvetica Neue LT Std"/>
              </a:rPr>
              <a:t>ce </a:t>
            </a:r>
            <a:r>
              <a:rPr lang="en-US" sz="1600" dirty="0">
                <a:solidFill>
                  <a:srgbClr val="545454"/>
                </a:solidFill>
                <a:latin typeface="Helvetica Neue LT Std"/>
              </a:rPr>
              <a:t>m</a:t>
            </a:r>
            <a:r>
              <a:rPr lang="en-US" sz="1600" u="none" dirty="0">
                <a:solidFill>
                  <a:srgbClr val="545454"/>
                </a:solidFill>
                <a:latin typeface="Helvetica Neue LT Std"/>
              </a:rPr>
              <a:t>e</a:t>
            </a:r>
            <a:r>
              <a:rPr lang="en-US" sz="1600" dirty="0">
                <a:solidFill>
                  <a:srgbClr val="545454"/>
                </a:solidFill>
                <a:latin typeface="Helvetica Neue LT Std"/>
              </a:rPr>
              <a:t>et</a:t>
            </a:r>
            <a:r>
              <a:rPr lang="en-US" sz="1600" u="none" dirty="0">
                <a:solidFill>
                  <a:srgbClr val="545454"/>
                </a:solidFill>
                <a:latin typeface="Helvetica Neue LT Std"/>
              </a:rPr>
              <a:t>s </a:t>
            </a:r>
            <a:r>
              <a:rPr lang="en-US" sz="1600" dirty="0">
                <a:solidFill>
                  <a:srgbClr val="545454"/>
                </a:solidFill>
                <a:latin typeface="Helvetica Neue LT Std"/>
              </a:rPr>
              <a:t>t</a:t>
            </a:r>
            <a:r>
              <a:rPr lang="en-US" sz="1600" u="none" dirty="0">
                <a:solidFill>
                  <a:srgbClr val="545454"/>
                </a:solidFill>
                <a:latin typeface="Helvetica Neue LT Std"/>
              </a:rPr>
              <a:t>he</a:t>
            </a:r>
            <a:r>
              <a:rPr lang="en-US" sz="1600" dirty="0">
                <a:solidFill>
                  <a:srgbClr val="545454"/>
                </a:solidFill>
                <a:latin typeface="Helvetica Neue LT Std"/>
              </a:rPr>
              <a:t> essential criteria.​​</a:t>
            </a:r>
          </a:p>
          <a:p>
            <a:pPr>
              <a:lnSpc>
                <a:spcPts val="2664"/>
              </a:lnSpc>
            </a:pPr>
            <a:endParaRPr lang="en-US" sz="1903">
              <a:solidFill>
                <a:srgbClr val="545454"/>
              </a:solidFill>
              <a:latin typeface="Helvetica Neue LT Std"/>
            </a:endParaRPr>
          </a:p>
          <a:p>
            <a:pPr>
              <a:lnSpc>
                <a:spcPts val="2664"/>
              </a:lnSpc>
            </a:pPr>
            <a:endParaRPr lang="en-US" sz="1900">
              <a:solidFill>
                <a:srgbClr val="545454"/>
              </a:solidFill>
              <a:latin typeface="Helvetica Neue LT Std"/>
            </a:endParaRPr>
          </a:p>
          <a:p>
            <a:pPr>
              <a:lnSpc>
                <a:spcPts val="2664"/>
              </a:lnSpc>
            </a:pPr>
            <a:endParaRPr lang="en-US" sz="1903">
              <a:solidFill>
                <a:srgbClr val="545454"/>
              </a:solidFill>
              <a:latin typeface="Helvetica Neue LT Std"/>
            </a:endParaRPr>
          </a:p>
        </p:txBody>
      </p:sp>
      <p:sp>
        <p:nvSpPr>
          <p:cNvPr id="7" name="TextBox 7"/>
          <p:cNvSpPr txBox="1"/>
          <p:nvPr/>
        </p:nvSpPr>
        <p:spPr>
          <a:xfrm>
            <a:off x="2666836" y="497954"/>
            <a:ext cx="10016332" cy="1029335"/>
          </a:xfrm>
          <a:prstGeom prst="rect">
            <a:avLst/>
          </a:prstGeom>
        </p:spPr>
        <p:txBody>
          <a:bodyPr lIns="0" tIns="0" rIns="0" bIns="0" rtlCol="0" anchor="t">
            <a:spAutoFit/>
          </a:bodyPr>
          <a:lstStyle/>
          <a:p>
            <a:pPr>
              <a:lnSpc>
                <a:spcPts val="7840"/>
              </a:lnSpc>
            </a:pPr>
            <a:r>
              <a:rPr lang="en-US" sz="5600">
                <a:solidFill>
                  <a:srgbClr val="CF102D"/>
                </a:solidFill>
                <a:latin typeface="FS Lola"/>
              </a:rPr>
              <a:t>How to Apply</a:t>
            </a:r>
          </a:p>
        </p:txBody>
      </p:sp>
      <p:sp>
        <p:nvSpPr>
          <p:cNvPr id="8" name="Freeform 12">
            <a:extLst>
              <a:ext uri="{FF2B5EF4-FFF2-40B4-BE49-F238E27FC236}">
                <a16:creationId xmlns:a16="http://schemas.microsoft.com/office/drawing/2014/main" id="{7071D458-4F7E-DA11-91C9-8BC8EAD68B7E}"/>
              </a:ext>
            </a:extLst>
          </p:cNvPr>
          <p:cNvSpPr/>
          <p:nvPr/>
        </p:nvSpPr>
        <p:spPr>
          <a:xfrm>
            <a:off x="13610572" y="8687896"/>
            <a:ext cx="4677428" cy="1599104"/>
          </a:xfrm>
          <a:custGeom>
            <a:avLst/>
            <a:gdLst/>
            <a:ahLst/>
            <a:cxnLst/>
            <a:rect l="l" t="t" r="r" b="b"/>
            <a:pathLst>
              <a:path w="10111872" h="6016564">
                <a:moveTo>
                  <a:pt x="0" y="0"/>
                </a:moveTo>
                <a:lnTo>
                  <a:pt x="10111872" y="0"/>
                </a:lnTo>
                <a:lnTo>
                  <a:pt x="10111872" y="6016564"/>
                </a:lnTo>
                <a:lnTo>
                  <a:pt x="0" y="6016564"/>
                </a:lnTo>
                <a:lnTo>
                  <a:pt x="0" y="0"/>
                </a:lnTo>
                <a:close/>
              </a:path>
            </a:pathLst>
          </a:custGeom>
          <a:blipFill>
            <a:blip r:embed="rId8">
              <a:alphaModFix amt="48000"/>
              <a:extLst>
                <a:ext uri="{96DAC541-7B7A-43D3-8B79-37D633B846F1}">
                  <asvg:svgBlip xmlns:asvg="http://schemas.microsoft.com/office/drawing/2016/SVG/main" r:embed="rId9"/>
                </a:ext>
              </a:extLst>
            </a:blip>
            <a:stretch>
              <a:fillRect l="387" r="-44628" b="-100000"/>
            </a:stretch>
          </a:blipFill>
        </p:spPr>
        <p:txBody>
          <a:bodyPr/>
          <a:lstStyle/>
          <a:p>
            <a:endParaRPr lang="en-GB"/>
          </a:p>
        </p:txBody>
      </p:sp>
      <p:sp>
        <p:nvSpPr>
          <p:cNvPr id="9" name="TextBox 8">
            <a:extLst>
              <a:ext uri="{FF2B5EF4-FFF2-40B4-BE49-F238E27FC236}">
                <a16:creationId xmlns:a16="http://schemas.microsoft.com/office/drawing/2014/main" id="{490D6728-CC12-E47B-BD56-2ECF71C0BBE6}"/>
              </a:ext>
            </a:extLst>
          </p:cNvPr>
          <p:cNvSpPr txBox="1"/>
          <p:nvPr/>
        </p:nvSpPr>
        <p:spPr>
          <a:xfrm>
            <a:off x="9393383" y="6107063"/>
            <a:ext cx="8161018" cy="302986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rgbClr val="2254C5"/>
              </a:solidFill>
              <a:latin typeface="Helvetica Neue LT Std Bold"/>
            </a:endParaRPr>
          </a:p>
          <a:p>
            <a:r>
              <a:rPr lang="en-GB" sz="1600" dirty="0">
                <a:solidFill>
                  <a:srgbClr val="2254C5"/>
                </a:solidFill>
                <a:latin typeface="Helvetica Neue LT Std Bold"/>
              </a:rPr>
              <a:t>Guidance on the use of AI</a:t>
            </a:r>
          </a:p>
          <a:p>
            <a:pPr>
              <a:lnSpc>
                <a:spcPts val="2664"/>
              </a:lnSpc>
            </a:pPr>
            <a:endParaRPr lang="en-GB" sz="1600" dirty="0">
              <a:solidFill>
                <a:srgbClr val="545454"/>
              </a:solidFill>
              <a:latin typeface="Helvetica Neue LT Std"/>
            </a:endParaRPr>
          </a:p>
          <a:p>
            <a:pPr marL="342900" indent="-342900" algn="just">
              <a:lnSpc>
                <a:spcPts val="2664"/>
              </a:lnSpc>
              <a:buFont typeface="Arial" panose="020B0604020202020204" pitchFamily="34" charset="0"/>
              <a:buChar char="•"/>
            </a:pPr>
            <a:r>
              <a:rPr lang="en-GB" sz="1600" dirty="0">
                <a:solidFill>
                  <a:srgbClr val="545454"/>
                </a:solidFill>
                <a:latin typeface="Helvetica Neue LT Std"/>
              </a:rPr>
              <a:t>Please review the guidance at </a:t>
            </a:r>
            <a:r>
              <a:rPr lang="en-GB" sz="1600" dirty="0">
                <a:solidFill>
                  <a:srgbClr val="545454"/>
                </a:solidFill>
                <a:latin typeface="Helvetica Neue LT Std"/>
                <a:hlinkClick r:id="rId10">
                  <a:extLst>
                    <a:ext uri="{A12FA001-AC4F-418D-AE19-62706E023703}">
                      <ahyp:hlinkClr xmlns:ahyp="http://schemas.microsoft.com/office/drawing/2018/hyperlinkcolor" val="tx"/>
                    </a:ext>
                  </a:extLst>
                </a:hlinkClick>
              </a:rPr>
              <a:t>Artificial intelligence and recruitment | Civil Service Careers</a:t>
            </a:r>
            <a:r>
              <a:rPr lang="en-GB" sz="1600" dirty="0">
                <a:solidFill>
                  <a:srgbClr val="545454"/>
                </a:solidFill>
                <a:latin typeface="Helvetica Neue LT Std"/>
              </a:rPr>
              <a:t> to</a:t>
            </a:r>
            <a:r>
              <a:rPr lang="en-GB" sz="1600" dirty="0">
                <a:solidFill>
                  <a:srgbClr val="2254C5"/>
                </a:solidFill>
                <a:ea typeface="+mn-lt"/>
                <a:cs typeface="+mn-lt"/>
              </a:rPr>
              <a:t> </a:t>
            </a:r>
            <a:r>
              <a:rPr lang="en-GB" sz="1600" dirty="0">
                <a:solidFill>
                  <a:srgbClr val="545454"/>
                </a:solidFill>
                <a:latin typeface="Helvetica Neue LT Std"/>
              </a:rPr>
              <a:t>understand the acceptable use of AI for your application.</a:t>
            </a:r>
          </a:p>
          <a:p>
            <a:pPr marL="342900" indent="-342900" algn="just">
              <a:lnSpc>
                <a:spcPts val="2664"/>
              </a:lnSpc>
              <a:buFont typeface="Arial" panose="020B0604020202020204" pitchFamily="34" charset="0"/>
              <a:buChar char="•"/>
            </a:pPr>
            <a:r>
              <a:rPr lang="en-GB" sz="1600" dirty="0">
                <a:solidFill>
                  <a:srgbClr val="545454"/>
                </a:solidFill>
                <a:latin typeface="Helvetica Neue LT Std"/>
              </a:rPr>
              <a:t>Before you submit an application, we will ask you to confirm the information you provide is true and accurate. More details about this will be provided in the application form and we may reject applications where AI is used inappropriately at any stage of the process.</a:t>
            </a:r>
          </a:p>
        </p:txBody>
      </p:sp>
    </p:spTree>
    <p:extLst>
      <p:ext uri="{BB962C8B-B14F-4D97-AF65-F5344CB8AC3E}">
        <p14:creationId xmlns:p14="http://schemas.microsoft.com/office/powerpoint/2010/main" val="51053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00345" y="213730"/>
            <a:ext cx="1279089" cy="1084028"/>
          </a:xfrm>
          <a:custGeom>
            <a:avLst/>
            <a:gdLst/>
            <a:ahLst/>
            <a:cxnLst/>
            <a:rect l="l" t="t" r="r" b="b"/>
            <a:pathLst>
              <a:path w="1279089" h="1084028">
                <a:moveTo>
                  <a:pt x="0" y="0"/>
                </a:moveTo>
                <a:lnTo>
                  <a:pt x="1279089" y="0"/>
                </a:lnTo>
                <a:lnTo>
                  <a:pt x="1279089" y="1084028"/>
                </a:lnTo>
                <a:lnTo>
                  <a:pt x="0" y="1084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2425295" y="268423"/>
            <a:ext cx="10016332" cy="1029335"/>
          </a:xfrm>
          <a:prstGeom prst="rect">
            <a:avLst/>
          </a:prstGeom>
        </p:spPr>
        <p:txBody>
          <a:bodyPr lIns="0" tIns="0" rIns="0" bIns="0" rtlCol="0" anchor="t">
            <a:spAutoFit/>
          </a:bodyPr>
          <a:lstStyle/>
          <a:p>
            <a:pPr>
              <a:lnSpc>
                <a:spcPts val="7840"/>
              </a:lnSpc>
            </a:pPr>
            <a:r>
              <a:rPr lang="en-US" sz="5600" dirty="0">
                <a:solidFill>
                  <a:srgbClr val="CF102D"/>
                </a:solidFill>
                <a:latin typeface="FS Lola"/>
              </a:rPr>
              <a:t>Recruitment Process</a:t>
            </a:r>
          </a:p>
        </p:txBody>
      </p:sp>
      <p:sp>
        <p:nvSpPr>
          <p:cNvPr id="4" name="TextBox 4"/>
          <p:cNvSpPr txBox="1"/>
          <p:nvPr/>
        </p:nvSpPr>
        <p:spPr>
          <a:xfrm>
            <a:off x="700345" y="1793935"/>
            <a:ext cx="8416359" cy="10276083"/>
          </a:xfrm>
          <a:prstGeom prst="rect">
            <a:avLst/>
          </a:prstGeom>
        </p:spPr>
        <p:txBody>
          <a:bodyPr lIns="0" tIns="0" rIns="0" bIns="0" rtlCol="0" anchor="t">
            <a:spAutoFit/>
          </a:bodyPr>
          <a:lstStyle/>
          <a:p>
            <a:r>
              <a:rPr lang="en-US" sz="1700" dirty="0">
                <a:solidFill>
                  <a:srgbClr val="2254C5"/>
                </a:solidFill>
                <a:latin typeface="Helvetica Neue LT Std"/>
              </a:rPr>
              <a:t>Candidate Information Call </a:t>
            </a:r>
            <a:endParaRPr lang="en-US" sz="1700" dirty="0"/>
          </a:p>
          <a:p>
            <a:r>
              <a:rPr lang="en-US" sz="1600" dirty="0">
                <a:solidFill>
                  <a:srgbClr val="545454"/>
                </a:solidFill>
                <a:latin typeface="Helvetica Neue LT Std"/>
              </a:rPr>
              <a:t>The hiring manager for this position; Tim </a:t>
            </a:r>
            <a:r>
              <a:rPr lang="en-US" sz="1600" dirty="0" err="1">
                <a:solidFill>
                  <a:srgbClr val="545454"/>
                </a:solidFill>
                <a:latin typeface="Helvetica Neue LT Std"/>
              </a:rPr>
              <a:t>Newns</a:t>
            </a:r>
            <a:r>
              <a:rPr lang="en-US" sz="1600" dirty="0">
                <a:solidFill>
                  <a:srgbClr val="545454"/>
                </a:solidFill>
                <a:latin typeface="Helvetica Neue LT Std"/>
              </a:rPr>
              <a:t>, will be hosting a virtual call for any interested applicants to discuss the role and answer any questions. Please note this is not part of the formal assessment process. </a:t>
            </a:r>
            <a:endParaRPr lang="en-US" dirty="0"/>
          </a:p>
          <a:p>
            <a:r>
              <a:rPr lang="en-US" sz="1600" dirty="0">
                <a:solidFill>
                  <a:srgbClr val="545454"/>
                </a:solidFill>
                <a:latin typeface="Helvetica Neue LT Std"/>
              </a:rPr>
              <a:t>This will be held via Microsoft Teams on Wednesday 5th November at 10.30 -11.30am (UK time).</a:t>
            </a:r>
            <a:r>
              <a:rPr lang="en-US" sz="1600" dirty="0">
                <a:solidFill>
                  <a:srgbClr val="545454"/>
                </a:solidFill>
                <a:highlight>
                  <a:srgbClr val="FFFF00"/>
                </a:highlight>
                <a:latin typeface="Helvetica Neue LT Std"/>
              </a:rPr>
              <a:t> </a:t>
            </a:r>
            <a:br>
              <a:rPr lang="en-US" sz="1600" dirty="0">
                <a:solidFill>
                  <a:srgbClr val="545454"/>
                </a:solidFill>
                <a:highlight>
                  <a:srgbClr val="FFFF00"/>
                </a:highlight>
                <a:latin typeface="Helvetica Neue LT Std"/>
              </a:rPr>
            </a:br>
            <a:endParaRPr lang="en-US" dirty="0">
              <a:ea typeface="Calibri"/>
              <a:cs typeface="Calibri"/>
            </a:endParaRPr>
          </a:p>
          <a:p>
            <a:r>
              <a:rPr lang="en-US" sz="1600" dirty="0">
                <a:solidFill>
                  <a:srgbClr val="545454"/>
                </a:solidFill>
                <a:latin typeface="Helvetica Neue LT Std"/>
                <a:hlinkClick r:id="rId4"/>
              </a:rPr>
              <a:t>Please click here for the meeting link.</a:t>
            </a:r>
            <a:br>
              <a:rPr lang="en-US" sz="1600" dirty="0">
                <a:solidFill>
                  <a:srgbClr val="545454"/>
                </a:solidFill>
                <a:highlight>
                  <a:srgbClr val="FFFF00"/>
                </a:highlight>
                <a:latin typeface="Helvetica Neue LT Std"/>
              </a:rPr>
            </a:br>
            <a:endParaRPr lang="en-US" sz="1600" dirty="0">
              <a:highlight>
                <a:srgbClr val="FFFF00"/>
              </a:highlight>
              <a:ea typeface="Calibri"/>
              <a:cs typeface="Calibri"/>
            </a:endParaRPr>
          </a:p>
          <a:p>
            <a:r>
              <a:rPr lang="en-US" sz="1600" dirty="0">
                <a:solidFill>
                  <a:srgbClr val="545454"/>
                </a:solidFill>
                <a:latin typeface="Helvetica Neue LT Std"/>
                <a:ea typeface="+mn-lt"/>
                <a:cs typeface="+mn-lt"/>
              </a:rPr>
              <a:t>If you would like to join without your full name being displayed in the meeting, please ensure you access the link on a personal device and select 'Join without signing in'.</a:t>
            </a:r>
            <a:endParaRPr lang="en-US" sz="1600" dirty="0">
              <a:latin typeface="Helvetica Neue LT Std"/>
              <a:ea typeface="+mn-lt"/>
              <a:cs typeface="+mn-lt"/>
            </a:endParaRPr>
          </a:p>
          <a:p>
            <a:pPr>
              <a:lnSpc>
                <a:spcPts val="2240"/>
              </a:lnSpc>
              <a:spcBef>
                <a:spcPct val="0"/>
              </a:spcBef>
            </a:pPr>
            <a:endParaRPr lang="en-US" sz="1600" dirty="0">
              <a:solidFill>
                <a:srgbClr val="2254C5"/>
              </a:solidFill>
              <a:latin typeface="Helvetica Neue LT Std"/>
            </a:endParaRPr>
          </a:p>
          <a:p>
            <a:r>
              <a:rPr lang="en-US" sz="1700" dirty="0">
                <a:solidFill>
                  <a:srgbClr val="2254C5"/>
                </a:solidFill>
                <a:latin typeface="Helvetica Neue LT Std Bold"/>
              </a:rPr>
              <a:t>Longlist</a:t>
            </a:r>
            <a:endParaRPr lang="en-US" sz="1700" dirty="0">
              <a:solidFill>
                <a:srgbClr val="000000"/>
              </a:solidFill>
              <a:latin typeface="Helvetica Neue LT Std Bold"/>
            </a:endParaRPr>
          </a:p>
          <a:p>
            <a:pPr algn="just"/>
            <a:r>
              <a:rPr lang="en-US" sz="1600" dirty="0">
                <a:solidFill>
                  <a:srgbClr val="545454"/>
                </a:solidFill>
                <a:latin typeface="Helvetica Neue LT Std"/>
              </a:rPr>
              <a:t>Longlisting is made on the basis of merit, following the closure of the advert, the panel will assess the evidence presented by all applicants against the advertised essential criteria. The highest rated applicants will be invited to a pre-liminary interview with Hays.</a:t>
            </a:r>
            <a:endParaRPr lang="en-US" sz="1600" dirty="0"/>
          </a:p>
          <a:p>
            <a:pPr algn="just"/>
            <a:endParaRPr lang="en-US" sz="1700" dirty="0">
              <a:solidFill>
                <a:srgbClr val="545454"/>
              </a:solidFill>
              <a:latin typeface="Helvetica Neue LT Std"/>
            </a:endParaRPr>
          </a:p>
          <a:p>
            <a:pPr>
              <a:lnSpc>
                <a:spcPts val="2240"/>
              </a:lnSpc>
              <a:spcBef>
                <a:spcPct val="0"/>
              </a:spcBef>
            </a:pPr>
            <a:r>
              <a:rPr lang="en-US" sz="1700" dirty="0">
                <a:solidFill>
                  <a:srgbClr val="2254C5"/>
                </a:solidFill>
                <a:latin typeface="Helvetica Neue LT Std"/>
              </a:rPr>
              <a:t>Shortlist​</a:t>
            </a:r>
            <a:endParaRPr lang="en-US" sz="1700" dirty="0">
              <a:ea typeface="Calibri"/>
              <a:cs typeface="Calibri"/>
            </a:endParaRPr>
          </a:p>
          <a:p>
            <a:pPr>
              <a:lnSpc>
                <a:spcPts val="2240"/>
              </a:lnSpc>
              <a:spcBef>
                <a:spcPct val="0"/>
              </a:spcBef>
            </a:pPr>
            <a:r>
              <a:rPr lang="en-US" sz="1600" dirty="0">
                <a:solidFill>
                  <a:srgbClr val="545454"/>
                </a:solidFill>
                <a:latin typeface="Helvetica Neue LT Std"/>
              </a:rPr>
              <a:t>Shortlisting for interview is made on the basis of merit. The selection panel will assess the evidence presented by all applicants against the advertised essential criteria and the highest rated applicants will be invited to interview.</a:t>
            </a:r>
          </a:p>
          <a:p>
            <a:pPr>
              <a:lnSpc>
                <a:spcPts val="2240"/>
              </a:lnSpc>
              <a:spcBef>
                <a:spcPct val="0"/>
              </a:spcBef>
            </a:pPr>
            <a:endParaRPr lang="en-US" sz="1600" dirty="0">
              <a:solidFill>
                <a:srgbClr val="545454"/>
              </a:solidFill>
              <a:latin typeface="Helvetica Neue LT Std"/>
            </a:endParaRPr>
          </a:p>
          <a:p>
            <a:pPr>
              <a:lnSpc>
                <a:spcPts val="2240"/>
              </a:lnSpc>
              <a:spcBef>
                <a:spcPct val="0"/>
              </a:spcBef>
            </a:pPr>
            <a:r>
              <a:rPr lang="en-US" sz="1700" dirty="0">
                <a:solidFill>
                  <a:srgbClr val="2254C5"/>
                </a:solidFill>
                <a:latin typeface="Helvetica Neue LT Std"/>
                <a:cs typeface="Segoe UI"/>
              </a:rPr>
              <a:t>Assessments</a:t>
            </a:r>
          </a:p>
          <a:p>
            <a:pPr>
              <a:lnSpc>
                <a:spcPts val="2240"/>
              </a:lnSpc>
              <a:spcBef>
                <a:spcPct val="0"/>
              </a:spcBef>
            </a:pPr>
            <a:r>
              <a:rPr lang="en-US" sz="1600" dirty="0">
                <a:solidFill>
                  <a:srgbClr val="000000"/>
                </a:solidFill>
                <a:latin typeface="Helvetica Neue LT Std"/>
                <a:cs typeface="Segoe UI"/>
              </a:rPr>
              <a:t>I</a:t>
            </a:r>
            <a:r>
              <a:rPr lang="en-US" sz="1600" dirty="0">
                <a:solidFill>
                  <a:srgbClr val="545454"/>
                </a:solidFill>
                <a:latin typeface="Helvetica Neue LT Std"/>
                <a:cs typeface="Segoe UI"/>
              </a:rPr>
              <a:t>f you are shortlisted, you will be asked to take part in a series of assessments which will include psychometric tests. These assessments will not result in a pass or fail decision. Rather, they are designed to support the panel’s decision making and highlight areas for the panel to explore further at interview. </a:t>
            </a:r>
            <a:endParaRPr lang="en-US" sz="1600" dirty="0">
              <a:solidFill>
                <a:srgbClr val="000000"/>
              </a:solidFill>
              <a:latin typeface="Helvetica Neue LT Std"/>
              <a:cs typeface="Segoe UI"/>
            </a:endParaRPr>
          </a:p>
          <a:p>
            <a:pPr>
              <a:lnSpc>
                <a:spcPts val="2240"/>
              </a:lnSpc>
              <a:spcBef>
                <a:spcPct val="0"/>
              </a:spcBef>
            </a:pPr>
            <a:r>
              <a:rPr lang="en-US" sz="1600" dirty="0">
                <a:solidFill>
                  <a:srgbClr val="545454"/>
                </a:solidFill>
                <a:latin typeface="Helvetica Neue LT Std"/>
                <a:cs typeface="Segoe UI"/>
              </a:rPr>
              <a:t>Further details on what the assessments will entail, can be found here: </a:t>
            </a:r>
            <a:br>
              <a:rPr lang="en-US" sz="1600" dirty="0">
                <a:latin typeface="Helvetica Neue LT Std"/>
                <a:cs typeface="Segoe UI"/>
              </a:rPr>
            </a:br>
            <a:r>
              <a:rPr lang="en-US" sz="1600" dirty="0">
                <a:solidFill>
                  <a:srgbClr val="545454"/>
                </a:solidFill>
                <a:latin typeface="Helvetica Neue LT Std"/>
                <a:cs typeface="Segoe UI"/>
                <a:hlinkClick r:id="rId5"/>
              </a:rPr>
              <a:t>www.scs-assessments.co.uk</a:t>
            </a:r>
            <a:r>
              <a:rPr lang="en-US" sz="1600" dirty="0">
                <a:solidFill>
                  <a:srgbClr val="545454"/>
                </a:solidFill>
                <a:latin typeface="Helvetica Neue LT Std"/>
                <a:cs typeface="Segoe UI"/>
              </a:rPr>
              <a:t>. Full details of the assessment process will be provided to shortlisted candidates at the earliest opportunity. </a:t>
            </a:r>
            <a:endParaRPr lang="en-US" sz="1600" dirty="0">
              <a:solidFill>
                <a:srgbClr val="000000"/>
              </a:solidFill>
              <a:latin typeface="Helvetica Neue LT Std"/>
              <a:cs typeface="Segoe UI"/>
            </a:endParaRPr>
          </a:p>
          <a:p>
            <a:pPr>
              <a:lnSpc>
                <a:spcPts val="2240"/>
              </a:lnSpc>
              <a:spcBef>
                <a:spcPct val="0"/>
              </a:spcBef>
            </a:pPr>
            <a:endParaRPr lang="en-US" sz="1600" dirty="0">
              <a:solidFill>
                <a:srgbClr val="545454"/>
              </a:solidFill>
              <a:latin typeface="Helvetica Neue LT Std"/>
              <a:cs typeface="Segoe UI"/>
            </a:endParaRPr>
          </a:p>
          <a:p>
            <a:pPr>
              <a:lnSpc>
                <a:spcPts val="2240"/>
              </a:lnSpc>
              <a:spcBef>
                <a:spcPct val="0"/>
              </a:spcBef>
            </a:pPr>
            <a:endParaRPr lang="en-US" sz="1600" dirty="0">
              <a:solidFill>
                <a:srgbClr val="545454"/>
              </a:solidFill>
              <a:latin typeface="Helvetica Neue LT Std"/>
              <a:cs typeface="Segoe UI"/>
            </a:endParaRPr>
          </a:p>
          <a:p>
            <a:pPr>
              <a:lnSpc>
                <a:spcPts val="2240"/>
              </a:lnSpc>
              <a:spcBef>
                <a:spcPct val="0"/>
              </a:spcBef>
            </a:pPr>
            <a:endParaRPr lang="en-US" sz="1600" dirty="0">
              <a:solidFill>
                <a:srgbClr val="545454"/>
              </a:solidFill>
              <a:latin typeface="Helvetica Neue LT Std"/>
            </a:endParaRPr>
          </a:p>
          <a:p>
            <a:pPr>
              <a:lnSpc>
                <a:spcPts val="2240"/>
              </a:lnSpc>
              <a:spcBef>
                <a:spcPct val="0"/>
              </a:spcBef>
            </a:pPr>
            <a:endParaRPr lang="en-US" sz="1600" dirty="0">
              <a:solidFill>
                <a:srgbClr val="2254C5"/>
              </a:solidFill>
              <a:latin typeface="Helvetica Neue LT Std Bold"/>
            </a:endParaRPr>
          </a:p>
          <a:p>
            <a:pPr>
              <a:lnSpc>
                <a:spcPts val="2240"/>
              </a:lnSpc>
              <a:spcBef>
                <a:spcPct val="0"/>
              </a:spcBef>
            </a:pPr>
            <a:endParaRPr lang="en-US" sz="1600" dirty="0">
              <a:solidFill>
                <a:srgbClr val="545454"/>
              </a:solidFill>
              <a:latin typeface="Helvetica Neue LT Std"/>
            </a:endParaRPr>
          </a:p>
          <a:p>
            <a:pPr>
              <a:lnSpc>
                <a:spcPts val="2240"/>
              </a:lnSpc>
              <a:spcBef>
                <a:spcPct val="0"/>
              </a:spcBef>
            </a:pPr>
            <a:endParaRPr lang="en-US" sz="1600" dirty="0">
              <a:solidFill>
                <a:srgbClr val="2254C5"/>
              </a:solidFill>
              <a:latin typeface="Helvetica Neue LT Std Bold"/>
            </a:endParaRPr>
          </a:p>
          <a:p>
            <a:pPr>
              <a:lnSpc>
                <a:spcPts val="2240"/>
              </a:lnSpc>
              <a:spcBef>
                <a:spcPct val="0"/>
              </a:spcBef>
            </a:pPr>
            <a:endParaRPr lang="en-US" sz="1600" dirty="0">
              <a:solidFill>
                <a:srgbClr val="545454"/>
              </a:solidFill>
              <a:latin typeface="Helvetica Neue LT Std"/>
            </a:endParaRPr>
          </a:p>
          <a:p>
            <a:pPr algn="ctr">
              <a:lnSpc>
                <a:spcPts val="2240"/>
              </a:lnSpc>
              <a:spcBef>
                <a:spcPct val="0"/>
              </a:spcBef>
            </a:pPr>
            <a:endParaRPr lang="en-US" sz="1600" dirty="0">
              <a:solidFill>
                <a:srgbClr val="545454"/>
              </a:solidFill>
              <a:latin typeface="Helvetica Neue LT Std"/>
            </a:endParaRPr>
          </a:p>
        </p:txBody>
      </p:sp>
      <p:sp>
        <p:nvSpPr>
          <p:cNvPr id="5" name="TextBox 5"/>
          <p:cNvSpPr txBox="1"/>
          <p:nvPr/>
        </p:nvSpPr>
        <p:spPr>
          <a:xfrm>
            <a:off x="9363542" y="733044"/>
            <a:ext cx="8675687" cy="8731236"/>
          </a:xfrm>
          <a:prstGeom prst="rect">
            <a:avLst/>
          </a:prstGeom>
        </p:spPr>
        <p:txBody>
          <a:bodyPr lIns="0" tIns="0" rIns="0" bIns="0" rtlCol="0" anchor="t">
            <a:spAutoFit/>
          </a:bodyPr>
          <a:lstStyle/>
          <a:p>
            <a:pPr>
              <a:lnSpc>
                <a:spcPts val="2240"/>
              </a:lnSpc>
              <a:spcBef>
                <a:spcPct val="0"/>
              </a:spcBef>
            </a:pPr>
            <a:r>
              <a:rPr lang="en-US" sz="1700" dirty="0">
                <a:solidFill>
                  <a:srgbClr val="2254C5"/>
                </a:solidFill>
                <a:latin typeface="Helvetica Neue LT Std"/>
                <a:cs typeface="Segoe UI"/>
              </a:rPr>
              <a:t>Informal conversations</a:t>
            </a:r>
            <a:endParaRPr lang="en-US" sz="1700" dirty="0">
              <a:solidFill>
                <a:srgbClr val="545454"/>
              </a:solidFill>
              <a:latin typeface="Helvetica Neue LT Std"/>
              <a:cs typeface="Segoe UI"/>
            </a:endParaRPr>
          </a:p>
          <a:p>
            <a:pPr>
              <a:lnSpc>
                <a:spcPts val="2240"/>
              </a:lnSpc>
              <a:spcBef>
                <a:spcPct val="0"/>
              </a:spcBef>
            </a:pPr>
            <a:r>
              <a:rPr lang="en-US" sz="1600" dirty="0">
                <a:solidFill>
                  <a:srgbClr val="545454"/>
                </a:solidFill>
                <a:latin typeface="Helvetica Neue LT Std"/>
                <a:cs typeface="Segoe UI"/>
              </a:rPr>
              <a:t>You will also have the opportunity to speak to Tim </a:t>
            </a:r>
            <a:r>
              <a:rPr lang="en-US" sz="1600" dirty="0" err="1">
                <a:solidFill>
                  <a:srgbClr val="545454"/>
                </a:solidFill>
                <a:latin typeface="Helvetica Neue LT Std"/>
                <a:cs typeface="Segoe UI"/>
              </a:rPr>
              <a:t>Newns</a:t>
            </a:r>
            <a:r>
              <a:rPr lang="en-US" sz="1600" dirty="0">
                <a:solidFill>
                  <a:srgbClr val="545454"/>
                </a:solidFill>
                <a:latin typeface="Helvetica Neue LT Std"/>
                <a:cs typeface="Segoe UI"/>
              </a:rPr>
              <a:t> prior to the final interview to learn more about the role and the organisation. Please note this is not part of the formal assessment process. </a:t>
            </a:r>
            <a:br>
              <a:rPr lang="en-US" sz="1500" dirty="0">
                <a:latin typeface="Helvetica Neue LT Std"/>
              </a:rPr>
            </a:br>
            <a:endParaRPr lang="en-US" sz="1700" dirty="0">
              <a:solidFill>
                <a:srgbClr val="2254C5"/>
              </a:solidFill>
              <a:latin typeface="Helvetica Neue LT Std"/>
              <a:cs typeface="Segoe UI"/>
            </a:endParaRPr>
          </a:p>
          <a:p>
            <a:pPr>
              <a:lnSpc>
                <a:spcPts val="2240"/>
              </a:lnSpc>
              <a:spcBef>
                <a:spcPct val="0"/>
              </a:spcBef>
            </a:pPr>
            <a:r>
              <a:rPr lang="en-US" sz="1700" dirty="0">
                <a:solidFill>
                  <a:srgbClr val="2254C5"/>
                </a:solidFill>
                <a:latin typeface="Helvetica Neue LT Std"/>
                <a:cs typeface="Segoe UI"/>
              </a:rPr>
              <a:t>Interview </a:t>
            </a:r>
            <a:endParaRPr lang="en-US" sz="1700" dirty="0">
              <a:solidFill>
                <a:srgbClr val="000000"/>
              </a:solidFill>
              <a:latin typeface="Helvetica Neue LT Std"/>
              <a:cs typeface="Segoe UI"/>
            </a:endParaRPr>
          </a:p>
          <a:p>
            <a:pPr>
              <a:lnSpc>
                <a:spcPts val="2240"/>
              </a:lnSpc>
              <a:spcBef>
                <a:spcPct val="0"/>
              </a:spcBef>
            </a:pPr>
            <a:r>
              <a:rPr lang="en-US" sz="1600" dirty="0">
                <a:solidFill>
                  <a:srgbClr val="545454"/>
                </a:solidFill>
                <a:latin typeface="Helvetica Neue LT Std"/>
                <a:cs typeface="Segoe UI"/>
              </a:rPr>
              <a:t>Shortlisted candidates will be asked to attend </a:t>
            </a:r>
            <a:r>
              <a:rPr lang="en-US" sz="1600" b="1" dirty="0">
                <a:solidFill>
                  <a:srgbClr val="545454"/>
                </a:solidFill>
                <a:latin typeface="Helvetica Neue LT Std"/>
                <a:cs typeface="Segoe UI"/>
              </a:rPr>
              <a:t>an in-person panel interview </a:t>
            </a:r>
            <a:r>
              <a:rPr lang="en-US" sz="1600" dirty="0">
                <a:solidFill>
                  <a:srgbClr val="545454"/>
                </a:solidFill>
                <a:latin typeface="Helvetica Neue LT Std"/>
                <a:cs typeface="Segoe UI"/>
              </a:rPr>
              <a:t>(location will be confirmed if shortlisted) in order to have a more in-depth discussion of your previous experience and professional competence in relation to the criteria set out in the essential criteria. </a:t>
            </a:r>
            <a:endParaRPr lang="en-US" sz="1600" dirty="0">
              <a:solidFill>
                <a:srgbClr val="000000"/>
              </a:solidFill>
              <a:latin typeface="Helvetica Neue LT Std"/>
              <a:cs typeface="Segoe UI"/>
            </a:endParaRPr>
          </a:p>
          <a:p>
            <a:pPr>
              <a:lnSpc>
                <a:spcPts val="2240"/>
              </a:lnSpc>
              <a:spcBef>
                <a:spcPct val="0"/>
              </a:spcBef>
            </a:pPr>
            <a:endParaRPr lang="en-US" sz="1600" dirty="0">
              <a:solidFill>
                <a:srgbClr val="000000"/>
              </a:solidFill>
              <a:latin typeface="Helvetica Neue LT Std"/>
              <a:cs typeface="Segoe UI"/>
            </a:endParaRPr>
          </a:p>
          <a:p>
            <a:pPr>
              <a:lnSpc>
                <a:spcPts val="2240"/>
              </a:lnSpc>
              <a:spcBef>
                <a:spcPct val="0"/>
              </a:spcBef>
            </a:pPr>
            <a:r>
              <a:rPr lang="en-US" sz="1600" dirty="0">
                <a:solidFill>
                  <a:srgbClr val="545454"/>
                </a:solidFill>
                <a:latin typeface="Helvetica Neue LT Std"/>
                <a:cs typeface="Segoe UI"/>
              </a:rPr>
              <a:t>As part of the interview, you will be asked to prepare and present a short presentation, you will be advised of the presentation topic in the interview invitation.</a:t>
            </a:r>
            <a:endParaRPr lang="en-US" sz="1600" dirty="0">
              <a:solidFill>
                <a:srgbClr val="000000"/>
              </a:solidFill>
              <a:latin typeface="Helvetica Neue LT Std"/>
              <a:cs typeface="Segoe UI"/>
            </a:endParaRPr>
          </a:p>
          <a:p>
            <a:pPr>
              <a:lnSpc>
                <a:spcPts val="2240"/>
              </a:lnSpc>
              <a:spcBef>
                <a:spcPct val="0"/>
              </a:spcBef>
            </a:pPr>
            <a:endParaRPr lang="en-US" sz="1600" dirty="0">
              <a:solidFill>
                <a:srgbClr val="2254C5"/>
              </a:solidFill>
              <a:latin typeface="Helvetica Neue LT Std"/>
              <a:cs typeface="Segoe UI"/>
            </a:endParaRPr>
          </a:p>
          <a:p>
            <a:pPr>
              <a:lnSpc>
                <a:spcPts val="2240"/>
              </a:lnSpc>
              <a:spcBef>
                <a:spcPct val="0"/>
              </a:spcBef>
            </a:pPr>
            <a:r>
              <a:rPr lang="en-US" sz="1700" dirty="0">
                <a:solidFill>
                  <a:srgbClr val="2254C5"/>
                </a:solidFill>
                <a:latin typeface="Helvetica Neue LT Std"/>
                <a:cs typeface="Segoe UI"/>
              </a:rPr>
              <a:t>Selection and Feedback </a:t>
            </a:r>
            <a:endParaRPr lang="en-US" sz="1700" dirty="0">
              <a:solidFill>
                <a:srgbClr val="000000"/>
              </a:solidFill>
              <a:latin typeface="Helvetica Neue LT Std"/>
              <a:cs typeface="Segoe UI"/>
            </a:endParaRPr>
          </a:p>
          <a:p>
            <a:pPr>
              <a:lnSpc>
                <a:spcPts val="2240"/>
              </a:lnSpc>
              <a:spcBef>
                <a:spcPct val="0"/>
              </a:spcBef>
            </a:pPr>
            <a:r>
              <a:rPr lang="en-US" sz="1600" dirty="0">
                <a:solidFill>
                  <a:srgbClr val="545454"/>
                </a:solidFill>
                <a:latin typeface="Helvetica Neue LT Std"/>
                <a:cs typeface="Segoe UI"/>
              </a:rPr>
              <a:t>Regardless of the outcome, we will notify all candidates as soon as possible. We will send you a copy of any report for any assessment that you may have undergone as part of the recruitment process. </a:t>
            </a:r>
            <a:endParaRPr lang="en-US" sz="1600" dirty="0">
              <a:solidFill>
                <a:srgbClr val="000000"/>
              </a:solidFill>
              <a:latin typeface="Helvetica Neue LT Std"/>
              <a:cs typeface="Segoe UI"/>
            </a:endParaRPr>
          </a:p>
          <a:p>
            <a:pPr>
              <a:lnSpc>
                <a:spcPts val="2240"/>
              </a:lnSpc>
              <a:spcBef>
                <a:spcPct val="0"/>
              </a:spcBef>
            </a:pPr>
            <a:r>
              <a:rPr lang="en-US" sz="1600" dirty="0">
                <a:solidFill>
                  <a:srgbClr val="545454"/>
                </a:solidFill>
                <a:latin typeface="Helvetica Neue LT Std"/>
                <a:cs typeface="Segoe UI"/>
              </a:rPr>
              <a:t>Feedback will only be provided to candidates who reached interview. </a:t>
            </a:r>
            <a:endParaRPr lang="en-US" dirty="0">
              <a:latin typeface="Helvetica Neue LT Std"/>
            </a:endParaRPr>
          </a:p>
          <a:p>
            <a:pPr>
              <a:lnSpc>
                <a:spcPts val="2240"/>
              </a:lnSpc>
              <a:spcBef>
                <a:spcPct val="0"/>
              </a:spcBef>
            </a:pPr>
            <a:endParaRPr lang="en-US" sz="1600" dirty="0">
              <a:solidFill>
                <a:srgbClr val="545454"/>
              </a:solidFill>
              <a:latin typeface="Helvetica Neue LT Std"/>
              <a:cs typeface="Segoe UI"/>
            </a:endParaRPr>
          </a:p>
          <a:p>
            <a:pPr>
              <a:lnSpc>
                <a:spcPts val="2240"/>
              </a:lnSpc>
              <a:spcBef>
                <a:spcPct val="0"/>
              </a:spcBef>
            </a:pPr>
            <a:r>
              <a:rPr lang="en-US" sz="1700" dirty="0">
                <a:solidFill>
                  <a:srgbClr val="2254C5"/>
                </a:solidFill>
                <a:latin typeface="Helvetica Neue LT Std"/>
                <a:cs typeface="Segoe UI"/>
              </a:rPr>
              <a:t>Reserve List </a:t>
            </a:r>
            <a:endParaRPr lang="en-US" sz="1700" dirty="0">
              <a:solidFill>
                <a:srgbClr val="000000"/>
              </a:solidFill>
              <a:latin typeface="Helvetica Neue LT Std"/>
              <a:cs typeface="Segoe UI"/>
            </a:endParaRPr>
          </a:p>
          <a:p>
            <a:pPr>
              <a:lnSpc>
                <a:spcPts val="2240"/>
              </a:lnSpc>
              <a:spcBef>
                <a:spcPct val="0"/>
              </a:spcBef>
            </a:pPr>
            <a:r>
              <a:rPr lang="en-US" sz="1600" dirty="0">
                <a:solidFill>
                  <a:srgbClr val="000000"/>
                </a:solidFill>
                <a:latin typeface="Helvetica Neue LT Std"/>
                <a:cs typeface="Segoe UI"/>
              </a:rPr>
              <a:t>I</a:t>
            </a:r>
            <a:r>
              <a:rPr lang="en-US" sz="1600" dirty="0">
                <a:solidFill>
                  <a:srgbClr val="545454"/>
                </a:solidFill>
                <a:latin typeface="Helvetica Neue LT Std"/>
                <a:cs typeface="Segoe UI"/>
              </a:rPr>
              <a:t>f we receive more applications from suitable candidates than we have vacancies at this time, we may hold suitable applicants on a reserve list for 12 months, and future vacancies requiring the same skills and experience could be offered to candidates on the reserve list without a new competition. We will contact you to confirm if your application is to be held on a reserve list.</a:t>
            </a:r>
            <a:endParaRPr lang="en-US" dirty="0">
              <a:latin typeface="Helvetica Neue LT Std"/>
            </a:endParaRPr>
          </a:p>
          <a:p>
            <a:pPr>
              <a:lnSpc>
                <a:spcPts val="2240"/>
              </a:lnSpc>
              <a:spcBef>
                <a:spcPct val="0"/>
              </a:spcBef>
            </a:pPr>
            <a:endParaRPr lang="en-US" sz="1600" dirty="0">
              <a:solidFill>
                <a:srgbClr val="545454"/>
              </a:solidFill>
              <a:latin typeface="Helvetica Neue LT Std"/>
              <a:cs typeface="Segoe UI"/>
            </a:endParaRPr>
          </a:p>
          <a:p>
            <a:pPr>
              <a:lnSpc>
                <a:spcPts val="2240"/>
              </a:lnSpc>
              <a:spcBef>
                <a:spcPct val="0"/>
              </a:spcBef>
            </a:pPr>
            <a:r>
              <a:rPr lang="en-US" sz="1700" dirty="0">
                <a:solidFill>
                  <a:srgbClr val="2254C5"/>
                </a:solidFill>
                <a:latin typeface="Helvetica Neue LT Std"/>
                <a:cs typeface="Segoe UI"/>
              </a:rPr>
              <a:t>Diversity Monitoring</a:t>
            </a:r>
            <a:r>
              <a:rPr lang="en-US" sz="1700" dirty="0">
                <a:solidFill>
                  <a:srgbClr val="000000"/>
                </a:solidFill>
                <a:latin typeface="Helvetica Neue LT Std"/>
                <a:cs typeface="Segoe UI"/>
              </a:rPr>
              <a:t> </a:t>
            </a:r>
          </a:p>
          <a:p>
            <a:pPr>
              <a:lnSpc>
                <a:spcPts val="2240"/>
              </a:lnSpc>
              <a:spcBef>
                <a:spcPct val="0"/>
              </a:spcBef>
            </a:pPr>
            <a:r>
              <a:rPr lang="en-US" sz="1600" dirty="0">
                <a:solidFill>
                  <a:srgbClr val="545454"/>
                </a:solidFill>
                <a:latin typeface="Helvetica Neue LT Std"/>
                <a:cs typeface="Segoe UI"/>
              </a:rPr>
              <a:t>As part of the online application process, you will be asked a number of diversity-related questions. If you do not wish to provide a declaration on any of the particular characteristics, you will have the option to select 'prefer not to say'. </a:t>
            </a:r>
            <a:endParaRPr lang="en-US" sz="1600" dirty="0"/>
          </a:p>
        </p:txBody>
      </p:sp>
      <p:sp>
        <p:nvSpPr>
          <p:cNvPr id="7" name="AutoShape 7"/>
          <p:cNvSpPr/>
          <p:nvPr/>
        </p:nvSpPr>
        <p:spPr>
          <a:xfrm>
            <a:off x="0" y="9728445"/>
            <a:ext cx="18395101" cy="0"/>
          </a:xfrm>
          <a:prstGeom prst="line">
            <a:avLst/>
          </a:prstGeom>
          <a:ln w="38100" cap="flat">
            <a:solidFill>
              <a:srgbClr val="0063BE"/>
            </a:solidFill>
            <a:prstDash val="solid"/>
            <a:headEnd type="none" w="sm" len="sm"/>
            <a:tailEnd type="none" w="sm" len="sm"/>
          </a:ln>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728445"/>
            <a:ext cx="18395101" cy="0"/>
          </a:xfrm>
          <a:prstGeom prst="line">
            <a:avLst/>
          </a:prstGeom>
          <a:ln w="38100" cap="flat">
            <a:solidFill>
              <a:srgbClr val="0063BE"/>
            </a:solidFill>
            <a:prstDash val="solid"/>
            <a:headEnd type="none" w="sm" len="sm"/>
            <a:tailEnd type="none" w="sm" len="sm"/>
          </a:ln>
        </p:spPr>
        <p:txBody>
          <a:bodyPr/>
          <a:lstStyle/>
          <a:p>
            <a:endParaRPr lang="en-GB"/>
          </a:p>
        </p:txBody>
      </p:sp>
      <p:sp>
        <p:nvSpPr>
          <p:cNvPr id="4" name="Freeform 4"/>
          <p:cNvSpPr/>
          <p:nvPr/>
        </p:nvSpPr>
        <p:spPr>
          <a:xfrm>
            <a:off x="1028700" y="1028700"/>
            <a:ext cx="997417" cy="997417"/>
          </a:xfrm>
          <a:custGeom>
            <a:avLst/>
            <a:gdLst/>
            <a:ahLst/>
            <a:cxnLst/>
            <a:rect l="l" t="t" r="r" b="b"/>
            <a:pathLst>
              <a:path w="997417" h="997417">
                <a:moveTo>
                  <a:pt x="0" y="0"/>
                </a:moveTo>
                <a:lnTo>
                  <a:pt x="997417" y="0"/>
                </a:lnTo>
                <a:lnTo>
                  <a:pt x="997417" y="997417"/>
                </a:lnTo>
                <a:lnTo>
                  <a:pt x="0" y="997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5" name="Group 5"/>
          <p:cNvGrpSpPr>
            <a:grpSpLocks noChangeAspect="1"/>
          </p:cNvGrpSpPr>
          <p:nvPr/>
        </p:nvGrpSpPr>
        <p:grpSpPr>
          <a:xfrm>
            <a:off x="975998" y="3476861"/>
            <a:ext cx="597439" cy="526834"/>
            <a:chOff x="0" y="0"/>
            <a:chExt cx="5763755" cy="5082591"/>
          </a:xfrm>
        </p:grpSpPr>
        <p:sp>
          <p:nvSpPr>
            <p:cNvPr id="6" name="Freeform 6"/>
            <p:cNvSpPr/>
            <p:nvPr/>
          </p:nvSpPr>
          <p:spPr>
            <a:xfrm>
              <a:off x="829818" y="63500"/>
              <a:ext cx="2071878" cy="2071878"/>
            </a:xfrm>
            <a:custGeom>
              <a:avLst/>
              <a:gdLst/>
              <a:ahLst/>
              <a:cxnLst/>
              <a:rect l="l" t="t" r="r" b="b"/>
              <a:pathLst>
                <a:path w="2071878" h="2071878">
                  <a:moveTo>
                    <a:pt x="191008" y="1035939"/>
                  </a:moveTo>
                  <a:cubicBezTo>
                    <a:pt x="191008" y="569976"/>
                    <a:pt x="570103" y="191008"/>
                    <a:pt x="1035939" y="191008"/>
                  </a:cubicBezTo>
                  <a:cubicBezTo>
                    <a:pt x="1501775" y="191008"/>
                    <a:pt x="1880870" y="570103"/>
                    <a:pt x="1880870" y="1035939"/>
                  </a:cubicBezTo>
                  <a:cubicBezTo>
                    <a:pt x="1880870" y="1501775"/>
                    <a:pt x="1501775" y="1880870"/>
                    <a:pt x="1035939" y="1880870"/>
                  </a:cubicBezTo>
                  <a:cubicBezTo>
                    <a:pt x="570103" y="1880870"/>
                    <a:pt x="191008" y="1501775"/>
                    <a:pt x="191008" y="1035939"/>
                  </a:cubicBezTo>
                  <a:moveTo>
                    <a:pt x="1035939" y="2071878"/>
                  </a:moveTo>
                  <a:cubicBezTo>
                    <a:pt x="1607185" y="2071878"/>
                    <a:pt x="2071878" y="1607185"/>
                    <a:pt x="2071878" y="1035939"/>
                  </a:cubicBezTo>
                  <a:cubicBezTo>
                    <a:pt x="2071878" y="464693"/>
                    <a:pt x="1607185" y="0"/>
                    <a:pt x="1035939" y="0"/>
                  </a:cubicBezTo>
                  <a:cubicBezTo>
                    <a:pt x="464693" y="0"/>
                    <a:pt x="0" y="464693"/>
                    <a:pt x="0" y="1035939"/>
                  </a:cubicBezTo>
                  <a:cubicBezTo>
                    <a:pt x="0" y="1607185"/>
                    <a:pt x="464693" y="2071878"/>
                    <a:pt x="1035939" y="2071878"/>
                  </a:cubicBezTo>
                </a:path>
              </a:pathLst>
            </a:custGeom>
            <a:solidFill>
              <a:srgbClr val="CF102D"/>
            </a:solidFill>
          </p:spPr>
          <p:txBody>
            <a:bodyPr/>
            <a:lstStyle/>
            <a:p>
              <a:endParaRPr lang="en-GB"/>
            </a:p>
          </p:txBody>
        </p:sp>
        <p:sp>
          <p:nvSpPr>
            <p:cNvPr id="7" name="Freeform 7"/>
            <p:cNvSpPr/>
            <p:nvPr/>
          </p:nvSpPr>
          <p:spPr>
            <a:xfrm>
              <a:off x="703834" y="3224276"/>
              <a:ext cx="191008" cy="1402969"/>
            </a:xfrm>
            <a:custGeom>
              <a:avLst/>
              <a:gdLst/>
              <a:ahLst/>
              <a:cxnLst/>
              <a:rect l="l" t="t" r="r" b="b"/>
              <a:pathLst>
                <a:path w="191008" h="1402969">
                  <a:moveTo>
                    <a:pt x="95504" y="0"/>
                  </a:moveTo>
                  <a:cubicBezTo>
                    <a:pt x="42799" y="0"/>
                    <a:pt x="0" y="42799"/>
                    <a:pt x="0" y="95504"/>
                  </a:cubicBezTo>
                  <a:lnTo>
                    <a:pt x="0" y="1307465"/>
                  </a:lnTo>
                  <a:cubicBezTo>
                    <a:pt x="0" y="1360170"/>
                    <a:pt x="42799" y="1402969"/>
                    <a:pt x="95504" y="1402969"/>
                  </a:cubicBezTo>
                  <a:cubicBezTo>
                    <a:pt x="148209" y="1402969"/>
                    <a:pt x="191008" y="1360170"/>
                    <a:pt x="191008" y="1307465"/>
                  </a:cubicBezTo>
                  <a:lnTo>
                    <a:pt x="191008" y="95504"/>
                  </a:lnTo>
                  <a:cubicBezTo>
                    <a:pt x="191008" y="42799"/>
                    <a:pt x="148209" y="0"/>
                    <a:pt x="95504" y="0"/>
                  </a:cubicBezTo>
                </a:path>
              </a:pathLst>
            </a:custGeom>
            <a:solidFill>
              <a:srgbClr val="CF102D"/>
            </a:solidFill>
          </p:spPr>
          <p:txBody>
            <a:bodyPr/>
            <a:lstStyle/>
            <a:p>
              <a:endParaRPr lang="en-GB"/>
            </a:p>
          </p:txBody>
        </p:sp>
        <p:sp>
          <p:nvSpPr>
            <p:cNvPr id="8" name="Freeform 8"/>
            <p:cNvSpPr/>
            <p:nvPr/>
          </p:nvSpPr>
          <p:spPr>
            <a:xfrm>
              <a:off x="63500" y="2176526"/>
              <a:ext cx="5647944" cy="2842514"/>
            </a:xfrm>
            <a:custGeom>
              <a:avLst/>
              <a:gdLst/>
              <a:ahLst/>
              <a:cxnLst/>
              <a:rect l="l" t="t" r="r" b="b"/>
              <a:pathLst>
                <a:path w="5647944" h="2842514">
                  <a:moveTo>
                    <a:pt x="1968627" y="191643"/>
                  </a:moveTo>
                  <a:lnTo>
                    <a:pt x="1968627" y="595503"/>
                  </a:lnTo>
                  <a:cubicBezTo>
                    <a:pt x="1968627" y="684530"/>
                    <a:pt x="1896237" y="756920"/>
                    <a:pt x="1807210" y="756920"/>
                  </a:cubicBezTo>
                  <a:cubicBezTo>
                    <a:pt x="1718183" y="756920"/>
                    <a:pt x="1645793" y="684530"/>
                    <a:pt x="1645793" y="595503"/>
                  </a:cubicBezTo>
                  <a:lnTo>
                    <a:pt x="1645793" y="191643"/>
                  </a:lnTo>
                  <a:close/>
                  <a:moveTo>
                    <a:pt x="3407410" y="1695831"/>
                  </a:moveTo>
                  <a:cubicBezTo>
                    <a:pt x="3384550" y="1718056"/>
                    <a:pt x="3374390" y="1750060"/>
                    <a:pt x="3379978" y="1780921"/>
                  </a:cubicBezTo>
                  <a:lnTo>
                    <a:pt x="3383153" y="1799590"/>
                  </a:lnTo>
                  <a:cubicBezTo>
                    <a:pt x="3375660" y="1821561"/>
                    <a:pt x="3371088" y="1843913"/>
                    <a:pt x="3369564" y="1866392"/>
                  </a:cubicBezTo>
                  <a:lnTo>
                    <a:pt x="3306826" y="1833246"/>
                  </a:lnTo>
                  <a:cubicBezTo>
                    <a:pt x="3278886" y="1818513"/>
                    <a:pt x="3245612" y="1818513"/>
                    <a:pt x="3217672" y="1833246"/>
                  </a:cubicBezTo>
                  <a:lnTo>
                    <a:pt x="3127375" y="1880998"/>
                  </a:lnTo>
                  <a:lnTo>
                    <a:pt x="3144647" y="1780541"/>
                  </a:lnTo>
                  <a:cubicBezTo>
                    <a:pt x="3149981" y="1749553"/>
                    <a:pt x="3139694" y="1717930"/>
                    <a:pt x="3117215" y="1695959"/>
                  </a:cubicBezTo>
                  <a:lnTo>
                    <a:pt x="3043428" y="1624077"/>
                  </a:lnTo>
                  <a:lnTo>
                    <a:pt x="3144647" y="1608963"/>
                  </a:lnTo>
                  <a:cubicBezTo>
                    <a:pt x="3175508" y="1604392"/>
                    <a:pt x="3202305" y="1584960"/>
                    <a:pt x="3216148" y="1557021"/>
                  </a:cubicBezTo>
                  <a:lnTo>
                    <a:pt x="3261868" y="1465199"/>
                  </a:lnTo>
                  <a:lnTo>
                    <a:pt x="3306953" y="1556766"/>
                  </a:lnTo>
                  <a:cubicBezTo>
                    <a:pt x="3320796" y="1584833"/>
                    <a:pt x="3347593" y="1604391"/>
                    <a:pt x="3378581" y="1608963"/>
                  </a:cubicBezTo>
                  <a:lnTo>
                    <a:pt x="3480943" y="1624203"/>
                  </a:lnTo>
                  <a:close/>
                  <a:moveTo>
                    <a:pt x="3776599" y="1528445"/>
                  </a:moveTo>
                  <a:cubicBezTo>
                    <a:pt x="3765296" y="1493647"/>
                    <a:pt x="3735832" y="1468755"/>
                    <a:pt x="3699764" y="1463421"/>
                  </a:cubicBezTo>
                  <a:lnTo>
                    <a:pt x="3456178" y="1427353"/>
                  </a:lnTo>
                  <a:lnTo>
                    <a:pt x="3347974" y="1207643"/>
                  </a:lnTo>
                  <a:cubicBezTo>
                    <a:pt x="3331845" y="1174878"/>
                    <a:pt x="3299079" y="1154430"/>
                    <a:pt x="3262249" y="1154303"/>
                  </a:cubicBezTo>
                  <a:cubicBezTo>
                    <a:pt x="3225673" y="1154303"/>
                    <a:pt x="3192907" y="1174623"/>
                    <a:pt x="3176778" y="1207262"/>
                  </a:cubicBezTo>
                  <a:lnTo>
                    <a:pt x="3067304" y="1427353"/>
                  </a:lnTo>
                  <a:lnTo>
                    <a:pt x="2824607" y="1463421"/>
                  </a:lnTo>
                  <a:cubicBezTo>
                    <a:pt x="2788539" y="1468755"/>
                    <a:pt x="2759075" y="1493774"/>
                    <a:pt x="2747772" y="1528572"/>
                  </a:cubicBezTo>
                  <a:cubicBezTo>
                    <a:pt x="2736469" y="1563370"/>
                    <a:pt x="2745867" y="1600835"/>
                    <a:pt x="2772029" y="1626235"/>
                  </a:cubicBezTo>
                  <a:lnTo>
                    <a:pt x="2947797" y="1797431"/>
                  </a:lnTo>
                  <a:lnTo>
                    <a:pt x="2906141" y="2039747"/>
                  </a:lnTo>
                  <a:cubicBezTo>
                    <a:pt x="2899918" y="2075942"/>
                    <a:pt x="2914523" y="2111756"/>
                    <a:pt x="2944241" y="2133346"/>
                  </a:cubicBezTo>
                  <a:cubicBezTo>
                    <a:pt x="2973197" y="2154301"/>
                    <a:pt x="3013075" y="2157222"/>
                    <a:pt x="3044952" y="2140458"/>
                  </a:cubicBezTo>
                  <a:lnTo>
                    <a:pt x="3262249" y="2025650"/>
                  </a:lnTo>
                  <a:lnTo>
                    <a:pt x="3479673" y="2140585"/>
                  </a:lnTo>
                  <a:cubicBezTo>
                    <a:pt x="3502660" y="2152650"/>
                    <a:pt x="3528695" y="2154809"/>
                    <a:pt x="3552571" y="2147316"/>
                  </a:cubicBezTo>
                  <a:lnTo>
                    <a:pt x="3755517" y="2253615"/>
                  </a:lnTo>
                  <a:cubicBezTo>
                    <a:pt x="3617468" y="2367915"/>
                    <a:pt x="3444621" y="2430145"/>
                    <a:pt x="3262249" y="2430145"/>
                  </a:cubicBezTo>
                  <a:cubicBezTo>
                    <a:pt x="2833624" y="2430145"/>
                    <a:pt x="2484882" y="2081403"/>
                    <a:pt x="2484882" y="1652905"/>
                  </a:cubicBezTo>
                  <a:cubicBezTo>
                    <a:pt x="2484882" y="1224406"/>
                    <a:pt x="2833624" y="875665"/>
                    <a:pt x="3262249" y="875665"/>
                  </a:cubicBezTo>
                  <a:lnTo>
                    <a:pt x="3365628" y="883031"/>
                  </a:lnTo>
                  <a:cubicBezTo>
                    <a:pt x="3527299" y="903478"/>
                    <a:pt x="3679191" y="976630"/>
                    <a:pt x="3797555" y="1090168"/>
                  </a:cubicBezTo>
                  <a:lnTo>
                    <a:pt x="3775330" y="1128521"/>
                  </a:lnTo>
                  <a:cubicBezTo>
                    <a:pt x="3749295" y="1185799"/>
                    <a:pt x="3748406" y="1249299"/>
                    <a:pt x="3772789" y="1307083"/>
                  </a:cubicBezTo>
                  <a:lnTo>
                    <a:pt x="3821685" y="1423796"/>
                  </a:lnTo>
                  <a:cubicBezTo>
                    <a:pt x="3874644" y="1550416"/>
                    <a:pt x="3965194" y="1652269"/>
                    <a:pt x="4083813" y="1718182"/>
                  </a:cubicBezTo>
                  <a:cubicBezTo>
                    <a:pt x="4100958" y="1728850"/>
                    <a:pt x="4120516" y="1738756"/>
                    <a:pt x="4145154" y="1749043"/>
                  </a:cubicBezTo>
                  <a:lnTo>
                    <a:pt x="4436238" y="1873630"/>
                  </a:lnTo>
                  <a:cubicBezTo>
                    <a:pt x="4454653" y="1881631"/>
                    <a:pt x="4463416" y="1902459"/>
                    <a:pt x="4456304" y="1920747"/>
                  </a:cubicBezTo>
                  <a:cubicBezTo>
                    <a:pt x="4450843" y="1934717"/>
                    <a:pt x="4436492" y="1944369"/>
                    <a:pt x="4421632" y="1944369"/>
                  </a:cubicBezTo>
                  <a:lnTo>
                    <a:pt x="4410964" y="1943226"/>
                  </a:lnTo>
                  <a:lnTo>
                    <a:pt x="3759962" y="1635505"/>
                  </a:lnTo>
                  <a:cubicBezTo>
                    <a:pt x="3756153" y="1633727"/>
                    <a:pt x="3752216" y="1632076"/>
                    <a:pt x="3748278" y="1630425"/>
                  </a:cubicBezTo>
                  <a:lnTo>
                    <a:pt x="3752469" y="1626361"/>
                  </a:lnTo>
                  <a:cubicBezTo>
                    <a:pt x="3778631" y="1600834"/>
                    <a:pt x="3787902" y="1563496"/>
                    <a:pt x="3776726" y="1528571"/>
                  </a:cubicBezTo>
                  <a:moveTo>
                    <a:pt x="1807210" y="1093343"/>
                  </a:moveTo>
                  <a:cubicBezTo>
                    <a:pt x="1896237" y="1093343"/>
                    <a:pt x="1968627" y="1165733"/>
                    <a:pt x="1968627" y="1254760"/>
                  </a:cubicBezTo>
                  <a:lnTo>
                    <a:pt x="1968627" y="2214626"/>
                  </a:lnTo>
                  <a:cubicBezTo>
                    <a:pt x="1968627" y="2303653"/>
                    <a:pt x="1896237" y="2376043"/>
                    <a:pt x="1807210" y="2376043"/>
                  </a:cubicBezTo>
                  <a:cubicBezTo>
                    <a:pt x="1718183" y="2376043"/>
                    <a:pt x="1645793" y="2303653"/>
                    <a:pt x="1645793" y="2214626"/>
                  </a:cubicBezTo>
                  <a:lnTo>
                    <a:pt x="1645793" y="1254760"/>
                  </a:lnTo>
                  <a:cubicBezTo>
                    <a:pt x="1645793" y="1165733"/>
                    <a:pt x="1718183" y="1093343"/>
                    <a:pt x="1807210" y="1093343"/>
                  </a:cubicBezTo>
                  <a:moveTo>
                    <a:pt x="5604891" y="2017395"/>
                  </a:moveTo>
                  <a:lnTo>
                    <a:pt x="4678299" y="1192530"/>
                  </a:lnTo>
                  <a:cubicBezTo>
                    <a:pt x="4579747" y="1103503"/>
                    <a:pt x="4456557" y="1048639"/>
                    <a:pt x="4322064" y="1034161"/>
                  </a:cubicBezTo>
                  <a:lnTo>
                    <a:pt x="4005199" y="999109"/>
                  </a:lnTo>
                  <a:cubicBezTo>
                    <a:pt x="3994785" y="997712"/>
                    <a:pt x="3984244" y="997205"/>
                    <a:pt x="3973703" y="997331"/>
                  </a:cubicBezTo>
                  <a:cubicBezTo>
                    <a:pt x="3832987" y="843534"/>
                    <a:pt x="3646297" y="739648"/>
                    <a:pt x="3443351" y="702183"/>
                  </a:cubicBezTo>
                  <a:cubicBezTo>
                    <a:pt x="3237738" y="274828"/>
                    <a:pt x="2801620" y="0"/>
                    <a:pt x="2325624" y="0"/>
                  </a:cubicBezTo>
                  <a:lnTo>
                    <a:pt x="1239774" y="0"/>
                  </a:lnTo>
                  <a:cubicBezTo>
                    <a:pt x="556133" y="0"/>
                    <a:pt x="0" y="556133"/>
                    <a:pt x="0" y="1239774"/>
                  </a:cubicBezTo>
                  <a:lnTo>
                    <a:pt x="0" y="2355596"/>
                  </a:lnTo>
                  <a:cubicBezTo>
                    <a:pt x="0" y="2408301"/>
                    <a:pt x="42799" y="2451100"/>
                    <a:pt x="95504" y="2451100"/>
                  </a:cubicBezTo>
                  <a:cubicBezTo>
                    <a:pt x="148209" y="2451100"/>
                    <a:pt x="191008" y="2408301"/>
                    <a:pt x="191008" y="2355596"/>
                  </a:cubicBezTo>
                  <a:lnTo>
                    <a:pt x="191008" y="1239774"/>
                  </a:lnTo>
                  <a:cubicBezTo>
                    <a:pt x="191008" y="661416"/>
                    <a:pt x="661543" y="191008"/>
                    <a:pt x="1239774" y="191008"/>
                  </a:cubicBezTo>
                  <a:lnTo>
                    <a:pt x="1454658" y="191008"/>
                  </a:lnTo>
                  <a:lnTo>
                    <a:pt x="1454658" y="595376"/>
                  </a:lnTo>
                  <a:cubicBezTo>
                    <a:pt x="1454658" y="745871"/>
                    <a:pt x="1549527" y="874649"/>
                    <a:pt x="1682623" y="925068"/>
                  </a:cubicBezTo>
                  <a:cubicBezTo>
                    <a:pt x="1549527" y="975487"/>
                    <a:pt x="1454658" y="1104265"/>
                    <a:pt x="1454658" y="1254760"/>
                  </a:cubicBezTo>
                  <a:lnTo>
                    <a:pt x="1454658" y="2214626"/>
                  </a:lnTo>
                  <a:cubicBezTo>
                    <a:pt x="1454658" y="2408936"/>
                    <a:pt x="1612773" y="2567051"/>
                    <a:pt x="1807083" y="2567051"/>
                  </a:cubicBezTo>
                  <a:cubicBezTo>
                    <a:pt x="2001393" y="2567051"/>
                    <a:pt x="2159508" y="2408936"/>
                    <a:pt x="2159508" y="2214626"/>
                  </a:cubicBezTo>
                  <a:lnTo>
                    <a:pt x="2159508" y="1254760"/>
                  </a:lnTo>
                  <a:cubicBezTo>
                    <a:pt x="2159508" y="1104265"/>
                    <a:pt x="2064639" y="975487"/>
                    <a:pt x="1931543" y="925068"/>
                  </a:cubicBezTo>
                  <a:cubicBezTo>
                    <a:pt x="2064639" y="874649"/>
                    <a:pt x="2159508" y="745998"/>
                    <a:pt x="2159508" y="595376"/>
                  </a:cubicBezTo>
                  <a:lnTo>
                    <a:pt x="2159508" y="191008"/>
                  </a:lnTo>
                  <a:lnTo>
                    <a:pt x="2325624" y="191008"/>
                  </a:lnTo>
                  <a:cubicBezTo>
                    <a:pt x="2691257" y="191008"/>
                    <a:pt x="3026283" y="378714"/>
                    <a:pt x="3216783" y="685673"/>
                  </a:cubicBezTo>
                  <a:cubicBezTo>
                    <a:pt x="2703830" y="709422"/>
                    <a:pt x="2293874" y="1134237"/>
                    <a:pt x="2293874" y="1652905"/>
                  </a:cubicBezTo>
                  <a:cubicBezTo>
                    <a:pt x="2293874" y="2186813"/>
                    <a:pt x="2728214" y="2621153"/>
                    <a:pt x="3262249" y="2621153"/>
                  </a:cubicBezTo>
                  <a:cubicBezTo>
                    <a:pt x="3513582" y="2621153"/>
                    <a:pt x="3757168" y="2521966"/>
                    <a:pt x="3935730" y="2347976"/>
                  </a:cubicBezTo>
                  <a:lnTo>
                    <a:pt x="4402709" y="2592578"/>
                  </a:lnTo>
                  <a:cubicBezTo>
                    <a:pt x="4510786" y="2649474"/>
                    <a:pt x="4627372" y="2689733"/>
                    <a:pt x="4749419" y="2712085"/>
                  </a:cubicBezTo>
                  <a:lnTo>
                    <a:pt x="5468747" y="2840990"/>
                  </a:lnTo>
                  <a:cubicBezTo>
                    <a:pt x="5474335" y="2842006"/>
                    <a:pt x="5480050" y="2842514"/>
                    <a:pt x="5485765" y="2842514"/>
                  </a:cubicBezTo>
                  <a:cubicBezTo>
                    <a:pt x="5532120" y="2842514"/>
                    <a:pt x="5571617" y="2809367"/>
                    <a:pt x="5579745" y="2763901"/>
                  </a:cubicBezTo>
                  <a:cubicBezTo>
                    <a:pt x="5589016" y="2712085"/>
                    <a:pt x="5554472" y="2662301"/>
                    <a:pt x="5502529" y="2653030"/>
                  </a:cubicBezTo>
                  <a:lnTo>
                    <a:pt x="4783455" y="2524125"/>
                  </a:lnTo>
                  <a:cubicBezTo>
                    <a:pt x="4680839" y="2505329"/>
                    <a:pt x="4582668" y="2471546"/>
                    <a:pt x="4491609" y="2423541"/>
                  </a:cubicBezTo>
                  <a:lnTo>
                    <a:pt x="3606165" y="1959737"/>
                  </a:lnTo>
                  <a:cubicBezTo>
                    <a:pt x="3605657" y="1959483"/>
                    <a:pt x="3605149" y="1959229"/>
                    <a:pt x="3604641" y="1958848"/>
                  </a:cubicBezTo>
                  <a:lnTo>
                    <a:pt x="3582416" y="1828038"/>
                  </a:lnTo>
                  <a:cubicBezTo>
                    <a:pt x="3606419" y="1801114"/>
                    <a:pt x="3645789" y="1793113"/>
                    <a:pt x="3678936" y="1808480"/>
                  </a:cubicBezTo>
                  <a:lnTo>
                    <a:pt x="4057650" y="1987804"/>
                  </a:lnTo>
                  <a:cubicBezTo>
                    <a:pt x="4058793" y="1988312"/>
                    <a:pt x="4059936" y="1988820"/>
                    <a:pt x="4061079" y="1989201"/>
                  </a:cubicBezTo>
                  <a:lnTo>
                    <a:pt x="4325874" y="2114423"/>
                  </a:lnTo>
                  <a:cubicBezTo>
                    <a:pt x="4356100" y="2128393"/>
                    <a:pt x="4388231" y="2135377"/>
                    <a:pt x="4421632" y="2135377"/>
                  </a:cubicBezTo>
                  <a:cubicBezTo>
                    <a:pt x="4514596" y="2135377"/>
                    <a:pt x="4599940" y="2077085"/>
                    <a:pt x="4634230" y="1990217"/>
                  </a:cubicBezTo>
                  <a:cubicBezTo>
                    <a:pt x="4678553" y="1875789"/>
                    <a:pt x="4625213" y="1747646"/>
                    <a:pt x="4512183" y="1698244"/>
                  </a:cubicBezTo>
                  <a:lnTo>
                    <a:pt x="4219575" y="1573022"/>
                  </a:lnTo>
                  <a:cubicBezTo>
                    <a:pt x="4203700" y="1566418"/>
                    <a:pt x="4192524" y="1560830"/>
                    <a:pt x="4182237" y="1554353"/>
                  </a:cubicBezTo>
                  <a:lnTo>
                    <a:pt x="4180205" y="1553210"/>
                  </a:lnTo>
                  <a:cubicBezTo>
                    <a:pt x="4097401" y="1507363"/>
                    <a:pt x="4034409" y="1437132"/>
                    <a:pt x="3998087" y="1350137"/>
                  </a:cubicBezTo>
                  <a:lnTo>
                    <a:pt x="3949065" y="1233043"/>
                  </a:lnTo>
                  <a:cubicBezTo>
                    <a:pt x="3945509" y="1224661"/>
                    <a:pt x="3945636" y="1216025"/>
                    <a:pt x="3949446" y="1207770"/>
                  </a:cubicBezTo>
                  <a:cubicBezTo>
                    <a:pt x="3953256" y="1199388"/>
                    <a:pt x="3959987" y="1193546"/>
                    <a:pt x="3969385" y="1190498"/>
                  </a:cubicBezTo>
                  <a:lnTo>
                    <a:pt x="3971544" y="1189736"/>
                  </a:lnTo>
                  <a:lnTo>
                    <a:pt x="3976751" y="1188085"/>
                  </a:lnTo>
                  <a:lnTo>
                    <a:pt x="4301491" y="1224153"/>
                  </a:lnTo>
                  <a:cubicBezTo>
                    <a:pt x="4395851" y="1234313"/>
                    <a:pt x="4481957" y="1272667"/>
                    <a:pt x="4551045" y="1334897"/>
                  </a:cubicBezTo>
                  <a:lnTo>
                    <a:pt x="5478145" y="2160143"/>
                  </a:lnTo>
                  <a:cubicBezTo>
                    <a:pt x="5497195" y="2177161"/>
                    <a:pt x="5521961" y="2185797"/>
                    <a:pt x="5547233" y="2184147"/>
                  </a:cubicBezTo>
                  <a:cubicBezTo>
                    <a:pt x="5572761" y="2182623"/>
                    <a:pt x="5596129" y="2171319"/>
                    <a:pt x="5613019" y="2152269"/>
                  </a:cubicBezTo>
                  <a:cubicBezTo>
                    <a:pt x="5647944" y="2112899"/>
                    <a:pt x="5644516" y="2052448"/>
                    <a:pt x="5605145" y="2017396"/>
                  </a:cubicBezTo>
                </a:path>
              </a:pathLst>
            </a:custGeom>
            <a:solidFill>
              <a:srgbClr val="CF102D"/>
            </a:solidFill>
          </p:spPr>
          <p:txBody>
            <a:bodyPr/>
            <a:lstStyle/>
            <a:p>
              <a:endParaRPr lang="en-GB"/>
            </a:p>
          </p:txBody>
        </p:sp>
      </p:grpSp>
      <p:grpSp>
        <p:nvGrpSpPr>
          <p:cNvPr id="9" name="Group 9"/>
          <p:cNvGrpSpPr>
            <a:grpSpLocks noChangeAspect="1"/>
          </p:cNvGrpSpPr>
          <p:nvPr/>
        </p:nvGrpSpPr>
        <p:grpSpPr>
          <a:xfrm>
            <a:off x="1022026" y="5331111"/>
            <a:ext cx="505383" cy="597453"/>
            <a:chOff x="0" y="0"/>
            <a:chExt cx="4875644" cy="5763895"/>
          </a:xfrm>
        </p:grpSpPr>
        <p:sp>
          <p:nvSpPr>
            <p:cNvPr id="10" name="Freeform 10"/>
            <p:cNvSpPr/>
            <p:nvPr/>
          </p:nvSpPr>
          <p:spPr>
            <a:xfrm>
              <a:off x="58420" y="58040"/>
              <a:ext cx="4727194" cy="4723002"/>
            </a:xfrm>
            <a:custGeom>
              <a:avLst/>
              <a:gdLst/>
              <a:ahLst/>
              <a:cxnLst/>
              <a:rect l="l" t="t" r="r" b="b"/>
              <a:pathLst>
                <a:path w="4727194" h="4723002">
                  <a:moveTo>
                    <a:pt x="1045718" y="3592067"/>
                  </a:moveTo>
                  <a:cubicBezTo>
                    <a:pt x="948436" y="3487673"/>
                    <a:pt x="807593" y="3445763"/>
                    <a:pt x="668909" y="3480053"/>
                  </a:cubicBezTo>
                  <a:cubicBezTo>
                    <a:pt x="559054" y="3507231"/>
                    <a:pt x="481330" y="3443985"/>
                    <a:pt x="448183" y="3381501"/>
                  </a:cubicBezTo>
                  <a:cubicBezTo>
                    <a:pt x="415036" y="3319017"/>
                    <a:pt x="406146" y="3219068"/>
                    <a:pt x="490220" y="3143376"/>
                  </a:cubicBezTo>
                  <a:cubicBezTo>
                    <a:pt x="596265" y="3047745"/>
                    <a:pt x="640461" y="2907664"/>
                    <a:pt x="608457" y="2768472"/>
                  </a:cubicBezTo>
                  <a:cubicBezTo>
                    <a:pt x="576453" y="2629280"/>
                    <a:pt x="475361" y="2522600"/>
                    <a:pt x="338201" y="2483103"/>
                  </a:cubicBezTo>
                  <a:cubicBezTo>
                    <a:pt x="229362" y="2451734"/>
                    <a:pt x="193802" y="2358008"/>
                    <a:pt x="196215" y="2287269"/>
                  </a:cubicBezTo>
                  <a:cubicBezTo>
                    <a:pt x="198628" y="2216530"/>
                    <a:pt x="240919" y="2125598"/>
                    <a:pt x="351663" y="2102103"/>
                  </a:cubicBezTo>
                  <a:cubicBezTo>
                    <a:pt x="491363" y="2072385"/>
                    <a:pt x="599694" y="1973198"/>
                    <a:pt x="641477" y="1836673"/>
                  </a:cubicBezTo>
                  <a:cubicBezTo>
                    <a:pt x="683260" y="1700148"/>
                    <a:pt x="649097" y="1557273"/>
                    <a:pt x="550164" y="1454403"/>
                  </a:cubicBezTo>
                  <a:cubicBezTo>
                    <a:pt x="471678" y="1372869"/>
                    <a:pt x="487553" y="1273809"/>
                    <a:pt x="525145" y="1213865"/>
                  </a:cubicBezTo>
                  <a:cubicBezTo>
                    <a:pt x="562737" y="1153921"/>
                    <a:pt x="644652" y="1096263"/>
                    <a:pt x="752348" y="1131188"/>
                  </a:cubicBezTo>
                  <a:cubicBezTo>
                    <a:pt x="888238" y="1175257"/>
                    <a:pt x="1031621" y="1143507"/>
                    <a:pt x="1136142" y="1046225"/>
                  </a:cubicBezTo>
                  <a:cubicBezTo>
                    <a:pt x="1240663" y="948943"/>
                    <a:pt x="1282573" y="808100"/>
                    <a:pt x="1248156" y="669543"/>
                  </a:cubicBezTo>
                  <a:cubicBezTo>
                    <a:pt x="1220978" y="559688"/>
                    <a:pt x="1284224" y="481964"/>
                    <a:pt x="1346708" y="448817"/>
                  </a:cubicBezTo>
                  <a:cubicBezTo>
                    <a:pt x="1409192" y="415670"/>
                    <a:pt x="1509014" y="406653"/>
                    <a:pt x="1584833" y="490727"/>
                  </a:cubicBezTo>
                  <a:cubicBezTo>
                    <a:pt x="1680337" y="596772"/>
                    <a:pt x="1820418" y="641095"/>
                    <a:pt x="1959610" y="608964"/>
                  </a:cubicBezTo>
                  <a:cubicBezTo>
                    <a:pt x="2098802" y="576833"/>
                    <a:pt x="2205482" y="475868"/>
                    <a:pt x="2244979" y="338708"/>
                  </a:cubicBezTo>
                  <a:cubicBezTo>
                    <a:pt x="2276475" y="229488"/>
                    <a:pt x="2370201" y="194055"/>
                    <a:pt x="2440813" y="196849"/>
                  </a:cubicBezTo>
                  <a:cubicBezTo>
                    <a:pt x="2511552" y="199389"/>
                    <a:pt x="2602484" y="241553"/>
                    <a:pt x="2625979" y="352297"/>
                  </a:cubicBezTo>
                  <a:cubicBezTo>
                    <a:pt x="2655697" y="491870"/>
                    <a:pt x="2754884" y="600201"/>
                    <a:pt x="2891409" y="642111"/>
                  </a:cubicBezTo>
                  <a:cubicBezTo>
                    <a:pt x="3027934" y="684021"/>
                    <a:pt x="3170809" y="649858"/>
                    <a:pt x="3273679" y="550798"/>
                  </a:cubicBezTo>
                  <a:cubicBezTo>
                    <a:pt x="3355213" y="472312"/>
                    <a:pt x="3454146" y="488187"/>
                    <a:pt x="3514217" y="525779"/>
                  </a:cubicBezTo>
                  <a:cubicBezTo>
                    <a:pt x="3574288" y="563371"/>
                    <a:pt x="3631819" y="645413"/>
                    <a:pt x="3596894" y="752982"/>
                  </a:cubicBezTo>
                  <a:cubicBezTo>
                    <a:pt x="3552825" y="888745"/>
                    <a:pt x="3584575" y="1032255"/>
                    <a:pt x="3681857" y="1136776"/>
                  </a:cubicBezTo>
                  <a:cubicBezTo>
                    <a:pt x="3779139" y="1241297"/>
                    <a:pt x="3919982" y="1283080"/>
                    <a:pt x="4058666" y="1248790"/>
                  </a:cubicBezTo>
                  <a:cubicBezTo>
                    <a:pt x="4200144" y="1213611"/>
                    <a:pt x="4267454" y="1324736"/>
                    <a:pt x="4279392" y="1347342"/>
                  </a:cubicBezTo>
                  <a:cubicBezTo>
                    <a:pt x="4312539" y="1409826"/>
                    <a:pt x="4321429" y="1509775"/>
                    <a:pt x="4237355" y="1585467"/>
                  </a:cubicBezTo>
                  <a:cubicBezTo>
                    <a:pt x="4131310" y="1680971"/>
                    <a:pt x="4087115" y="1821179"/>
                    <a:pt x="4119118" y="1960244"/>
                  </a:cubicBezTo>
                  <a:cubicBezTo>
                    <a:pt x="4151122" y="2099309"/>
                    <a:pt x="4252215" y="2206116"/>
                    <a:pt x="4389374" y="2245613"/>
                  </a:cubicBezTo>
                  <a:cubicBezTo>
                    <a:pt x="4498086" y="2276982"/>
                    <a:pt x="4533773" y="2370708"/>
                    <a:pt x="4531234" y="2441447"/>
                  </a:cubicBezTo>
                  <a:cubicBezTo>
                    <a:pt x="4528694" y="2512186"/>
                    <a:pt x="4486530" y="2603118"/>
                    <a:pt x="4375786" y="2626613"/>
                  </a:cubicBezTo>
                  <a:cubicBezTo>
                    <a:pt x="4236213" y="2656331"/>
                    <a:pt x="4127755" y="2755518"/>
                    <a:pt x="4085972" y="2892043"/>
                  </a:cubicBezTo>
                  <a:cubicBezTo>
                    <a:pt x="4044188" y="3028568"/>
                    <a:pt x="4078352" y="3171443"/>
                    <a:pt x="4177285" y="3274313"/>
                  </a:cubicBezTo>
                  <a:cubicBezTo>
                    <a:pt x="4255771" y="3355847"/>
                    <a:pt x="4239896" y="3454907"/>
                    <a:pt x="4202304" y="3514851"/>
                  </a:cubicBezTo>
                  <a:cubicBezTo>
                    <a:pt x="4188715" y="3536568"/>
                    <a:pt x="4113912" y="3642486"/>
                    <a:pt x="3975100" y="3597528"/>
                  </a:cubicBezTo>
                  <a:cubicBezTo>
                    <a:pt x="3839210" y="3553459"/>
                    <a:pt x="3695828" y="3585209"/>
                    <a:pt x="3591306" y="3682491"/>
                  </a:cubicBezTo>
                  <a:cubicBezTo>
                    <a:pt x="3486785" y="3779773"/>
                    <a:pt x="3445003" y="3920616"/>
                    <a:pt x="3479292" y="4059173"/>
                  </a:cubicBezTo>
                  <a:cubicBezTo>
                    <a:pt x="3506471" y="4169155"/>
                    <a:pt x="3443224" y="4246879"/>
                    <a:pt x="3380740" y="4280026"/>
                  </a:cubicBezTo>
                  <a:cubicBezTo>
                    <a:pt x="3318256" y="4313173"/>
                    <a:pt x="3218307" y="4322063"/>
                    <a:pt x="3142615" y="4237989"/>
                  </a:cubicBezTo>
                  <a:cubicBezTo>
                    <a:pt x="3046984" y="4131944"/>
                    <a:pt x="2906903" y="4087748"/>
                    <a:pt x="2767711" y="4119752"/>
                  </a:cubicBezTo>
                  <a:lnTo>
                    <a:pt x="2767711" y="4119752"/>
                  </a:lnTo>
                  <a:cubicBezTo>
                    <a:pt x="2628646" y="4151756"/>
                    <a:pt x="2521966" y="4252848"/>
                    <a:pt x="2482342" y="4390008"/>
                  </a:cubicBezTo>
                  <a:cubicBezTo>
                    <a:pt x="2442083" y="4529581"/>
                    <a:pt x="2312035" y="4532883"/>
                    <a:pt x="2286635" y="4531867"/>
                  </a:cubicBezTo>
                  <a:cubicBezTo>
                    <a:pt x="2215896" y="4529327"/>
                    <a:pt x="2124964" y="4487164"/>
                    <a:pt x="2101469" y="4376420"/>
                  </a:cubicBezTo>
                  <a:cubicBezTo>
                    <a:pt x="2071751" y="4236720"/>
                    <a:pt x="1972437" y="4128389"/>
                    <a:pt x="1835912" y="4086605"/>
                  </a:cubicBezTo>
                  <a:cubicBezTo>
                    <a:pt x="1798193" y="4075048"/>
                    <a:pt x="1759331" y="4069207"/>
                    <a:pt x="1720596" y="4069207"/>
                  </a:cubicBezTo>
                  <a:cubicBezTo>
                    <a:pt x="1621282" y="4069207"/>
                    <a:pt x="1526540" y="4107815"/>
                    <a:pt x="1453642" y="4178046"/>
                  </a:cubicBezTo>
                  <a:cubicBezTo>
                    <a:pt x="1372108" y="4256532"/>
                    <a:pt x="1273175" y="4240657"/>
                    <a:pt x="1213104" y="4203065"/>
                  </a:cubicBezTo>
                  <a:cubicBezTo>
                    <a:pt x="1153033" y="4165473"/>
                    <a:pt x="1095502" y="4083430"/>
                    <a:pt x="1130427" y="3975735"/>
                  </a:cubicBezTo>
                  <a:cubicBezTo>
                    <a:pt x="1174496" y="3839972"/>
                    <a:pt x="1142746" y="3696462"/>
                    <a:pt x="1045337" y="3592068"/>
                  </a:cubicBezTo>
                  <a:moveTo>
                    <a:pt x="3000629" y="4365752"/>
                  </a:moveTo>
                  <a:cubicBezTo>
                    <a:pt x="3140456" y="4521073"/>
                    <a:pt x="3337306" y="4519295"/>
                    <a:pt x="3470275" y="4448683"/>
                  </a:cubicBezTo>
                  <a:cubicBezTo>
                    <a:pt x="3603244" y="4378071"/>
                    <a:pt x="3714877" y="4216019"/>
                    <a:pt x="3664712" y="4013200"/>
                  </a:cubicBezTo>
                  <a:cubicBezTo>
                    <a:pt x="3647313" y="3942969"/>
                    <a:pt x="3668522" y="3871468"/>
                    <a:pt x="3721481" y="3822192"/>
                  </a:cubicBezTo>
                  <a:cubicBezTo>
                    <a:pt x="3774440" y="3772916"/>
                    <a:pt x="3847211" y="3756787"/>
                    <a:pt x="3916045" y="3779139"/>
                  </a:cubicBezTo>
                  <a:cubicBezTo>
                    <a:pt x="4114800" y="3843528"/>
                    <a:pt x="4284345" y="3743705"/>
                    <a:pt x="4364101" y="3616198"/>
                  </a:cubicBezTo>
                  <a:cubicBezTo>
                    <a:pt x="4443857" y="3488690"/>
                    <a:pt x="4459732" y="3292348"/>
                    <a:pt x="4314698" y="3141853"/>
                  </a:cubicBezTo>
                  <a:cubicBezTo>
                    <a:pt x="4264533" y="3089656"/>
                    <a:pt x="4247134" y="3017266"/>
                    <a:pt x="4268343" y="2948051"/>
                  </a:cubicBezTo>
                  <a:cubicBezTo>
                    <a:pt x="4289552" y="2878836"/>
                    <a:pt x="4344543" y="2828417"/>
                    <a:pt x="4415282" y="2813431"/>
                  </a:cubicBezTo>
                  <a:cubicBezTo>
                    <a:pt x="4619625" y="2769870"/>
                    <a:pt x="4716526" y="2598674"/>
                    <a:pt x="4721860" y="2448179"/>
                  </a:cubicBezTo>
                  <a:cubicBezTo>
                    <a:pt x="4727194" y="2297684"/>
                    <a:pt x="4642739" y="2120011"/>
                    <a:pt x="4441952" y="2062099"/>
                  </a:cubicBezTo>
                  <a:cubicBezTo>
                    <a:pt x="4372356" y="2042033"/>
                    <a:pt x="4321175" y="1987931"/>
                    <a:pt x="4304919" y="1917319"/>
                  </a:cubicBezTo>
                  <a:cubicBezTo>
                    <a:pt x="4288663" y="1846707"/>
                    <a:pt x="4311015" y="1775714"/>
                    <a:pt x="4364863" y="1727327"/>
                  </a:cubicBezTo>
                  <a:cubicBezTo>
                    <a:pt x="4520057" y="1587500"/>
                    <a:pt x="4518279" y="1390650"/>
                    <a:pt x="4447667" y="1257681"/>
                  </a:cubicBezTo>
                  <a:cubicBezTo>
                    <a:pt x="4377055" y="1124712"/>
                    <a:pt x="4215130" y="1013079"/>
                    <a:pt x="4012184" y="1063244"/>
                  </a:cubicBezTo>
                  <a:cubicBezTo>
                    <a:pt x="3942080" y="1080770"/>
                    <a:pt x="3870579" y="1059434"/>
                    <a:pt x="3821176" y="1006475"/>
                  </a:cubicBezTo>
                  <a:cubicBezTo>
                    <a:pt x="3771773" y="953516"/>
                    <a:pt x="3755771" y="880745"/>
                    <a:pt x="3778123" y="811911"/>
                  </a:cubicBezTo>
                  <a:cubicBezTo>
                    <a:pt x="3842638" y="613156"/>
                    <a:pt x="3742689" y="443611"/>
                    <a:pt x="3615182" y="363855"/>
                  </a:cubicBezTo>
                  <a:cubicBezTo>
                    <a:pt x="3487674" y="284099"/>
                    <a:pt x="3291459" y="268224"/>
                    <a:pt x="3140837" y="413131"/>
                  </a:cubicBezTo>
                  <a:cubicBezTo>
                    <a:pt x="3088640" y="463423"/>
                    <a:pt x="3016123" y="480695"/>
                    <a:pt x="2947035" y="459486"/>
                  </a:cubicBezTo>
                  <a:cubicBezTo>
                    <a:pt x="2877947" y="438277"/>
                    <a:pt x="2827528" y="383413"/>
                    <a:pt x="2812415" y="312547"/>
                  </a:cubicBezTo>
                  <a:cubicBezTo>
                    <a:pt x="2768854" y="108204"/>
                    <a:pt x="2597531" y="11303"/>
                    <a:pt x="2447290" y="5969"/>
                  </a:cubicBezTo>
                  <a:cubicBezTo>
                    <a:pt x="2296414" y="0"/>
                    <a:pt x="2119122" y="84328"/>
                    <a:pt x="2061083" y="285877"/>
                  </a:cubicBezTo>
                  <a:cubicBezTo>
                    <a:pt x="2041017" y="355473"/>
                    <a:pt x="1986915" y="406654"/>
                    <a:pt x="1916303" y="422910"/>
                  </a:cubicBezTo>
                  <a:cubicBezTo>
                    <a:pt x="1845691" y="439166"/>
                    <a:pt x="1774698" y="416814"/>
                    <a:pt x="1726311" y="362966"/>
                  </a:cubicBezTo>
                  <a:cubicBezTo>
                    <a:pt x="1586484" y="207772"/>
                    <a:pt x="1389634" y="209550"/>
                    <a:pt x="1256665" y="280035"/>
                  </a:cubicBezTo>
                  <a:cubicBezTo>
                    <a:pt x="1123696" y="350520"/>
                    <a:pt x="1012444" y="512571"/>
                    <a:pt x="1062736" y="715263"/>
                  </a:cubicBezTo>
                  <a:cubicBezTo>
                    <a:pt x="1080135" y="785494"/>
                    <a:pt x="1058926" y="856995"/>
                    <a:pt x="1005967" y="906271"/>
                  </a:cubicBezTo>
                  <a:cubicBezTo>
                    <a:pt x="953008" y="955547"/>
                    <a:pt x="880237" y="971803"/>
                    <a:pt x="811403" y="949324"/>
                  </a:cubicBezTo>
                  <a:cubicBezTo>
                    <a:pt x="612648" y="884808"/>
                    <a:pt x="443103" y="984757"/>
                    <a:pt x="363347" y="1112392"/>
                  </a:cubicBezTo>
                  <a:cubicBezTo>
                    <a:pt x="283591" y="1240027"/>
                    <a:pt x="267716" y="1436115"/>
                    <a:pt x="412623" y="1586737"/>
                  </a:cubicBezTo>
                  <a:cubicBezTo>
                    <a:pt x="462915" y="1638934"/>
                    <a:pt x="480187" y="1711324"/>
                    <a:pt x="458978" y="1780539"/>
                  </a:cubicBezTo>
                  <a:cubicBezTo>
                    <a:pt x="437769" y="1849754"/>
                    <a:pt x="382778" y="1900046"/>
                    <a:pt x="312039" y="1915159"/>
                  </a:cubicBezTo>
                  <a:cubicBezTo>
                    <a:pt x="107569" y="1958720"/>
                    <a:pt x="10668" y="2130043"/>
                    <a:pt x="5334" y="2280411"/>
                  </a:cubicBezTo>
                  <a:cubicBezTo>
                    <a:pt x="0" y="2430779"/>
                    <a:pt x="84455" y="2608579"/>
                    <a:pt x="285242" y="2666491"/>
                  </a:cubicBezTo>
                  <a:cubicBezTo>
                    <a:pt x="354838" y="2686557"/>
                    <a:pt x="406019" y="2740659"/>
                    <a:pt x="422275" y="2811144"/>
                  </a:cubicBezTo>
                  <a:cubicBezTo>
                    <a:pt x="438531" y="2881629"/>
                    <a:pt x="416179" y="2952749"/>
                    <a:pt x="362331" y="3001263"/>
                  </a:cubicBezTo>
                  <a:cubicBezTo>
                    <a:pt x="207137" y="3141090"/>
                    <a:pt x="208788" y="3337940"/>
                    <a:pt x="279400" y="3470909"/>
                  </a:cubicBezTo>
                  <a:cubicBezTo>
                    <a:pt x="350012" y="3603878"/>
                    <a:pt x="512064" y="3715638"/>
                    <a:pt x="714883" y="3665346"/>
                  </a:cubicBezTo>
                  <a:cubicBezTo>
                    <a:pt x="785114" y="3647947"/>
                    <a:pt x="856488" y="3669156"/>
                    <a:pt x="905891" y="3722242"/>
                  </a:cubicBezTo>
                  <a:cubicBezTo>
                    <a:pt x="955294" y="3775328"/>
                    <a:pt x="971296" y="3847972"/>
                    <a:pt x="949071" y="3916806"/>
                  </a:cubicBezTo>
                  <a:cubicBezTo>
                    <a:pt x="884555" y="4115561"/>
                    <a:pt x="984504" y="4285106"/>
                    <a:pt x="1112139" y="4364989"/>
                  </a:cubicBezTo>
                  <a:cubicBezTo>
                    <a:pt x="1239774" y="4444872"/>
                    <a:pt x="1435989" y="4460620"/>
                    <a:pt x="1586484" y="4315586"/>
                  </a:cubicBezTo>
                  <a:cubicBezTo>
                    <a:pt x="1638554" y="4265294"/>
                    <a:pt x="1711071" y="4248022"/>
                    <a:pt x="1780286" y="4269231"/>
                  </a:cubicBezTo>
                  <a:cubicBezTo>
                    <a:pt x="1849501" y="4290440"/>
                    <a:pt x="1899920" y="4345431"/>
                    <a:pt x="1914906" y="4416170"/>
                  </a:cubicBezTo>
                  <a:cubicBezTo>
                    <a:pt x="1958340" y="4620513"/>
                    <a:pt x="2129663" y="4717287"/>
                    <a:pt x="2280158" y="4722748"/>
                  </a:cubicBezTo>
                  <a:lnTo>
                    <a:pt x="2289048" y="4723002"/>
                  </a:lnTo>
                  <a:cubicBezTo>
                    <a:pt x="2438781" y="4723002"/>
                    <a:pt x="2610358" y="4636388"/>
                    <a:pt x="2666238" y="4442840"/>
                  </a:cubicBezTo>
                  <a:cubicBezTo>
                    <a:pt x="2686304" y="4373244"/>
                    <a:pt x="2740406" y="4322063"/>
                    <a:pt x="2810891" y="4305807"/>
                  </a:cubicBezTo>
                  <a:cubicBezTo>
                    <a:pt x="2881376" y="4289551"/>
                    <a:pt x="2952369" y="4311903"/>
                    <a:pt x="3000883" y="4365751"/>
                  </a:cubicBezTo>
                </a:path>
              </a:pathLst>
            </a:custGeom>
            <a:solidFill>
              <a:srgbClr val="CF102D"/>
            </a:solidFill>
          </p:spPr>
          <p:txBody>
            <a:bodyPr/>
            <a:lstStyle/>
            <a:p>
              <a:endParaRPr lang="en-GB"/>
            </a:p>
          </p:txBody>
        </p:sp>
        <p:sp>
          <p:nvSpPr>
            <p:cNvPr id="11" name="Freeform 11"/>
            <p:cNvSpPr/>
            <p:nvPr/>
          </p:nvSpPr>
          <p:spPr>
            <a:xfrm>
              <a:off x="827659" y="827659"/>
              <a:ext cx="3189224" cy="3189351"/>
            </a:xfrm>
            <a:custGeom>
              <a:avLst/>
              <a:gdLst/>
              <a:ahLst/>
              <a:cxnLst/>
              <a:rect l="l" t="t" r="r" b="b"/>
              <a:pathLst>
                <a:path w="3189224" h="3189351">
                  <a:moveTo>
                    <a:pt x="191008" y="1594612"/>
                  </a:moveTo>
                  <a:cubicBezTo>
                    <a:pt x="191008" y="820674"/>
                    <a:pt x="820674" y="191008"/>
                    <a:pt x="1594612" y="191008"/>
                  </a:cubicBezTo>
                  <a:cubicBezTo>
                    <a:pt x="2368550" y="191008"/>
                    <a:pt x="2998216" y="820674"/>
                    <a:pt x="2998216" y="1594612"/>
                  </a:cubicBezTo>
                  <a:cubicBezTo>
                    <a:pt x="2998216" y="2368550"/>
                    <a:pt x="2368550" y="2998216"/>
                    <a:pt x="1594612" y="2998216"/>
                  </a:cubicBezTo>
                  <a:cubicBezTo>
                    <a:pt x="820674" y="2998216"/>
                    <a:pt x="191008" y="2368550"/>
                    <a:pt x="191008" y="1594612"/>
                  </a:cubicBezTo>
                  <a:moveTo>
                    <a:pt x="1594612" y="3189351"/>
                  </a:moveTo>
                  <a:cubicBezTo>
                    <a:pt x="2473960" y="3189351"/>
                    <a:pt x="3189224" y="2473960"/>
                    <a:pt x="3189224" y="1594739"/>
                  </a:cubicBezTo>
                  <a:cubicBezTo>
                    <a:pt x="3189224" y="715518"/>
                    <a:pt x="2473833" y="0"/>
                    <a:pt x="1594612" y="0"/>
                  </a:cubicBezTo>
                  <a:cubicBezTo>
                    <a:pt x="715391" y="0"/>
                    <a:pt x="0" y="715391"/>
                    <a:pt x="0" y="1594612"/>
                  </a:cubicBezTo>
                  <a:cubicBezTo>
                    <a:pt x="0" y="2473833"/>
                    <a:pt x="715264" y="3189351"/>
                    <a:pt x="1594612" y="3189351"/>
                  </a:cubicBezTo>
                </a:path>
              </a:pathLst>
            </a:custGeom>
            <a:solidFill>
              <a:srgbClr val="CF102D"/>
            </a:solidFill>
          </p:spPr>
          <p:txBody>
            <a:bodyPr/>
            <a:lstStyle/>
            <a:p>
              <a:endParaRPr lang="en-GB"/>
            </a:p>
          </p:txBody>
        </p:sp>
        <p:sp>
          <p:nvSpPr>
            <p:cNvPr id="12" name="Freeform 12"/>
            <p:cNvSpPr/>
            <p:nvPr/>
          </p:nvSpPr>
          <p:spPr>
            <a:xfrm>
              <a:off x="1839595" y="1895348"/>
              <a:ext cx="1201928" cy="940816"/>
            </a:xfrm>
            <a:custGeom>
              <a:avLst/>
              <a:gdLst/>
              <a:ahLst/>
              <a:cxnLst/>
              <a:rect l="l" t="t" r="r" b="b"/>
              <a:pathLst>
                <a:path w="1201928" h="940816">
                  <a:moveTo>
                    <a:pt x="355600" y="904875"/>
                  </a:moveTo>
                  <a:cubicBezTo>
                    <a:pt x="373126" y="926719"/>
                    <a:pt x="399034" y="939800"/>
                    <a:pt x="426974" y="940689"/>
                  </a:cubicBezTo>
                  <a:lnTo>
                    <a:pt x="429133" y="940816"/>
                  </a:lnTo>
                  <a:cubicBezTo>
                    <a:pt x="457454" y="940816"/>
                    <a:pt x="483489" y="929132"/>
                    <a:pt x="501650" y="908685"/>
                  </a:cubicBezTo>
                  <a:lnTo>
                    <a:pt x="1167003" y="160147"/>
                  </a:lnTo>
                  <a:cubicBezTo>
                    <a:pt x="1201928" y="120777"/>
                    <a:pt x="1198372" y="60325"/>
                    <a:pt x="1159129" y="25400"/>
                  </a:cubicBezTo>
                  <a:cubicBezTo>
                    <a:pt x="1140079" y="8382"/>
                    <a:pt x="1115695" y="0"/>
                    <a:pt x="1090041" y="1397"/>
                  </a:cubicBezTo>
                  <a:cubicBezTo>
                    <a:pt x="1064641" y="2921"/>
                    <a:pt x="1041273" y="14224"/>
                    <a:pt x="1024382" y="33401"/>
                  </a:cubicBezTo>
                  <a:lnTo>
                    <a:pt x="434340" y="697230"/>
                  </a:lnTo>
                  <a:lnTo>
                    <a:pt x="172339" y="369824"/>
                  </a:lnTo>
                  <a:cubicBezTo>
                    <a:pt x="156337" y="349885"/>
                    <a:pt x="133604" y="337312"/>
                    <a:pt x="108204" y="334518"/>
                  </a:cubicBezTo>
                  <a:cubicBezTo>
                    <a:pt x="82804" y="331724"/>
                    <a:pt x="57912" y="338963"/>
                    <a:pt x="38100" y="354838"/>
                  </a:cubicBezTo>
                  <a:cubicBezTo>
                    <a:pt x="18288" y="370713"/>
                    <a:pt x="5588" y="393446"/>
                    <a:pt x="2794" y="418846"/>
                  </a:cubicBezTo>
                  <a:cubicBezTo>
                    <a:pt x="0" y="444246"/>
                    <a:pt x="7239" y="469138"/>
                    <a:pt x="23114" y="489077"/>
                  </a:cubicBezTo>
                  <a:close/>
                </a:path>
              </a:pathLst>
            </a:custGeom>
            <a:solidFill>
              <a:srgbClr val="CF102D"/>
            </a:solidFill>
          </p:spPr>
          <p:txBody>
            <a:bodyPr/>
            <a:lstStyle/>
            <a:p>
              <a:endParaRPr lang="en-GB"/>
            </a:p>
          </p:txBody>
        </p:sp>
        <p:sp>
          <p:nvSpPr>
            <p:cNvPr id="13" name="Freeform 13"/>
            <p:cNvSpPr/>
            <p:nvPr/>
          </p:nvSpPr>
          <p:spPr>
            <a:xfrm>
              <a:off x="126873" y="3920872"/>
              <a:ext cx="1789557" cy="1779524"/>
            </a:xfrm>
            <a:custGeom>
              <a:avLst/>
              <a:gdLst/>
              <a:ahLst/>
              <a:cxnLst/>
              <a:rect l="l" t="t" r="r" b="b"/>
              <a:pathLst>
                <a:path w="1789557" h="1779524">
                  <a:moveTo>
                    <a:pt x="1738376" y="681989"/>
                  </a:moveTo>
                  <a:lnTo>
                    <a:pt x="1738249" y="681989"/>
                  </a:lnTo>
                  <a:cubicBezTo>
                    <a:pt x="1692656" y="655827"/>
                    <a:pt x="1634109" y="671575"/>
                    <a:pt x="1607947" y="717041"/>
                  </a:cubicBezTo>
                  <a:lnTo>
                    <a:pt x="1157859" y="1497456"/>
                  </a:lnTo>
                  <a:lnTo>
                    <a:pt x="877570" y="1041526"/>
                  </a:lnTo>
                  <a:cubicBezTo>
                    <a:pt x="860298" y="1013459"/>
                    <a:pt x="829183" y="996060"/>
                    <a:pt x="796163" y="996060"/>
                  </a:cubicBezTo>
                  <a:lnTo>
                    <a:pt x="260096" y="996060"/>
                  </a:lnTo>
                  <a:lnTo>
                    <a:pt x="714248" y="154432"/>
                  </a:lnTo>
                  <a:cubicBezTo>
                    <a:pt x="739267" y="108077"/>
                    <a:pt x="721868" y="50038"/>
                    <a:pt x="675513" y="25019"/>
                  </a:cubicBezTo>
                  <a:cubicBezTo>
                    <a:pt x="629158" y="0"/>
                    <a:pt x="571119" y="17398"/>
                    <a:pt x="546100" y="63753"/>
                  </a:cubicBezTo>
                  <a:lnTo>
                    <a:pt x="16002" y="1045971"/>
                  </a:lnTo>
                  <a:cubicBezTo>
                    <a:pt x="0" y="1075435"/>
                    <a:pt x="889" y="1111630"/>
                    <a:pt x="18034" y="1140332"/>
                  </a:cubicBezTo>
                  <a:cubicBezTo>
                    <a:pt x="35179" y="1169034"/>
                    <a:pt x="66548" y="1186941"/>
                    <a:pt x="100076" y="1186941"/>
                  </a:cubicBezTo>
                  <a:lnTo>
                    <a:pt x="742823" y="1186941"/>
                  </a:lnTo>
                  <a:lnTo>
                    <a:pt x="1079119" y="1734057"/>
                  </a:lnTo>
                  <a:cubicBezTo>
                    <a:pt x="1096391" y="1762124"/>
                    <a:pt x="1127506" y="1779523"/>
                    <a:pt x="1160526" y="1779523"/>
                  </a:cubicBezTo>
                  <a:lnTo>
                    <a:pt x="1161923" y="1779523"/>
                  </a:lnTo>
                  <a:cubicBezTo>
                    <a:pt x="1195324" y="1779015"/>
                    <a:pt x="1226566" y="1760727"/>
                    <a:pt x="1243203" y="1731771"/>
                  </a:cubicBezTo>
                  <a:lnTo>
                    <a:pt x="1773428" y="812418"/>
                  </a:lnTo>
                  <a:cubicBezTo>
                    <a:pt x="1786128" y="790320"/>
                    <a:pt x="1789557" y="764666"/>
                    <a:pt x="1782953" y="739901"/>
                  </a:cubicBezTo>
                  <a:cubicBezTo>
                    <a:pt x="1776349" y="715136"/>
                    <a:pt x="1760474" y="694689"/>
                    <a:pt x="1738376" y="681862"/>
                  </a:cubicBezTo>
                </a:path>
              </a:pathLst>
            </a:custGeom>
            <a:solidFill>
              <a:srgbClr val="CF102D"/>
            </a:solidFill>
          </p:spPr>
          <p:txBody>
            <a:bodyPr/>
            <a:lstStyle/>
            <a:p>
              <a:endParaRPr lang="en-GB"/>
            </a:p>
          </p:txBody>
        </p:sp>
        <p:sp>
          <p:nvSpPr>
            <p:cNvPr id="14" name="Freeform 14"/>
            <p:cNvSpPr/>
            <p:nvPr/>
          </p:nvSpPr>
          <p:spPr>
            <a:xfrm>
              <a:off x="3026918" y="3920871"/>
              <a:ext cx="1789557" cy="1779650"/>
            </a:xfrm>
            <a:custGeom>
              <a:avLst/>
              <a:gdLst/>
              <a:ahLst/>
              <a:cxnLst/>
              <a:rect l="l" t="t" r="r" b="b"/>
              <a:pathLst>
                <a:path w="1789557" h="1779650">
                  <a:moveTo>
                    <a:pt x="1773809" y="1046099"/>
                  </a:moveTo>
                  <a:lnTo>
                    <a:pt x="1243584" y="63627"/>
                  </a:lnTo>
                  <a:cubicBezTo>
                    <a:pt x="1218565" y="17399"/>
                    <a:pt x="1160526" y="0"/>
                    <a:pt x="1114171" y="25019"/>
                  </a:cubicBezTo>
                  <a:cubicBezTo>
                    <a:pt x="1067816" y="50038"/>
                    <a:pt x="1050417" y="108077"/>
                    <a:pt x="1075436" y="154432"/>
                  </a:cubicBezTo>
                  <a:lnTo>
                    <a:pt x="1529588" y="996061"/>
                  </a:lnTo>
                  <a:lnTo>
                    <a:pt x="993521" y="996061"/>
                  </a:lnTo>
                  <a:cubicBezTo>
                    <a:pt x="960628" y="996061"/>
                    <a:pt x="929386" y="1013460"/>
                    <a:pt x="912114" y="1041526"/>
                  </a:cubicBezTo>
                  <a:lnTo>
                    <a:pt x="631825" y="1497456"/>
                  </a:lnTo>
                  <a:lnTo>
                    <a:pt x="181737" y="717041"/>
                  </a:lnTo>
                  <a:cubicBezTo>
                    <a:pt x="155448" y="671448"/>
                    <a:pt x="97028" y="655700"/>
                    <a:pt x="51308" y="681989"/>
                  </a:cubicBezTo>
                  <a:cubicBezTo>
                    <a:pt x="29210" y="694689"/>
                    <a:pt x="13462" y="715263"/>
                    <a:pt x="6731" y="740028"/>
                  </a:cubicBezTo>
                  <a:cubicBezTo>
                    <a:pt x="0" y="764793"/>
                    <a:pt x="3429" y="790447"/>
                    <a:pt x="16256" y="812545"/>
                  </a:cubicBezTo>
                  <a:lnTo>
                    <a:pt x="546481" y="1731898"/>
                  </a:lnTo>
                  <a:cubicBezTo>
                    <a:pt x="563245" y="1760854"/>
                    <a:pt x="594360" y="1779142"/>
                    <a:pt x="627761" y="1779650"/>
                  </a:cubicBezTo>
                  <a:lnTo>
                    <a:pt x="629158" y="1779650"/>
                  </a:lnTo>
                  <a:cubicBezTo>
                    <a:pt x="662051" y="1779650"/>
                    <a:pt x="693293" y="1762251"/>
                    <a:pt x="710565" y="1734184"/>
                  </a:cubicBezTo>
                  <a:lnTo>
                    <a:pt x="1046861" y="1187068"/>
                  </a:lnTo>
                  <a:lnTo>
                    <a:pt x="1689608" y="1187068"/>
                  </a:lnTo>
                  <a:cubicBezTo>
                    <a:pt x="1723136" y="1187068"/>
                    <a:pt x="1754505" y="1169161"/>
                    <a:pt x="1771650" y="1140586"/>
                  </a:cubicBezTo>
                  <a:cubicBezTo>
                    <a:pt x="1788795" y="1112011"/>
                    <a:pt x="1789557" y="1075690"/>
                    <a:pt x="1773682" y="1046225"/>
                  </a:cubicBezTo>
                </a:path>
              </a:pathLst>
            </a:custGeom>
            <a:solidFill>
              <a:srgbClr val="CF102D"/>
            </a:solidFill>
          </p:spPr>
          <p:txBody>
            <a:bodyPr/>
            <a:lstStyle/>
            <a:p>
              <a:endParaRPr lang="en-GB"/>
            </a:p>
          </p:txBody>
        </p:sp>
      </p:grpSp>
      <p:grpSp>
        <p:nvGrpSpPr>
          <p:cNvPr id="15" name="Group 15"/>
          <p:cNvGrpSpPr>
            <a:grpSpLocks noChangeAspect="1"/>
          </p:cNvGrpSpPr>
          <p:nvPr/>
        </p:nvGrpSpPr>
        <p:grpSpPr>
          <a:xfrm>
            <a:off x="1028704" y="6135381"/>
            <a:ext cx="551414" cy="450600"/>
            <a:chOff x="0" y="0"/>
            <a:chExt cx="5763819" cy="4710024"/>
          </a:xfrm>
        </p:grpSpPr>
        <p:sp>
          <p:nvSpPr>
            <p:cNvPr id="16" name="Freeform 16"/>
            <p:cNvSpPr/>
            <p:nvPr/>
          </p:nvSpPr>
          <p:spPr>
            <a:xfrm>
              <a:off x="63500" y="63500"/>
              <a:ext cx="5636895" cy="4582922"/>
            </a:xfrm>
            <a:custGeom>
              <a:avLst/>
              <a:gdLst/>
              <a:ahLst/>
              <a:cxnLst/>
              <a:rect l="l" t="t" r="r" b="b"/>
              <a:pathLst>
                <a:path w="5636895" h="4582922">
                  <a:moveTo>
                    <a:pt x="5445760" y="3173476"/>
                  </a:moveTo>
                  <a:cubicBezTo>
                    <a:pt x="5445760" y="3845306"/>
                    <a:pt x="4899152" y="4392041"/>
                    <a:pt x="4227195" y="4392041"/>
                  </a:cubicBezTo>
                  <a:cubicBezTo>
                    <a:pt x="3889756" y="4392041"/>
                    <a:pt x="3575685" y="4256659"/>
                    <a:pt x="3343021" y="4011041"/>
                  </a:cubicBezTo>
                  <a:lnTo>
                    <a:pt x="3341624" y="4009517"/>
                  </a:lnTo>
                  <a:cubicBezTo>
                    <a:pt x="3126740" y="3781552"/>
                    <a:pt x="3008757" y="3485007"/>
                    <a:pt x="3008757" y="3173603"/>
                  </a:cubicBezTo>
                  <a:cubicBezTo>
                    <a:pt x="3008757" y="2501646"/>
                    <a:pt x="3555365" y="1955038"/>
                    <a:pt x="4227322" y="1955038"/>
                  </a:cubicBezTo>
                  <a:cubicBezTo>
                    <a:pt x="4899278" y="1955038"/>
                    <a:pt x="5445887" y="2501646"/>
                    <a:pt x="5445887" y="3173603"/>
                  </a:cubicBezTo>
                  <a:moveTo>
                    <a:pt x="4655693" y="1830578"/>
                  </a:moveTo>
                  <a:cubicBezTo>
                    <a:pt x="4517517" y="1786382"/>
                    <a:pt x="4373753" y="1764030"/>
                    <a:pt x="4227322" y="1764030"/>
                  </a:cubicBezTo>
                  <a:cubicBezTo>
                    <a:pt x="3835400" y="1764030"/>
                    <a:pt x="3459607" y="1928876"/>
                    <a:pt x="3192780" y="2217166"/>
                  </a:cubicBezTo>
                  <a:lnTo>
                    <a:pt x="191008" y="2217166"/>
                  </a:lnTo>
                  <a:lnTo>
                    <a:pt x="191008" y="785622"/>
                  </a:lnTo>
                  <a:lnTo>
                    <a:pt x="4655693" y="785622"/>
                  </a:lnTo>
                  <a:close/>
                  <a:moveTo>
                    <a:pt x="3072384" y="3980688"/>
                  </a:moveTo>
                  <a:lnTo>
                    <a:pt x="191008" y="3980688"/>
                  </a:lnTo>
                  <a:lnTo>
                    <a:pt x="191008" y="2408047"/>
                  </a:lnTo>
                  <a:lnTo>
                    <a:pt x="3044190" y="2408047"/>
                  </a:lnTo>
                  <a:cubicBezTo>
                    <a:pt x="2895727" y="2636266"/>
                    <a:pt x="2817749" y="2899029"/>
                    <a:pt x="2817749" y="3173476"/>
                  </a:cubicBezTo>
                  <a:cubicBezTo>
                    <a:pt x="2817749" y="3461639"/>
                    <a:pt x="2907665" y="3744976"/>
                    <a:pt x="3072511" y="3980561"/>
                  </a:cubicBezTo>
                  <a:moveTo>
                    <a:pt x="1803527" y="191008"/>
                  </a:moveTo>
                  <a:lnTo>
                    <a:pt x="3033268" y="191008"/>
                  </a:lnTo>
                  <a:lnTo>
                    <a:pt x="3033268" y="594614"/>
                  </a:lnTo>
                  <a:lnTo>
                    <a:pt x="1803527" y="594614"/>
                  </a:lnTo>
                  <a:close/>
                  <a:moveTo>
                    <a:pt x="4846701" y="1907540"/>
                  </a:moveTo>
                  <a:lnTo>
                    <a:pt x="4846701" y="690118"/>
                  </a:lnTo>
                  <a:cubicBezTo>
                    <a:pt x="4846701" y="637413"/>
                    <a:pt x="4803902" y="594614"/>
                    <a:pt x="4751197" y="594614"/>
                  </a:cubicBezTo>
                  <a:lnTo>
                    <a:pt x="3224276" y="594614"/>
                  </a:lnTo>
                  <a:lnTo>
                    <a:pt x="3224276" y="95504"/>
                  </a:lnTo>
                  <a:cubicBezTo>
                    <a:pt x="3224276" y="42799"/>
                    <a:pt x="3181477" y="0"/>
                    <a:pt x="3128772" y="0"/>
                  </a:cubicBezTo>
                  <a:lnTo>
                    <a:pt x="1708023" y="0"/>
                  </a:lnTo>
                  <a:cubicBezTo>
                    <a:pt x="1655318" y="0"/>
                    <a:pt x="1612519" y="42799"/>
                    <a:pt x="1612519" y="95504"/>
                  </a:cubicBezTo>
                  <a:lnTo>
                    <a:pt x="1612519" y="594614"/>
                  </a:lnTo>
                  <a:lnTo>
                    <a:pt x="95504" y="594614"/>
                  </a:lnTo>
                  <a:cubicBezTo>
                    <a:pt x="42799" y="594614"/>
                    <a:pt x="0" y="637540"/>
                    <a:pt x="0" y="690118"/>
                  </a:cubicBezTo>
                  <a:lnTo>
                    <a:pt x="0" y="4076065"/>
                  </a:lnTo>
                  <a:cubicBezTo>
                    <a:pt x="0" y="4128770"/>
                    <a:pt x="42799" y="4171569"/>
                    <a:pt x="95504" y="4171569"/>
                  </a:cubicBezTo>
                  <a:lnTo>
                    <a:pt x="3233039" y="4171569"/>
                  </a:lnTo>
                  <a:cubicBezTo>
                    <a:pt x="3499358" y="4436999"/>
                    <a:pt x="3851656" y="4582922"/>
                    <a:pt x="4227322" y="4582922"/>
                  </a:cubicBezTo>
                  <a:cubicBezTo>
                    <a:pt x="5004562" y="4582922"/>
                    <a:pt x="5636895" y="3950589"/>
                    <a:pt x="5636895" y="3173349"/>
                  </a:cubicBezTo>
                  <a:cubicBezTo>
                    <a:pt x="5636895" y="2637409"/>
                    <a:pt x="5327650" y="2143633"/>
                    <a:pt x="4846828" y="1907413"/>
                  </a:cubicBezTo>
                </a:path>
              </a:pathLst>
            </a:custGeom>
            <a:solidFill>
              <a:srgbClr val="CF102D"/>
            </a:solidFill>
          </p:spPr>
          <p:txBody>
            <a:bodyPr/>
            <a:lstStyle/>
            <a:p>
              <a:endParaRPr lang="en-GB"/>
            </a:p>
          </p:txBody>
        </p:sp>
        <p:sp>
          <p:nvSpPr>
            <p:cNvPr id="17" name="Freeform 17"/>
            <p:cNvSpPr/>
            <p:nvPr/>
          </p:nvSpPr>
          <p:spPr>
            <a:xfrm>
              <a:off x="3723259" y="2376932"/>
              <a:ext cx="1066926" cy="1583944"/>
            </a:xfrm>
            <a:custGeom>
              <a:avLst/>
              <a:gdLst/>
              <a:ahLst/>
              <a:cxnLst/>
              <a:rect l="l" t="t" r="r" b="b"/>
              <a:pathLst>
                <a:path w="1066926" h="1583944">
                  <a:moveTo>
                    <a:pt x="623189" y="191008"/>
                  </a:moveTo>
                  <a:cubicBezTo>
                    <a:pt x="762508" y="191008"/>
                    <a:pt x="875919" y="304419"/>
                    <a:pt x="875919" y="443738"/>
                  </a:cubicBezTo>
                  <a:cubicBezTo>
                    <a:pt x="875919" y="496443"/>
                    <a:pt x="918718" y="539242"/>
                    <a:pt x="971423" y="539242"/>
                  </a:cubicBezTo>
                  <a:cubicBezTo>
                    <a:pt x="1024128" y="539242"/>
                    <a:pt x="1066927" y="496443"/>
                    <a:pt x="1066927" y="443738"/>
                  </a:cubicBezTo>
                  <a:cubicBezTo>
                    <a:pt x="1066927" y="199009"/>
                    <a:pt x="867917" y="0"/>
                    <a:pt x="623188" y="0"/>
                  </a:cubicBezTo>
                  <a:cubicBezTo>
                    <a:pt x="378460" y="0"/>
                    <a:pt x="179451" y="199009"/>
                    <a:pt x="179451" y="443738"/>
                  </a:cubicBezTo>
                  <a:cubicBezTo>
                    <a:pt x="179451" y="457708"/>
                    <a:pt x="182626" y="471932"/>
                    <a:pt x="188595" y="484632"/>
                  </a:cubicBezTo>
                  <a:cubicBezTo>
                    <a:pt x="188976" y="485394"/>
                    <a:pt x="221742" y="557657"/>
                    <a:pt x="242824" y="696468"/>
                  </a:cubicBezTo>
                  <a:lnTo>
                    <a:pt x="95504" y="696468"/>
                  </a:lnTo>
                  <a:cubicBezTo>
                    <a:pt x="42799" y="696468"/>
                    <a:pt x="0" y="739267"/>
                    <a:pt x="0" y="791972"/>
                  </a:cubicBezTo>
                  <a:cubicBezTo>
                    <a:pt x="0" y="844677"/>
                    <a:pt x="42799" y="887476"/>
                    <a:pt x="95504" y="887476"/>
                  </a:cubicBezTo>
                  <a:lnTo>
                    <a:pt x="259842" y="887476"/>
                  </a:lnTo>
                  <a:cubicBezTo>
                    <a:pt x="260477" y="906145"/>
                    <a:pt x="260731" y="924687"/>
                    <a:pt x="260731" y="943229"/>
                  </a:cubicBezTo>
                  <a:cubicBezTo>
                    <a:pt x="260731" y="1249807"/>
                    <a:pt x="186436" y="1452626"/>
                    <a:pt x="185674" y="1454785"/>
                  </a:cubicBezTo>
                  <a:cubicBezTo>
                    <a:pt x="174625" y="1484122"/>
                    <a:pt x="178689" y="1517015"/>
                    <a:pt x="196596" y="1542796"/>
                  </a:cubicBezTo>
                  <a:cubicBezTo>
                    <a:pt x="214503" y="1568577"/>
                    <a:pt x="243840" y="1583944"/>
                    <a:pt x="275082" y="1583944"/>
                  </a:cubicBezTo>
                  <a:lnTo>
                    <a:pt x="956691" y="1583944"/>
                  </a:lnTo>
                  <a:cubicBezTo>
                    <a:pt x="1009396" y="1583944"/>
                    <a:pt x="1052195" y="1541145"/>
                    <a:pt x="1052195" y="1488440"/>
                  </a:cubicBezTo>
                  <a:cubicBezTo>
                    <a:pt x="1052195" y="1435735"/>
                    <a:pt x="1009396" y="1392936"/>
                    <a:pt x="956691" y="1392936"/>
                  </a:cubicBezTo>
                  <a:lnTo>
                    <a:pt x="401701" y="1392936"/>
                  </a:lnTo>
                  <a:cubicBezTo>
                    <a:pt x="424688" y="1295019"/>
                    <a:pt x="451612" y="1138301"/>
                    <a:pt x="451612" y="943229"/>
                  </a:cubicBezTo>
                  <a:lnTo>
                    <a:pt x="450850" y="887476"/>
                  </a:lnTo>
                  <a:lnTo>
                    <a:pt x="902335" y="887476"/>
                  </a:lnTo>
                  <a:cubicBezTo>
                    <a:pt x="955040" y="887476"/>
                    <a:pt x="997838" y="844677"/>
                    <a:pt x="997838" y="791972"/>
                  </a:cubicBezTo>
                  <a:cubicBezTo>
                    <a:pt x="997838" y="739267"/>
                    <a:pt x="955040" y="696468"/>
                    <a:pt x="902335" y="696468"/>
                  </a:cubicBezTo>
                  <a:lnTo>
                    <a:pt x="436118" y="696468"/>
                  </a:lnTo>
                  <a:cubicBezTo>
                    <a:pt x="417576" y="556641"/>
                    <a:pt x="387223" y="466471"/>
                    <a:pt x="371221" y="425831"/>
                  </a:cubicBezTo>
                  <a:cubicBezTo>
                    <a:pt x="380365" y="293370"/>
                    <a:pt x="489458" y="191008"/>
                    <a:pt x="623316" y="191008"/>
                  </a:cubicBezTo>
                </a:path>
              </a:pathLst>
            </a:custGeom>
            <a:solidFill>
              <a:srgbClr val="CF102D"/>
            </a:solidFill>
          </p:spPr>
          <p:txBody>
            <a:bodyPr/>
            <a:lstStyle/>
            <a:p>
              <a:endParaRPr lang="en-GB"/>
            </a:p>
          </p:txBody>
        </p:sp>
      </p:grpSp>
      <p:grpSp>
        <p:nvGrpSpPr>
          <p:cNvPr id="18" name="Group 18"/>
          <p:cNvGrpSpPr>
            <a:grpSpLocks noChangeAspect="1"/>
          </p:cNvGrpSpPr>
          <p:nvPr/>
        </p:nvGrpSpPr>
        <p:grpSpPr>
          <a:xfrm>
            <a:off x="1075353" y="7512870"/>
            <a:ext cx="458115" cy="514236"/>
            <a:chOff x="0" y="0"/>
            <a:chExt cx="5021707" cy="5636882"/>
          </a:xfrm>
        </p:grpSpPr>
        <p:sp>
          <p:nvSpPr>
            <p:cNvPr id="19" name="Freeform 19"/>
            <p:cNvSpPr/>
            <p:nvPr/>
          </p:nvSpPr>
          <p:spPr>
            <a:xfrm>
              <a:off x="0" y="-1524"/>
              <a:ext cx="5021707" cy="5638419"/>
            </a:xfrm>
            <a:custGeom>
              <a:avLst/>
              <a:gdLst/>
              <a:ahLst/>
              <a:cxnLst/>
              <a:rect l="l" t="t" r="r" b="b"/>
              <a:pathLst>
                <a:path w="5021707" h="5638419">
                  <a:moveTo>
                    <a:pt x="2863469" y="3950716"/>
                  </a:moveTo>
                  <a:lnTo>
                    <a:pt x="2862834" y="3956812"/>
                  </a:lnTo>
                  <a:lnTo>
                    <a:pt x="2863088" y="3965829"/>
                  </a:lnTo>
                  <a:lnTo>
                    <a:pt x="2863469" y="4428363"/>
                  </a:lnTo>
                  <a:cubicBezTo>
                    <a:pt x="2863469" y="4483354"/>
                    <a:pt x="2818765" y="4528058"/>
                    <a:pt x="2763774" y="4528058"/>
                  </a:cubicBezTo>
                  <a:lnTo>
                    <a:pt x="2232787" y="4528058"/>
                  </a:lnTo>
                  <a:cubicBezTo>
                    <a:pt x="2177796" y="4528058"/>
                    <a:pt x="2133092" y="4483354"/>
                    <a:pt x="2133092" y="4428363"/>
                  </a:cubicBezTo>
                  <a:lnTo>
                    <a:pt x="2133092" y="3655187"/>
                  </a:lnTo>
                  <a:cubicBezTo>
                    <a:pt x="2133092" y="3600196"/>
                    <a:pt x="2177796" y="3555492"/>
                    <a:pt x="2232787" y="3555492"/>
                  </a:cubicBezTo>
                  <a:lnTo>
                    <a:pt x="2763774" y="3555492"/>
                  </a:lnTo>
                  <a:cubicBezTo>
                    <a:pt x="2818765" y="3555492"/>
                    <a:pt x="2863469" y="3600196"/>
                    <a:pt x="2863469" y="3655187"/>
                  </a:cubicBezTo>
                  <a:close/>
                  <a:moveTo>
                    <a:pt x="2232787" y="4718939"/>
                  </a:moveTo>
                  <a:lnTo>
                    <a:pt x="2763774" y="4718939"/>
                  </a:lnTo>
                  <a:cubicBezTo>
                    <a:pt x="2924048" y="4718939"/>
                    <a:pt x="3054477" y="4588510"/>
                    <a:pt x="3054477" y="4428236"/>
                  </a:cubicBezTo>
                  <a:lnTo>
                    <a:pt x="3054477" y="4042029"/>
                  </a:lnTo>
                  <a:lnTo>
                    <a:pt x="4830699" y="3583305"/>
                  </a:lnTo>
                  <a:lnTo>
                    <a:pt x="4830699" y="5000625"/>
                  </a:lnTo>
                  <a:cubicBezTo>
                    <a:pt x="4830699" y="5247005"/>
                    <a:pt x="4630928" y="5447411"/>
                    <a:pt x="4385437" y="5447411"/>
                  </a:cubicBezTo>
                  <a:lnTo>
                    <a:pt x="637794" y="5447411"/>
                  </a:lnTo>
                  <a:cubicBezTo>
                    <a:pt x="391414" y="5447411"/>
                    <a:pt x="191008" y="5247005"/>
                    <a:pt x="191008" y="5000625"/>
                  </a:cubicBezTo>
                  <a:lnTo>
                    <a:pt x="191008" y="3583178"/>
                  </a:lnTo>
                  <a:lnTo>
                    <a:pt x="1942084" y="4035044"/>
                  </a:lnTo>
                  <a:lnTo>
                    <a:pt x="1942084" y="4428109"/>
                  </a:lnTo>
                  <a:cubicBezTo>
                    <a:pt x="1942084" y="4588383"/>
                    <a:pt x="2072513" y="4718812"/>
                    <a:pt x="2232787" y="4718812"/>
                  </a:cubicBezTo>
                  <a:moveTo>
                    <a:pt x="2763774" y="3364357"/>
                  </a:moveTo>
                  <a:lnTo>
                    <a:pt x="2232787" y="3364357"/>
                  </a:lnTo>
                  <a:cubicBezTo>
                    <a:pt x="2072513" y="3364357"/>
                    <a:pt x="1942084" y="3494786"/>
                    <a:pt x="1942084" y="3655060"/>
                  </a:cubicBezTo>
                  <a:lnTo>
                    <a:pt x="1942084" y="3837813"/>
                  </a:lnTo>
                  <a:lnTo>
                    <a:pt x="191008" y="3385947"/>
                  </a:lnTo>
                  <a:lnTo>
                    <a:pt x="191008" y="2397252"/>
                  </a:lnTo>
                  <a:cubicBezTo>
                    <a:pt x="191008" y="2151761"/>
                    <a:pt x="391414" y="1951990"/>
                    <a:pt x="637794" y="1951990"/>
                  </a:cubicBezTo>
                  <a:lnTo>
                    <a:pt x="1010158" y="1951990"/>
                  </a:lnTo>
                  <a:lnTo>
                    <a:pt x="1010158" y="2376932"/>
                  </a:lnTo>
                  <a:cubicBezTo>
                    <a:pt x="1010158" y="2429637"/>
                    <a:pt x="1052957" y="2472436"/>
                    <a:pt x="1105662" y="2472436"/>
                  </a:cubicBezTo>
                  <a:lnTo>
                    <a:pt x="3885438" y="2472436"/>
                  </a:lnTo>
                  <a:cubicBezTo>
                    <a:pt x="3938143" y="2472436"/>
                    <a:pt x="3980942" y="2429637"/>
                    <a:pt x="3980942" y="2376932"/>
                  </a:cubicBezTo>
                  <a:lnTo>
                    <a:pt x="3980942" y="1951990"/>
                  </a:lnTo>
                  <a:lnTo>
                    <a:pt x="4385437" y="1951990"/>
                  </a:lnTo>
                  <a:cubicBezTo>
                    <a:pt x="4630928" y="1951990"/>
                    <a:pt x="4830699" y="2151761"/>
                    <a:pt x="4830699" y="2397252"/>
                  </a:cubicBezTo>
                  <a:lnTo>
                    <a:pt x="4830699" y="3385947"/>
                  </a:lnTo>
                  <a:lnTo>
                    <a:pt x="3054477" y="3844671"/>
                  </a:lnTo>
                  <a:lnTo>
                    <a:pt x="3054477" y="3655187"/>
                  </a:lnTo>
                  <a:cubicBezTo>
                    <a:pt x="3054477" y="3494913"/>
                    <a:pt x="2924048" y="3364484"/>
                    <a:pt x="2763774" y="3364484"/>
                  </a:cubicBezTo>
                  <a:moveTo>
                    <a:pt x="1136396" y="990600"/>
                  </a:moveTo>
                  <a:lnTo>
                    <a:pt x="598170" y="807974"/>
                  </a:lnTo>
                  <a:lnTo>
                    <a:pt x="2497709" y="196850"/>
                  </a:lnTo>
                  <a:lnTo>
                    <a:pt x="4393184" y="744220"/>
                  </a:lnTo>
                  <a:lnTo>
                    <a:pt x="2494661" y="1453261"/>
                  </a:lnTo>
                  <a:close/>
                  <a:moveTo>
                    <a:pt x="3789934" y="1173480"/>
                  </a:moveTo>
                  <a:lnTo>
                    <a:pt x="3789934" y="2281301"/>
                  </a:lnTo>
                  <a:lnTo>
                    <a:pt x="1201166" y="2281301"/>
                  </a:lnTo>
                  <a:lnTo>
                    <a:pt x="1201166" y="1214374"/>
                  </a:lnTo>
                  <a:lnTo>
                    <a:pt x="2465451" y="1645158"/>
                  </a:lnTo>
                  <a:cubicBezTo>
                    <a:pt x="2486279" y="1652270"/>
                    <a:pt x="2509012" y="1651889"/>
                    <a:pt x="2529586" y="1644269"/>
                  </a:cubicBezTo>
                  <a:close/>
                  <a:moveTo>
                    <a:pt x="4385437" y="1760982"/>
                  </a:moveTo>
                  <a:lnTo>
                    <a:pt x="3980942" y="1760982"/>
                  </a:lnTo>
                  <a:lnTo>
                    <a:pt x="3980942" y="1102106"/>
                  </a:lnTo>
                  <a:lnTo>
                    <a:pt x="4730750" y="822071"/>
                  </a:lnTo>
                  <a:cubicBezTo>
                    <a:pt x="4769358" y="807593"/>
                    <a:pt x="4794377" y="770255"/>
                    <a:pt x="4792853" y="728980"/>
                  </a:cubicBezTo>
                  <a:cubicBezTo>
                    <a:pt x="4791329" y="687705"/>
                    <a:pt x="4763516" y="652272"/>
                    <a:pt x="4723892" y="640842"/>
                  </a:cubicBezTo>
                  <a:lnTo>
                    <a:pt x="2522855" y="5334"/>
                  </a:lnTo>
                  <a:cubicBezTo>
                    <a:pt x="2504313" y="0"/>
                    <a:pt x="2485009" y="254"/>
                    <a:pt x="2466975" y="6096"/>
                  </a:cubicBezTo>
                  <a:lnTo>
                    <a:pt x="274066" y="711581"/>
                  </a:lnTo>
                  <a:cubicBezTo>
                    <a:pt x="229743" y="720725"/>
                    <a:pt x="197993" y="759460"/>
                    <a:pt x="197993" y="804926"/>
                  </a:cubicBezTo>
                  <a:lnTo>
                    <a:pt x="197993" y="1596263"/>
                  </a:lnTo>
                  <a:cubicBezTo>
                    <a:pt x="197993" y="1648968"/>
                    <a:pt x="240792" y="1691767"/>
                    <a:pt x="293497" y="1691767"/>
                  </a:cubicBezTo>
                  <a:cubicBezTo>
                    <a:pt x="346202" y="1691767"/>
                    <a:pt x="389001" y="1648968"/>
                    <a:pt x="389001" y="1596263"/>
                  </a:cubicBezTo>
                  <a:lnTo>
                    <a:pt x="389001" y="938657"/>
                  </a:lnTo>
                  <a:lnTo>
                    <a:pt x="1010158" y="1149477"/>
                  </a:lnTo>
                  <a:lnTo>
                    <a:pt x="1010158" y="1760982"/>
                  </a:lnTo>
                  <a:lnTo>
                    <a:pt x="637794" y="1760982"/>
                  </a:lnTo>
                  <a:cubicBezTo>
                    <a:pt x="286131" y="1760982"/>
                    <a:pt x="0" y="2046478"/>
                    <a:pt x="0" y="2397252"/>
                  </a:cubicBezTo>
                  <a:lnTo>
                    <a:pt x="0" y="5000625"/>
                  </a:lnTo>
                  <a:cubicBezTo>
                    <a:pt x="0" y="5352288"/>
                    <a:pt x="286131" y="5638419"/>
                    <a:pt x="637794" y="5638419"/>
                  </a:cubicBezTo>
                  <a:lnTo>
                    <a:pt x="4385437" y="5638419"/>
                  </a:lnTo>
                  <a:cubicBezTo>
                    <a:pt x="4736338" y="5638419"/>
                    <a:pt x="5021707" y="5352288"/>
                    <a:pt x="5021707" y="5000625"/>
                  </a:cubicBezTo>
                  <a:lnTo>
                    <a:pt x="5021707" y="2397252"/>
                  </a:lnTo>
                  <a:cubicBezTo>
                    <a:pt x="5021707" y="2046351"/>
                    <a:pt x="4736338" y="1760982"/>
                    <a:pt x="4385437" y="1760982"/>
                  </a:cubicBezTo>
                </a:path>
              </a:pathLst>
            </a:custGeom>
            <a:solidFill>
              <a:srgbClr val="CF102D"/>
            </a:solidFill>
          </p:spPr>
          <p:txBody>
            <a:bodyPr/>
            <a:lstStyle/>
            <a:p>
              <a:endParaRPr lang="en-GB"/>
            </a:p>
          </p:txBody>
        </p:sp>
      </p:grpSp>
      <p:grpSp>
        <p:nvGrpSpPr>
          <p:cNvPr id="20" name="Group 20"/>
          <p:cNvGrpSpPr>
            <a:grpSpLocks noChangeAspect="1"/>
          </p:cNvGrpSpPr>
          <p:nvPr/>
        </p:nvGrpSpPr>
        <p:grpSpPr>
          <a:xfrm>
            <a:off x="1028704" y="8140504"/>
            <a:ext cx="551414" cy="551414"/>
            <a:chOff x="0" y="0"/>
            <a:chExt cx="5763819" cy="5763819"/>
          </a:xfrm>
        </p:grpSpPr>
        <p:sp>
          <p:nvSpPr>
            <p:cNvPr id="21" name="Freeform 21"/>
            <p:cNvSpPr/>
            <p:nvPr/>
          </p:nvSpPr>
          <p:spPr>
            <a:xfrm>
              <a:off x="1208659" y="860933"/>
              <a:ext cx="4491609" cy="4839335"/>
            </a:xfrm>
            <a:custGeom>
              <a:avLst/>
              <a:gdLst/>
              <a:ahLst/>
              <a:cxnLst/>
              <a:rect l="l" t="t" r="r" b="b"/>
              <a:pathLst>
                <a:path w="4491609" h="4839335">
                  <a:moveTo>
                    <a:pt x="3816731" y="191008"/>
                  </a:moveTo>
                  <a:lnTo>
                    <a:pt x="4248404" y="191008"/>
                  </a:lnTo>
                  <a:cubicBezTo>
                    <a:pt x="4301109" y="191008"/>
                    <a:pt x="4343908" y="148209"/>
                    <a:pt x="4343908" y="95504"/>
                  </a:cubicBezTo>
                  <a:cubicBezTo>
                    <a:pt x="4343908" y="42799"/>
                    <a:pt x="4301109" y="0"/>
                    <a:pt x="4248404" y="0"/>
                  </a:cubicBezTo>
                  <a:lnTo>
                    <a:pt x="3598545" y="0"/>
                  </a:lnTo>
                  <a:cubicBezTo>
                    <a:pt x="3559429" y="0"/>
                    <a:pt x="3524631" y="23495"/>
                    <a:pt x="3510026" y="60071"/>
                  </a:cubicBezTo>
                  <a:lnTo>
                    <a:pt x="3509391" y="61849"/>
                  </a:lnTo>
                  <a:lnTo>
                    <a:pt x="3505962" y="72136"/>
                  </a:lnTo>
                  <a:cubicBezTo>
                    <a:pt x="3504311" y="80391"/>
                    <a:pt x="3504057" y="83439"/>
                    <a:pt x="3503803" y="86868"/>
                  </a:cubicBezTo>
                  <a:lnTo>
                    <a:pt x="3503168" y="92583"/>
                  </a:lnTo>
                  <a:lnTo>
                    <a:pt x="3503168" y="716915"/>
                  </a:lnTo>
                  <a:cubicBezTo>
                    <a:pt x="3503168" y="769620"/>
                    <a:pt x="3545967" y="812419"/>
                    <a:pt x="3598672" y="812419"/>
                  </a:cubicBezTo>
                  <a:cubicBezTo>
                    <a:pt x="3651377" y="812419"/>
                    <a:pt x="3694176" y="769620"/>
                    <a:pt x="3694176" y="716915"/>
                  </a:cubicBezTo>
                  <a:lnTo>
                    <a:pt x="3694176" y="341630"/>
                  </a:lnTo>
                  <a:cubicBezTo>
                    <a:pt x="4086225" y="811657"/>
                    <a:pt x="4300855" y="1403477"/>
                    <a:pt x="4300855" y="2021078"/>
                  </a:cubicBezTo>
                  <a:cubicBezTo>
                    <a:pt x="4300601" y="3469767"/>
                    <a:pt x="3122041" y="4648327"/>
                    <a:pt x="1673225" y="4648327"/>
                  </a:cubicBezTo>
                  <a:cubicBezTo>
                    <a:pt x="1128776" y="4648327"/>
                    <a:pt x="606679" y="4483354"/>
                    <a:pt x="163449" y="4171188"/>
                  </a:cubicBezTo>
                  <a:cubicBezTo>
                    <a:pt x="120396" y="4140962"/>
                    <a:pt x="60706" y="4151249"/>
                    <a:pt x="30353" y="4194302"/>
                  </a:cubicBezTo>
                  <a:cubicBezTo>
                    <a:pt x="0" y="4237355"/>
                    <a:pt x="10414" y="4297045"/>
                    <a:pt x="53467" y="4327398"/>
                  </a:cubicBezTo>
                  <a:cubicBezTo>
                    <a:pt x="529082" y="4662297"/>
                    <a:pt x="1089152" y="4839335"/>
                    <a:pt x="1673225" y="4839335"/>
                  </a:cubicBezTo>
                  <a:cubicBezTo>
                    <a:pt x="3227324" y="4839335"/>
                    <a:pt x="4491609" y="3575050"/>
                    <a:pt x="4491609" y="2020951"/>
                  </a:cubicBezTo>
                  <a:cubicBezTo>
                    <a:pt x="4491609" y="1345819"/>
                    <a:pt x="4252595" y="699770"/>
                    <a:pt x="3816604" y="191008"/>
                  </a:cubicBezTo>
                </a:path>
              </a:pathLst>
            </a:custGeom>
            <a:solidFill>
              <a:srgbClr val="CF102D"/>
            </a:solidFill>
          </p:spPr>
          <p:txBody>
            <a:bodyPr/>
            <a:lstStyle/>
            <a:p>
              <a:endParaRPr lang="en-GB"/>
            </a:p>
          </p:txBody>
        </p:sp>
        <p:sp>
          <p:nvSpPr>
            <p:cNvPr id="22" name="Freeform 22"/>
            <p:cNvSpPr/>
            <p:nvPr/>
          </p:nvSpPr>
          <p:spPr>
            <a:xfrm>
              <a:off x="860679" y="860933"/>
              <a:ext cx="4041902" cy="4041902"/>
            </a:xfrm>
            <a:custGeom>
              <a:avLst/>
              <a:gdLst/>
              <a:ahLst/>
              <a:cxnLst/>
              <a:rect l="l" t="t" r="r" b="b"/>
              <a:pathLst>
                <a:path w="4041902" h="4041902">
                  <a:moveTo>
                    <a:pt x="3851021" y="2020951"/>
                  </a:moveTo>
                  <a:cubicBezTo>
                    <a:pt x="3851021" y="3029966"/>
                    <a:pt x="3030093" y="3850894"/>
                    <a:pt x="2021078" y="3850894"/>
                  </a:cubicBezTo>
                  <a:cubicBezTo>
                    <a:pt x="1012063" y="3850894"/>
                    <a:pt x="191008" y="3029966"/>
                    <a:pt x="191008" y="2020951"/>
                  </a:cubicBezTo>
                  <a:cubicBezTo>
                    <a:pt x="191008" y="1011936"/>
                    <a:pt x="1011936" y="191008"/>
                    <a:pt x="2020951" y="191008"/>
                  </a:cubicBezTo>
                  <a:cubicBezTo>
                    <a:pt x="3029966" y="191008"/>
                    <a:pt x="3851021" y="1011936"/>
                    <a:pt x="3851021" y="2020951"/>
                  </a:cubicBezTo>
                  <a:moveTo>
                    <a:pt x="2020951" y="0"/>
                  </a:moveTo>
                  <a:cubicBezTo>
                    <a:pt x="906526" y="0"/>
                    <a:pt x="0" y="906653"/>
                    <a:pt x="0" y="2020951"/>
                  </a:cubicBezTo>
                  <a:cubicBezTo>
                    <a:pt x="0" y="3135249"/>
                    <a:pt x="906653" y="4041902"/>
                    <a:pt x="2020951" y="4041902"/>
                  </a:cubicBezTo>
                  <a:cubicBezTo>
                    <a:pt x="3135249" y="4041902"/>
                    <a:pt x="4041902" y="3135249"/>
                    <a:pt x="4041902" y="2020951"/>
                  </a:cubicBezTo>
                  <a:cubicBezTo>
                    <a:pt x="4041902" y="906653"/>
                    <a:pt x="3135376" y="0"/>
                    <a:pt x="2020951" y="0"/>
                  </a:cubicBezTo>
                </a:path>
              </a:pathLst>
            </a:custGeom>
            <a:solidFill>
              <a:srgbClr val="CF102D"/>
            </a:solidFill>
          </p:spPr>
          <p:txBody>
            <a:bodyPr/>
            <a:lstStyle/>
            <a:p>
              <a:endParaRPr lang="en-GB"/>
            </a:p>
          </p:txBody>
        </p:sp>
        <p:sp>
          <p:nvSpPr>
            <p:cNvPr id="23" name="Freeform 23"/>
            <p:cNvSpPr/>
            <p:nvPr/>
          </p:nvSpPr>
          <p:spPr>
            <a:xfrm>
              <a:off x="63500" y="63500"/>
              <a:ext cx="4594733" cy="4923282"/>
            </a:xfrm>
            <a:custGeom>
              <a:avLst/>
              <a:gdLst/>
              <a:ahLst/>
              <a:cxnLst/>
              <a:rect l="l" t="t" r="r" b="b"/>
              <a:pathLst>
                <a:path w="4594733" h="4923282">
                  <a:moveTo>
                    <a:pt x="980694" y="4174617"/>
                  </a:moveTo>
                  <a:cubicBezTo>
                    <a:pt x="927989" y="4174617"/>
                    <a:pt x="885190" y="4217416"/>
                    <a:pt x="885190" y="4270121"/>
                  </a:cubicBezTo>
                  <a:lnTo>
                    <a:pt x="885190" y="4597781"/>
                  </a:lnTo>
                  <a:cubicBezTo>
                    <a:pt x="442722" y="4116070"/>
                    <a:pt x="191008" y="3473704"/>
                    <a:pt x="191008" y="2818384"/>
                  </a:cubicBezTo>
                  <a:cubicBezTo>
                    <a:pt x="191008" y="1369568"/>
                    <a:pt x="1369695" y="191008"/>
                    <a:pt x="2818384" y="191008"/>
                  </a:cubicBezTo>
                  <a:cubicBezTo>
                    <a:pt x="3408553" y="191008"/>
                    <a:pt x="3965321" y="381762"/>
                    <a:pt x="4428490" y="742696"/>
                  </a:cubicBezTo>
                  <a:cubicBezTo>
                    <a:pt x="4470019" y="774954"/>
                    <a:pt x="4530217" y="767461"/>
                    <a:pt x="4562475" y="726059"/>
                  </a:cubicBezTo>
                  <a:cubicBezTo>
                    <a:pt x="4594733" y="684657"/>
                    <a:pt x="4587367" y="624459"/>
                    <a:pt x="4545838" y="592074"/>
                  </a:cubicBezTo>
                  <a:cubicBezTo>
                    <a:pt x="4048887" y="204724"/>
                    <a:pt x="3451479" y="0"/>
                    <a:pt x="2818384" y="0"/>
                  </a:cubicBezTo>
                  <a:cubicBezTo>
                    <a:pt x="1264285" y="0"/>
                    <a:pt x="0" y="1264285"/>
                    <a:pt x="0" y="2818384"/>
                  </a:cubicBezTo>
                  <a:cubicBezTo>
                    <a:pt x="0" y="3523488"/>
                    <a:pt x="271907" y="4215003"/>
                    <a:pt x="749427" y="4732274"/>
                  </a:cubicBezTo>
                  <a:lnTo>
                    <a:pt x="357632" y="4732274"/>
                  </a:lnTo>
                  <a:cubicBezTo>
                    <a:pt x="304927" y="4732274"/>
                    <a:pt x="262128" y="4775073"/>
                    <a:pt x="262128" y="4827778"/>
                  </a:cubicBezTo>
                  <a:cubicBezTo>
                    <a:pt x="262128" y="4880483"/>
                    <a:pt x="304927" y="4923282"/>
                    <a:pt x="357632" y="4923282"/>
                  </a:cubicBezTo>
                  <a:lnTo>
                    <a:pt x="980694" y="4923282"/>
                  </a:lnTo>
                  <a:cubicBezTo>
                    <a:pt x="1033399" y="4923282"/>
                    <a:pt x="1076198" y="4880483"/>
                    <a:pt x="1076198" y="4827778"/>
                  </a:cubicBezTo>
                  <a:lnTo>
                    <a:pt x="1076198" y="4270121"/>
                  </a:lnTo>
                  <a:cubicBezTo>
                    <a:pt x="1076198" y="4217416"/>
                    <a:pt x="1033272" y="4174617"/>
                    <a:pt x="980694" y="4174617"/>
                  </a:cubicBezTo>
                </a:path>
              </a:pathLst>
            </a:custGeom>
            <a:solidFill>
              <a:srgbClr val="CF102D"/>
            </a:solidFill>
          </p:spPr>
          <p:txBody>
            <a:bodyPr/>
            <a:lstStyle/>
            <a:p>
              <a:endParaRPr lang="en-GB"/>
            </a:p>
          </p:txBody>
        </p:sp>
        <p:sp>
          <p:nvSpPr>
            <p:cNvPr id="24" name="Freeform 24"/>
            <p:cNvSpPr/>
            <p:nvPr/>
          </p:nvSpPr>
          <p:spPr>
            <a:xfrm>
              <a:off x="2523871" y="1482344"/>
              <a:ext cx="1692021" cy="1861439"/>
            </a:xfrm>
            <a:custGeom>
              <a:avLst/>
              <a:gdLst/>
              <a:ahLst/>
              <a:cxnLst/>
              <a:rect l="l" t="t" r="r" b="b"/>
              <a:pathLst>
                <a:path w="1692021" h="1861439">
                  <a:moveTo>
                    <a:pt x="415290" y="1670431"/>
                  </a:moveTo>
                  <a:cubicBezTo>
                    <a:pt x="291592" y="1670431"/>
                    <a:pt x="190881" y="1569720"/>
                    <a:pt x="190881" y="1446022"/>
                  </a:cubicBezTo>
                  <a:cubicBezTo>
                    <a:pt x="190881" y="1322324"/>
                    <a:pt x="291592" y="1221740"/>
                    <a:pt x="415290" y="1221740"/>
                  </a:cubicBezTo>
                  <a:cubicBezTo>
                    <a:pt x="538988" y="1221740"/>
                    <a:pt x="639699" y="1322324"/>
                    <a:pt x="639699" y="1446022"/>
                  </a:cubicBezTo>
                  <a:cubicBezTo>
                    <a:pt x="639699" y="1569720"/>
                    <a:pt x="538988" y="1670431"/>
                    <a:pt x="415290" y="1670431"/>
                  </a:cubicBezTo>
                  <a:moveTo>
                    <a:pt x="819531" y="1350518"/>
                  </a:moveTo>
                  <a:cubicBezTo>
                    <a:pt x="783463" y="1198245"/>
                    <a:pt x="663194" y="1077849"/>
                    <a:pt x="510921" y="1041908"/>
                  </a:cubicBezTo>
                  <a:lnTo>
                    <a:pt x="510921" y="95504"/>
                  </a:lnTo>
                  <a:cubicBezTo>
                    <a:pt x="510921" y="42799"/>
                    <a:pt x="467995" y="0"/>
                    <a:pt x="415417" y="0"/>
                  </a:cubicBezTo>
                  <a:cubicBezTo>
                    <a:pt x="362839" y="0"/>
                    <a:pt x="319913" y="42799"/>
                    <a:pt x="319913" y="95504"/>
                  </a:cubicBezTo>
                  <a:lnTo>
                    <a:pt x="319913" y="1041908"/>
                  </a:lnTo>
                  <a:cubicBezTo>
                    <a:pt x="135128" y="1085596"/>
                    <a:pt x="0" y="1252982"/>
                    <a:pt x="0" y="1446022"/>
                  </a:cubicBezTo>
                  <a:cubicBezTo>
                    <a:pt x="0" y="1675130"/>
                    <a:pt x="186309" y="1861439"/>
                    <a:pt x="415417" y="1861439"/>
                  </a:cubicBezTo>
                  <a:cubicBezTo>
                    <a:pt x="608584" y="1861439"/>
                    <a:pt x="775969" y="1726438"/>
                    <a:pt x="819657" y="1541526"/>
                  </a:cubicBezTo>
                  <a:lnTo>
                    <a:pt x="1596516" y="1541526"/>
                  </a:lnTo>
                  <a:cubicBezTo>
                    <a:pt x="1649221" y="1541526"/>
                    <a:pt x="1692020" y="1498727"/>
                    <a:pt x="1692020" y="1446022"/>
                  </a:cubicBezTo>
                  <a:cubicBezTo>
                    <a:pt x="1692020" y="1393317"/>
                    <a:pt x="1649221" y="1350518"/>
                    <a:pt x="1596516" y="1350518"/>
                  </a:cubicBezTo>
                  <a:close/>
                </a:path>
              </a:pathLst>
            </a:custGeom>
            <a:solidFill>
              <a:srgbClr val="CF102D"/>
            </a:solidFill>
          </p:spPr>
          <p:txBody>
            <a:bodyPr/>
            <a:lstStyle/>
            <a:p>
              <a:endParaRPr lang="en-GB"/>
            </a:p>
          </p:txBody>
        </p:sp>
      </p:grpSp>
      <p:grpSp>
        <p:nvGrpSpPr>
          <p:cNvPr id="25" name="Group 25"/>
          <p:cNvGrpSpPr>
            <a:grpSpLocks noChangeAspect="1"/>
          </p:cNvGrpSpPr>
          <p:nvPr/>
        </p:nvGrpSpPr>
        <p:grpSpPr>
          <a:xfrm>
            <a:off x="6866195" y="3168645"/>
            <a:ext cx="541674" cy="538190"/>
            <a:chOff x="0" y="0"/>
            <a:chExt cx="5764124" cy="5727040"/>
          </a:xfrm>
        </p:grpSpPr>
        <p:sp>
          <p:nvSpPr>
            <p:cNvPr id="26" name="Freeform 26"/>
            <p:cNvSpPr/>
            <p:nvPr/>
          </p:nvSpPr>
          <p:spPr>
            <a:xfrm>
              <a:off x="2120392" y="60325"/>
              <a:ext cx="3625596" cy="3294253"/>
            </a:xfrm>
            <a:custGeom>
              <a:avLst/>
              <a:gdLst/>
              <a:ahLst/>
              <a:cxnLst/>
              <a:rect l="l" t="t" r="r" b="b"/>
              <a:pathLst>
                <a:path w="3625596" h="3294253">
                  <a:moveTo>
                    <a:pt x="2761107" y="777367"/>
                  </a:moveTo>
                  <a:cubicBezTo>
                    <a:pt x="3227451" y="1174496"/>
                    <a:pt x="3458337" y="1798193"/>
                    <a:pt x="3372231" y="2438019"/>
                  </a:cubicBezTo>
                  <a:cubicBezTo>
                    <a:pt x="3292729" y="2304288"/>
                    <a:pt x="3176270" y="2194941"/>
                    <a:pt x="3034411" y="2123313"/>
                  </a:cubicBezTo>
                  <a:cubicBezTo>
                    <a:pt x="2885694" y="2048129"/>
                    <a:pt x="2719324" y="2020189"/>
                    <a:pt x="2555748" y="2041398"/>
                  </a:cubicBezTo>
                  <a:cubicBezTo>
                    <a:pt x="2757678" y="1759458"/>
                    <a:pt x="2973324" y="1297813"/>
                    <a:pt x="2761234" y="777367"/>
                  </a:cubicBezTo>
                  <a:moveTo>
                    <a:pt x="2010664" y="404241"/>
                  </a:moveTo>
                  <a:cubicBezTo>
                    <a:pt x="1748536" y="465709"/>
                    <a:pt x="1522603" y="601345"/>
                    <a:pt x="1337056" y="809117"/>
                  </a:cubicBezTo>
                  <a:cubicBezTo>
                    <a:pt x="1178814" y="986282"/>
                    <a:pt x="1076960" y="1186688"/>
                    <a:pt x="1013587" y="1349248"/>
                  </a:cubicBezTo>
                  <a:cubicBezTo>
                    <a:pt x="934085" y="1196086"/>
                    <a:pt x="809244" y="1071880"/>
                    <a:pt x="653542" y="993140"/>
                  </a:cubicBezTo>
                  <a:cubicBezTo>
                    <a:pt x="553212" y="942340"/>
                    <a:pt x="443865" y="912876"/>
                    <a:pt x="332232" y="905891"/>
                  </a:cubicBezTo>
                  <a:cubicBezTo>
                    <a:pt x="571246" y="673608"/>
                    <a:pt x="859790" y="507873"/>
                    <a:pt x="1172591" y="424307"/>
                  </a:cubicBezTo>
                  <a:cubicBezTo>
                    <a:pt x="1450721" y="350012"/>
                    <a:pt x="1736852" y="343535"/>
                    <a:pt x="2010664" y="404114"/>
                  </a:cubicBezTo>
                  <a:moveTo>
                    <a:pt x="2414778" y="558546"/>
                  </a:moveTo>
                  <a:cubicBezTo>
                    <a:pt x="2652268" y="870077"/>
                    <a:pt x="2717927" y="1199261"/>
                    <a:pt x="2609977" y="1537335"/>
                  </a:cubicBezTo>
                  <a:cubicBezTo>
                    <a:pt x="2534539" y="1773428"/>
                    <a:pt x="2389378" y="1964436"/>
                    <a:pt x="2281428" y="2082673"/>
                  </a:cubicBezTo>
                  <a:cubicBezTo>
                    <a:pt x="2237867" y="1885442"/>
                    <a:pt x="2123186" y="1709674"/>
                    <a:pt x="1957832" y="1590294"/>
                  </a:cubicBezTo>
                  <a:cubicBezTo>
                    <a:pt x="1948942" y="1578229"/>
                    <a:pt x="1937385" y="1568323"/>
                    <a:pt x="1923796" y="1561465"/>
                  </a:cubicBezTo>
                  <a:lnTo>
                    <a:pt x="1910207" y="1555623"/>
                  </a:lnTo>
                  <a:cubicBezTo>
                    <a:pt x="1883918" y="1542415"/>
                    <a:pt x="1865630" y="1532255"/>
                    <a:pt x="1847342" y="1522984"/>
                  </a:cubicBezTo>
                  <a:cubicBezTo>
                    <a:pt x="1631061" y="1413637"/>
                    <a:pt x="1380617" y="1405128"/>
                    <a:pt x="1159637" y="1496187"/>
                  </a:cubicBezTo>
                  <a:cubicBezTo>
                    <a:pt x="1436243" y="625856"/>
                    <a:pt x="2109724" y="546735"/>
                    <a:pt x="2414905" y="558546"/>
                  </a:cubicBezTo>
                  <a:moveTo>
                    <a:pt x="3443351" y="1425829"/>
                  </a:moveTo>
                  <a:cubicBezTo>
                    <a:pt x="3280029" y="999998"/>
                    <a:pt x="2978150" y="646303"/>
                    <a:pt x="2590673" y="425450"/>
                  </a:cubicBezTo>
                  <a:lnTo>
                    <a:pt x="2734183" y="141732"/>
                  </a:lnTo>
                  <a:cubicBezTo>
                    <a:pt x="2745740" y="118999"/>
                    <a:pt x="2747645" y="93091"/>
                    <a:pt x="2739644" y="68834"/>
                  </a:cubicBezTo>
                  <a:cubicBezTo>
                    <a:pt x="2731643" y="44577"/>
                    <a:pt x="2714752" y="24892"/>
                    <a:pt x="2692019" y="13462"/>
                  </a:cubicBezTo>
                  <a:cubicBezTo>
                    <a:pt x="2669286" y="2032"/>
                    <a:pt x="2643378" y="0"/>
                    <a:pt x="2619121" y="7874"/>
                  </a:cubicBezTo>
                  <a:cubicBezTo>
                    <a:pt x="2594864" y="15748"/>
                    <a:pt x="2575179" y="32766"/>
                    <a:pt x="2563622" y="55499"/>
                  </a:cubicBezTo>
                  <a:lnTo>
                    <a:pt x="2420112" y="339217"/>
                  </a:lnTo>
                  <a:cubicBezTo>
                    <a:pt x="2022475" y="161798"/>
                    <a:pt x="1586865" y="124206"/>
                    <a:pt x="1157478" y="230759"/>
                  </a:cubicBezTo>
                  <a:cubicBezTo>
                    <a:pt x="713740" y="340995"/>
                    <a:pt x="320802" y="594360"/>
                    <a:pt x="20955" y="963676"/>
                  </a:cubicBezTo>
                  <a:lnTo>
                    <a:pt x="18288" y="967359"/>
                  </a:lnTo>
                  <a:lnTo>
                    <a:pt x="13335" y="974852"/>
                  </a:lnTo>
                  <a:lnTo>
                    <a:pt x="9271" y="982599"/>
                  </a:lnTo>
                  <a:lnTo>
                    <a:pt x="5461" y="991616"/>
                  </a:lnTo>
                  <a:lnTo>
                    <a:pt x="2921" y="1000379"/>
                  </a:lnTo>
                  <a:lnTo>
                    <a:pt x="1016" y="1009523"/>
                  </a:lnTo>
                  <a:lnTo>
                    <a:pt x="127" y="1018540"/>
                  </a:lnTo>
                  <a:lnTo>
                    <a:pt x="0" y="1027938"/>
                  </a:lnTo>
                  <a:lnTo>
                    <a:pt x="1016" y="1037082"/>
                  </a:lnTo>
                  <a:lnTo>
                    <a:pt x="2286" y="1045083"/>
                  </a:lnTo>
                  <a:lnTo>
                    <a:pt x="4572" y="1052830"/>
                  </a:lnTo>
                  <a:lnTo>
                    <a:pt x="5969" y="1056513"/>
                  </a:lnTo>
                  <a:lnTo>
                    <a:pt x="48260" y="1042543"/>
                  </a:lnTo>
                  <a:lnTo>
                    <a:pt x="7239" y="1059688"/>
                  </a:lnTo>
                  <a:cubicBezTo>
                    <a:pt x="8255" y="1062228"/>
                    <a:pt x="9271" y="1064768"/>
                    <a:pt x="10668" y="1067435"/>
                  </a:cubicBezTo>
                  <a:lnTo>
                    <a:pt x="13208" y="1071880"/>
                  </a:lnTo>
                  <a:lnTo>
                    <a:pt x="18796" y="1080516"/>
                  </a:lnTo>
                  <a:lnTo>
                    <a:pt x="24003" y="1086866"/>
                  </a:lnTo>
                  <a:lnTo>
                    <a:pt x="29464" y="1092581"/>
                  </a:lnTo>
                  <a:lnTo>
                    <a:pt x="36068" y="1098423"/>
                  </a:lnTo>
                  <a:lnTo>
                    <a:pt x="39116" y="1100709"/>
                  </a:lnTo>
                  <a:lnTo>
                    <a:pt x="46482" y="1105662"/>
                  </a:lnTo>
                  <a:lnTo>
                    <a:pt x="54229" y="1109726"/>
                  </a:lnTo>
                  <a:lnTo>
                    <a:pt x="63373" y="1113663"/>
                  </a:lnTo>
                  <a:lnTo>
                    <a:pt x="71755" y="1116076"/>
                  </a:lnTo>
                  <a:lnTo>
                    <a:pt x="81407" y="1118108"/>
                  </a:lnTo>
                  <a:lnTo>
                    <a:pt x="90170" y="1118870"/>
                  </a:lnTo>
                  <a:lnTo>
                    <a:pt x="100076" y="1118997"/>
                  </a:lnTo>
                  <a:lnTo>
                    <a:pt x="108585" y="1118108"/>
                  </a:lnTo>
                  <a:lnTo>
                    <a:pt x="117094" y="1116711"/>
                  </a:lnTo>
                  <a:cubicBezTo>
                    <a:pt x="270002" y="1076579"/>
                    <a:pt x="429133" y="1093470"/>
                    <a:pt x="567563" y="1163447"/>
                  </a:cubicBezTo>
                  <a:cubicBezTo>
                    <a:pt x="770763" y="1266190"/>
                    <a:pt x="904240" y="1471549"/>
                    <a:pt x="915797" y="1699133"/>
                  </a:cubicBezTo>
                  <a:lnTo>
                    <a:pt x="916051" y="1702816"/>
                  </a:lnTo>
                  <a:lnTo>
                    <a:pt x="917321" y="1711579"/>
                  </a:lnTo>
                  <a:lnTo>
                    <a:pt x="918718" y="1718056"/>
                  </a:lnTo>
                  <a:lnTo>
                    <a:pt x="921639" y="1727835"/>
                  </a:lnTo>
                  <a:lnTo>
                    <a:pt x="924941" y="1735455"/>
                  </a:lnTo>
                  <a:lnTo>
                    <a:pt x="929894" y="1744853"/>
                  </a:lnTo>
                  <a:lnTo>
                    <a:pt x="935101" y="1752092"/>
                  </a:lnTo>
                  <a:lnTo>
                    <a:pt x="940943" y="1759077"/>
                  </a:lnTo>
                  <a:lnTo>
                    <a:pt x="946531" y="1764538"/>
                  </a:lnTo>
                  <a:lnTo>
                    <a:pt x="953516" y="1770380"/>
                  </a:lnTo>
                  <a:lnTo>
                    <a:pt x="958977" y="1774190"/>
                  </a:lnTo>
                  <a:lnTo>
                    <a:pt x="963803" y="1777238"/>
                  </a:lnTo>
                  <a:lnTo>
                    <a:pt x="968883" y="1779905"/>
                  </a:lnTo>
                  <a:lnTo>
                    <a:pt x="974471" y="1782445"/>
                  </a:lnTo>
                  <a:lnTo>
                    <a:pt x="986536" y="1786763"/>
                  </a:lnTo>
                  <a:lnTo>
                    <a:pt x="995172" y="1788414"/>
                  </a:lnTo>
                  <a:lnTo>
                    <a:pt x="1002919" y="1789430"/>
                  </a:lnTo>
                  <a:lnTo>
                    <a:pt x="1011301" y="1789811"/>
                  </a:lnTo>
                  <a:lnTo>
                    <a:pt x="1014476" y="1789811"/>
                  </a:lnTo>
                  <a:lnTo>
                    <a:pt x="1020826" y="1789303"/>
                  </a:lnTo>
                  <a:lnTo>
                    <a:pt x="1029970" y="1788033"/>
                  </a:lnTo>
                  <a:lnTo>
                    <a:pt x="1037463" y="1786128"/>
                  </a:lnTo>
                  <a:lnTo>
                    <a:pt x="1046480" y="1783080"/>
                  </a:lnTo>
                  <a:lnTo>
                    <a:pt x="1053592" y="1779778"/>
                  </a:lnTo>
                  <a:lnTo>
                    <a:pt x="1062228" y="1774952"/>
                  </a:lnTo>
                  <a:lnTo>
                    <a:pt x="1067435" y="1771396"/>
                  </a:lnTo>
                  <a:lnTo>
                    <a:pt x="1071626" y="1768221"/>
                  </a:lnTo>
                  <a:cubicBezTo>
                    <a:pt x="1263269" y="1611630"/>
                    <a:pt x="1528572" y="1580515"/>
                    <a:pt x="1750695" y="1687703"/>
                  </a:cubicBezTo>
                  <a:lnTo>
                    <a:pt x="970407" y="3153918"/>
                  </a:lnTo>
                  <a:cubicBezTo>
                    <a:pt x="945642" y="3200400"/>
                    <a:pt x="963422" y="3258312"/>
                    <a:pt x="1009904" y="3283077"/>
                  </a:cubicBezTo>
                  <a:cubicBezTo>
                    <a:pt x="1023620" y="3290443"/>
                    <a:pt x="1039241" y="3294253"/>
                    <a:pt x="1054735" y="3294253"/>
                  </a:cubicBezTo>
                  <a:cubicBezTo>
                    <a:pt x="1090168" y="3294253"/>
                    <a:pt x="1122426" y="3274822"/>
                    <a:pt x="1139063" y="3243580"/>
                  </a:cubicBezTo>
                  <a:lnTo>
                    <a:pt x="1908937" y="1797177"/>
                  </a:lnTo>
                  <a:cubicBezTo>
                    <a:pt x="2042668" y="1922907"/>
                    <a:pt x="2116709" y="2101977"/>
                    <a:pt x="2109216" y="2286381"/>
                  </a:cubicBezTo>
                  <a:lnTo>
                    <a:pt x="2109216" y="2290318"/>
                  </a:lnTo>
                  <a:lnTo>
                    <a:pt x="2109470" y="2296541"/>
                  </a:lnTo>
                  <a:lnTo>
                    <a:pt x="2110104" y="2302002"/>
                  </a:lnTo>
                  <a:lnTo>
                    <a:pt x="2111247" y="2308225"/>
                  </a:lnTo>
                  <a:lnTo>
                    <a:pt x="2112517" y="2314321"/>
                  </a:lnTo>
                  <a:lnTo>
                    <a:pt x="2114169" y="2319782"/>
                  </a:lnTo>
                  <a:lnTo>
                    <a:pt x="2116582" y="2326132"/>
                  </a:lnTo>
                  <a:lnTo>
                    <a:pt x="2118995" y="2331974"/>
                  </a:lnTo>
                  <a:lnTo>
                    <a:pt x="2121661" y="2337054"/>
                  </a:lnTo>
                  <a:lnTo>
                    <a:pt x="2124964" y="2342388"/>
                  </a:lnTo>
                  <a:lnTo>
                    <a:pt x="2128011" y="2346960"/>
                  </a:lnTo>
                  <a:lnTo>
                    <a:pt x="2131567" y="2351786"/>
                  </a:lnTo>
                  <a:lnTo>
                    <a:pt x="2134870" y="2354961"/>
                  </a:lnTo>
                  <a:lnTo>
                    <a:pt x="2138045" y="2358136"/>
                  </a:lnTo>
                  <a:lnTo>
                    <a:pt x="2143505" y="2363216"/>
                  </a:lnTo>
                  <a:lnTo>
                    <a:pt x="2147315" y="2366264"/>
                  </a:lnTo>
                  <a:lnTo>
                    <a:pt x="2151506" y="2369185"/>
                  </a:lnTo>
                  <a:lnTo>
                    <a:pt x="2158237" y="2373249"/>
                  </a:lnTo>
                  <a:lnTo>
                    <a:pt x="2164206" y="2376424"/>
                  </a:lnTo>
                  <a:lnTo>
                    <a:pt x="2168016" y="2378075"/>
                  </a:lnTo>
                  <a:lnTo>
                    <a:pt x="2170556" y="2378964"/>
                  </a:lnTo>
                  <a:lnTo>
                    <a:pt x="2176144" y="2380997"/>
                  </a:lnTo>
                  <a:lnTo>
                    <a:pt x="2181859" y="2382648"/>
                  </a:lnTo>
                  <a:lnTo>
                    <a:pt x="2187194" y="2383791"/>
                  </a:lnTo>
                  <a:lnTo>
                    <a:pt x="2193290" y="2384680"/>
                  </a:lnTo>
                  <a:lnTo>
                    <a:pt x="2200275" y="2385442"/>
                  </a:lnTo>
                  <a:lnTo>
                    <a:pt x="2207005" y="2385569"/>
                  </a:lnTo>
                  <a:lnTo>
                    <a:pt x="2214371" y="2384933"/>
                  </a:lnTo>
                  <a:lnTo>
                    <a:pt x="2220340" y="2384298"/>
                  </a:lnTo>
                  <a:lnTo>
                    <a:pt x="2225801" y="2383156"/>
                  </a:lnTo>
                  <a:lnTo>
                    <a:pt x="2231389" y="2381758"/>
                  </a:lnTo>
                  <a:lnTo>
                    <a:pt x="2237104" y="2379981"/>
                  </a:lnTo>
                  <a:lnTo>
                    <a:pt x="2242565" y="2377822"/>
                  </a:lnTo>
                  <a:lnTo>
                    <a:pt x="2248407" y="2375154"/>
                  </a:lnTo>
                  <a:lnTo>
                    <a:pt x="2252598" y="2372869"/>
                  </a:lnTo>
                  <a:lnTo>
                    <a:pt x="2257805" y="2369567"/>
                  </a:lnTo>
                  <a:lnTo>
                    <a:pt x="2264663" y="2364741"/>
                  </a:lnTo>
                  <a:cubicBezTo>
                    <a:pt x="2458338" y="2209547"/>
                    <a:pt x="2726689" y="2181607"/>
                    <a:pt x="2948431" y="2293748"/>
                  </a:cubicBezTo>
                  <a:cubicBezTo>
                    <a:pt x="3143503" y="2392427"/>
                    <a:pt x="3272662" y="2581022"/>
                    <a:pt x="3294252" y="2798573"/>
                  </a:cubicBezTo>
                  <a:lnTo>
                    <a:pt x="3294252" y="2800478"/>
                  </a:lnTo>
                  <a:lnTo>
                    <a:pt x="3294633" y="2809113"/>
                  </a:lnTo>
                  <a:lnTo>
                    <a:pt x="3295776" y="2816733"/>
                  </a:lnTo>
                  <a:lnTo>
                    <a:pt x="3297808" y="2825751"/>
                  </a:lnTo>
                  <a:lnTo>
                    <a:pt x="3300348" y="2833244"/>
                  </a:lnTo>
                  <a:lnTo>
                    <a:pt x="3304413" y="2842769"/>
                  </a:lnTo>
                  <a:lnTo>
                    <a:pt x="3308858" y="2850135"/>
                  </a:lnTo>
                  <a:lnTo>
                    <a:pt x="3313811" y="2857374"/>
                  </a:lnTo>
                  <a:lnTo>
                    <a:pt x="3318764" y="2863089"/>
                  </a:lnTo>
                  <a:lnTo>
                    <a:pt x="3325241" y="2869693"/>
                  </a:lnTo>
                  <a:lnTo>
                    <a:pt x="3330829" y="2874392"/>
                  </a:lnTo>
                  <a:cubicBezTo>
                    <a:pt x="3336925" y="2878964"/>
                    <a:pt x="3341497" y="2881885"/>
                    <a:pt x="3346196" y="2884298"/>
                  </a:cubicBezTo>
                  <a:cubicBezTo>
                    <a:pt x="3359531" y="2891156"/>
                    <a:pt x="3374517" y="2894712"/>
                    <a:pt x="3389503" y="2894712"/>
                  </a:cubicBezTo>
                  <a:cubicBezTo>
                    <a:pt x="3424809" y="2894712"/>
                    <a:pt x="3457194" y="2875535"/>
                    <a:pt x="3474085" y="2844420"/>
                  </a:cubicBezTo>
                  <a:lnTo>
                    <a:pt x="3478149" y="2836165"/>
                  </a:lnTo>
                  <a:lnTo>
                    <a:pt x="3481578" y="2826386"/>
                  </a:lnTo>
                  <a:cubicBezTo>
                    <a:pt x="3625596" y="2362836"/>
                    <a:pt x="3612007" y="1865504"/>
                    <a:pt x="3443478" y="1425957"/>
                  </a:cubicBezTo>
                </a:path>
              </a:pathLst>
            </a:custGeom>
            <a:solidFill>
              <a:srgbClr val="CF102D"/>
            </a:solidFill>
          </p:spPr>
          <p:txBody>
            <a:bodyPr/>
            <a:lstStyle/>
            <a:p>
              <a:endParaRPr lang="en-GB"/>
            </a:p>
          </p:txBody>
        </p:sp>
        <p:sp>
          <p:nvSpPr>
            <p:cNvPr id="27" name="Freeform 27"/>
            <p:cNvSpPr/>
            <p:nvPr/>
          </p:nvSpPr>
          <p:spPr>
            <a:xfrm>
              <a:off x="52197" y="1659636"/>
              <a:ext cx="5344668" cy="4004056"/>
            </a:xfrm>
            <a:custGeom>
              <a:avLst/>
              <a:gdLst/>
              <a:ahLst/>
              <a:cxnLst/>
              <a:rect l="l" t="t" r="r" b="b"/>
              <a:pathLst>
                <a:path w="5344668" h="4004056">
                  <a:moveTo>
                    <a:pt x="2594102" y="1937639"/>
                  </a:moveTo>
                  <a:cubicBezTo>
                    <a:pt x="2601214" y="1870329"/>
                    <a:pt x="2658237" y="1817751"/>
                    <a:pt x="2727325" y="1817751"/>
                  </a:cubicBezTo>
                  <a:lnTo>
                    <a:pt x="2756916" y="1817751"/>
                  </a:lnTo>
                  <a:cubicBezTo>
                    <a:pt x="2826004" y="1817751"/>
                    <a:pt x="2883154" y="1870329"/>
                    <a:pt x="2890139" y="1937639"/>
                  </a:cubicBezTo>
                  <a:close/>
                  <a:moveTo>
                    <a:pt x="2594991" y="1654937"/>
                  </a:moveTo>
                  <a:cubicBezTo>
                    <a:pt x="2482723" y="1704848"/>
                    <a:pt x="2407920" y="1813941"/>
                    <a:pt x="2402586" y="1937639"/>
                  </a:cubicBezTo>
                  <a:lnTo>
                    <a:pt x="2231009" y="1937639"/>
                  </a:lnTo>
                  <a:cubicBezTo>
                    <a:pt x="2248281" y="1920367"/>
                    <a:pt x="2258949" y="1896491"/>
                    <a:pt x="2258949" y="1870329"/>
                  </a:cubicBezTo>
                  <a:lnTo>
                    <a:pt x="2258949" y="1352169"/>
                  </a:lnTo>
                  <a:cubicBezTo>
                    <a:pt x="2258949" y="1299464"/>
                    <a:pt x="2216150" y="1256665"/>
                    <a:pt x="2163445" y="1256665"/>
                  </a:cubicBezTo>
                  <a:cubicBezTo>
                    <a:pt x="2110740" y="1256665"/>
                    <a:pt x="2067941" y="1299464"/>
                    <a:pt x="2067941" y="1352169"/>
                  </a:cubicBezTo>
                  <a:lnTo>
                    <a:pt x="2067941" y="1870329"/>
                  </a:lnTo>
                  <a:cubicBezTo>
                    <a:pt x="2067941" y="1896618"/>
                    <a:pt x="2078609" y="1920367"/>
                    <a:pt x="2095881" y="1937639"/>
                  </a:cubicBezTo>
                  <a:lnTo>
                    <a:pt x="1851152" y="1937639"/>
                  </a:lnTo>
                  <a:cubicBezTo>
                    <a:pt x="1868424" y="1920367"/>
                    <a:pt x="1879092" y="1896491"/>
                    <a:pt x="1879092" y="1870329"/>
                  </a:cubicBezTo>
                  <a:lnTo>
                    <a:pt x="1879092" y="1322451"/>
                  </a:lnTo>
                  <a:cubicBezTo>
                    <a:pt x="1879092" y="1269746"/>
                    <a:pt x="1836293" y="1226947"/>
                    <a:pt x="1783588" y="1226947"/>
                  </a:cubicBezTo>
                  <a:cubicBezTo>
                    <a:pt x="1730883" y="1226947"/>
                    <a:pt x="1688084" y="1269746"/>
                    <a:pt x="1688084" y="1322451"/>
                  </a:cubicBezTo>
                  <a:lnTo>
                    <a:pt x="1688084" y="1870329"/>
                  </a:lnTo>
                  <a:cubicBezTo>
                    <a:pt x="1688084" y="1898269"/>
                    <a:pt x="1700149" y="1923288"/>
                    <a:pt x="1719326" y="1940814"/>
                  </a:cubicBezTo>
                  <a:cubicBezTo>
                    <a:pt x="1549400" y="1963293"/>
                    <a:pt x="1417828" y="2108962"/>
                    <a:pt x="1417828" y="2284984"/>
                  </a:cubicBezTo>
                  <a:lnTo>
                    <a:pt x="1417828" y="3566668"/>
                  </a:lnTo>
                  <a:lnTo>
                    <a:pt x="1128395" y="3566668"/>
                  </a:lnTo>
                  <a:cubicBezTo>
                    <a:pt x="1042416" y="3566668"/>
                    <a:pt x="972439" y="3496310"/>
                    <a:pt x="972439" y="3409950"/>
                  </a:cubicBezTo>
                  <a:lnTo>
                    <a:pt x="972439" y="1211326"/>
                  </a:lnTo>
                  <a:cubicBezTo>
                    <a:pt x="972439" y="1125347"/>
                    <a:pt x="1042416" y="1055370"/>
                    <a:pt x="1128395" y="1055370"/>
                  </a:cubicBezTo>
                  <a:lnTo>
                    <a:pt x="2438400" y="1055370"/>
                  </a:lnTo>
                  <a:cubicBezTo>
                    <a:pt x="2524760" y="1055370"/>
                    <a:pt x="2595118" y="1125347"/>
                    <a:pt x="2595118" y="1211326"/>
                  </a:cubicBezTo>
                  <a:close/>
                  <a:moveTo>
                    <a:pt x="1608709" y="2284857"/>
                  </a:moveTo>
                  <a:cubicBezTo>
                    <a:pt x="1608709" y="2198751"/>
                    <a:pt x="1678813" y="2128647"/>
                    <a:pt x="1764919" y="2128647"/>
                  </a:cubicBezTo>
                  <a:lnTo>
                    <a:pt x="1870837" y="2128647"/>
                  </a:lnTo>
                  <a:lnTo>
                    <a:pt x="1897380" y="3812921"/>
                  </a:lnTo>
                  <a:lnTo>
                    <a:pt x="1765046" y="3812921"/>
                  </a:lnTo>
                  <a:cubicBezTo>
                    <a:pt x="1678940" y="3812921"/>
                    <a:pt x="1608836" y="3742817"/>
                    <a:pt x="1608836" y="3656711"/>
                  </a:cubicBezTo>
                  <a:close/>
                  <a:moveTo>
                    <a:pt x="3440303" y="2128647"/>
                  </a:moveTo>
                  <a:lnTo>
                    <a:pt x="3440303" y="3812921"/>
                  </a:lnTo>
                  <a:lnTo>
                    <a:pt x="2088515" y="3812921"/>
                  </a:lnTo>
                  <a:lnTo>
                    <a:pt x="2061845" y="2128647"/>
                  </a:lnTo>
                  <a:close/>
                  <a:moveTo>
                    <a:pt x="1442085" y="191008"/>
                  </a:moveTo>
                  <a:lnTo>
                    <a:pt x="2110232" y="191008"/>
                  </a:lnTo>
                  <a:cubicBezTo>
                    <a:pt x="2152904" y="191008"/>
                    <a:pt x="2187702" y="225806"/>
                    <a:pt x="2187702" y="268478"/>
                  </a:cubicBezTo>
                  <a:lnTo>
                    <a:pt x="2187702" y="312928"/>
                  </a:lnTo>
                  <a:cubicBezTo>
                    <a:pt x="2187702" y="355727"/>
                    <a:pt x="2152904" y="390398"/>
                    <a:pt x="2110232" y="390398"/>
                  </a:cubicBezTo>
                  <a:lnTo>
                    <a:pt x="1979676" y="390398"/>
                  </a:lnTo>
                  <a:cubicBezTo>
                    <a:pt x="1926971" y="390398"/>
                    <a:pt x="1884172" y="433197"/>
                    <a:pt x="1884172" y="485902"/>
                  </a:cubicBezTo>
                  <a:lnTo>
                    <a:pt x="1884172" y="864235"/>
                  </a:lnTo>
                  <a:lnTo>
                    <a:pt x="1668018" y="864235"/>
                  </a:lnTo>
                  <a:lnTo>
                    <a:pt x="1668018" y="441579"/>
                  </a:lnTo>
                  <a:cubicBezTo>
                    <a:pt x="1668018" y="388874"/>
                    <a:pt x="1625219" y="346075"/>
                    <a:pt x="1572514" y="346075"/>
                  </a:cubicBezTo>
                  <a:lnTo>
                    <a:pt x="1442085" y="346075"/>
                  </a:lnTo>
                  <a:cubicBezTo>
                    <a:pt x="1399286" y="346075"/>
                    <a:pt x="1364615" y="311277"/>
                    <a:pt x="1364615" y="268605"/>
                  </a:cubicBezTo>
                  <a:cubicBezTo>
                    <a:pt x="1364615" y="225933"/>
                    <a:pt x="1399413" y="191135"/>
                    <a:pt x="1442085" y="191135"/>
                  </a:cubicBezTo>
                  <a:moveTo>
                    <a:pt x="3853434" y="2284857"/>
                  </a:moveTo>
                  <a:lnTo>
                    <a:pt x="3853434" y="3656711"/>
                  </a:lnTo>
                  <a:cubicBezTo>
                    <a:pt x="3853434" y="3742817"/>
                    <a:pt x="3783330" y="3812921"/>
                    <a:pt x="3697224" y="3812921"/>
                  </a:cubicBezTo>
                  <a:lnTo>
                    <a:pt x="3631438" y="3812921"/>
                  </a:lnTo>
                  <a:lnTo>
                    <a:pt x="3631438" y="2128647"/>
                  </a:lnTo>
                  <a:lnTo>
                    <a:pt x="3697224" y="2128647"/>
                  </a:lnTo>
                  <a:cubicBezTo>
                    <a:pt x="3783330" y="2128647"/>
                    <a:pt x="3853434" y="2198751"/>
                    <a:pt x="3853434" y="2284857"/>
                  </a:cubicBezTo>
                  <a:moveTo>
                    <a:pt x="4044442" y="2405253"/>
                  </a:moveTo>
                  <a:lnTo>
                    <a:pt x="4044442" y="2284857"/>
                  </a:lnTo>
                  <a:cubicBezTo>
                    <a:pt x="4044442" y="2093468"/>
                    <a:pt x="3888740" y="1937639"/>
                    <a:pt x="3697224" y="1937639"/>
                  </a:cubicBezTo>
                  <a:lnTo>
                    <a:pt x="3081782" y="1937639"/>
                  </a:lnTo>
                  <a:cubicBezTo>
                    <a:pt x="3074797" y="1774571"/>
                    <a:pt x="2947162" y="1642364"/>
                    <a:pt x="2786126" y="1628013"/>
                  </a:cubicBezTo>
                  <a:lnTo>
                    <a:pt x="2786126" y="1211326"/>
                  </a:lnTo>
                  <a:cubicBezTo>
                    <a:pt x="2786126" y="1019937"/>
                    <a:pt x="2630170" y="864362"/>
                    <a:pt x="2438400" y="864362"/>
                  </a:cubicBezTo>
                  <a:lnTo>
                    <a:pt x="2075180" y="864362"/>
                  </a:lnTo>
                  <a:lnTo>
                    <a:pt x="2075180" y="581406"/>
                  </a:lnTo>
                  <a:lnTo>
                    <a:pt x="2110232" y="581406"/>
                  </a:lnTo>
                  <a:cubicBezTo>
                    <a:pt x="2258314" y="581406"/>
                    <a:pt x="2378710" y="461010"/>
                    <a:pt x="2378710" y="312928"/>
                  </a:cubicBezTo>
                  <a:lnTo>
                    <a:pt x="2378710" y="268478"/>
                  </a:lnTo>
                  <a:cubicBezTo>
                    <a:pt x="2378710" y="120396"/>
                    <a:pt x="2258314" y="0"/>
                    <a:pt x="2110232" y="0"/>
                  </a:cubicBezTo>
                  <a:lnTo>
                    <a:pt x="1442085" y="0"/>
                  </a:lnTo>
                  <a:cubicBezTo>
                    <a:pt x="1294003" y="0"/>
                    <a:pt x="1173607" y="120396"/>
                    <a:pt x="1173607" y="268478"/>
                  </a:cubicBezTo>
                  <a:cubicBezTo>
                    <a:pt x="1173607" y="416560"/>
                    <a:pt x="1294003" y="536956"/>
                    <a:pt x="1442085" y="536956"/>
                  </a:cubicBezTo>
                  <a:lnTo>
                    <a:pt x="1477137" y="536956"/>
                  </a:lnTo>
                  <a:lnTo>
                    <a:pt x="1477137" y="864235"/>
                  </a:lnTo>
                  <a:lnTo>
                    <a:pt x="1128395" y="864235"/>
                  </a:lnTo>
                  <a:cubicBezTo>
                    <a:pt x="937006" y="864235"/>
                    <a:pt x="781304" y="1019937"/>
                    <a:pt x="781304" y="1211199"/>
                  </a:cubicBezTo>
                  <a:lnTo>
                    <a:pt x="781304" y="2636647"/>
                  </a:lnTo>
                  <a:cubicBezTo>
                    <a:pt x="359537" y="2645410"/>
                    <a:pt x="48006" y="2998851"/>
                    <a:pt x="34544" y="3014472"/>
                  </a:cubicBezTo>
                  <a:cubicBezTo>
                    <a:pt x="0" y="3054223"/>
                    <a:pt x="4318" y="3114675"/>
                    <a:pt x="44069" y="3149219"/>
                  </a:cubicBezTo>
                  <a:cubicBezTo>
                    <a:pt x="61468" y="3164332"/>
                    <a:pt x="83693" y="3172587"/>
                    <a:pt x="106680" y="3172587"/>
                  </a:cubicBezTo>
                  <a:cubicBezTo>
                    <a:pt x="134366" y="3172587"/>
                    <a:pt x="160655" y="3160649"/>
                    <a:pt x="178816" y="3139821"/>
                  </a:cubicBezTo>
                  <a:cubicBezTo>
                    <a:pt x="181610" y="3136646"/>
                    <a:pt x="447294" y="2837815"/>
                    <a:pt x="781304" y="2827909"/>
                  </a:cubicBezTo>
                  <a:lnTo>
                    <a:pt x="781304" y="3410077"/>
                  </a:lnTo>
                  <a:cubicBezTo>
                    <a:pt x="781304" y="3601847"/>
                    <a:pt x="937006" y="3757803"/>
                    <a:pt x="1128395" y="3757803"/>
                  </a:cubicBezTo>
                  <a:lnTo>
                    <a:pt x="1432814" y="3757803"/>
                  </a:lnTo>
                  <a:cubicBezTo>
                    <a:pt x="1476629" y="3902456"/>
                    <a:pt x="1610995" y="4004056"/>
                    <a:pt x="1765046" y="4004056"/>
                  </a:cubicBezTo>
                  <a:lnTo>
                    <a:pt x="3697224" y="4004056"/>
                  </a:lnTo>
                  <a:cubicBezTo>
                    <a:pt x="3888613" y="4004056"/>
                    <a:pt x="4044442" y="3848354"/>
                    <a:pt x="4044442" y="3656838"/>
                  </a:cubicBezTo>
                  <a:lnTo>
                    <a:pt x="4044442" y="2596896"/>
                  </a:lnTo>
                  <a:cubicBezTo>
                    <a:pt x="4147058" y="2593340"/>
                    <a:pt x="4338701" y="2594483"/>
                    <a:pt x="4541012" y="2634107"/>
                  </a:cubicBezTo>
                  <a:cubicBezTo>
                    <a:pt x="4825492" y="2689860"/>
                    <a:pt x="5034407" y="2800604"/>
                    <a:pt x="5161915" y="2963291"/>
                  </a:cubicBezTo>
                  <a:cubicBezTo>
                    <a:pt x="5180203" y="2986532"/>
                    <a:pt x="5207508" y="2999867"/>
                    <a:pt x="5237099" y="2999867"/>
                  </a:cubicBezTo>
                  <a:cubicBezTo>
                    <a:pt x="5258308" y="2999867"/>
                    <a:pt x="5279263" y="2992628"/>
                    <a:pt x="5296027" y="2979547"/>
                  </a:cubicBezTo>
                  <a:cubicBezTo>
                    <a:pt x="5337429" y="2947035"/>
                    <a:pt x="5344668" y="2886964"/>
                    <a:pt x="5312283" y="2845435"/>
                  </a:cubicBezTo>
                  <a:cubicBezTo>
                    <a:pt x="4976749" y="2417445"/>
                    <a:pt x="4306825" y="2395855"/>
                    <a:pt x="4044569" y="2405253"/>
                  </a:cubicBezTo>
                </a:path>
              </a:pathLst>
            </a:custGeom>
            <a:solidFill>
              <a:srgbClr val="CF102D"/>
            </a:solidFill>
          </p:spPr>
          <p:txBody>
            <a:bodyPr/>
            <a:lstStyle/>
            <a:p>
              <a:endParaRPr lang="en-GB"/>
            </a:p>
          </p:txBody>
        </p:sp>
        <p:sp>
          <p:nvSpPr>
            <p:cNvPr id="28" name="Freeform 28"/>
            <p:cNvSpPr/>
            <p:nvPr/>
          </p:nvSpPr>
          <p:spPr>
            <a:xfrm>
              <a:off x="1351534" y="2886583"/>
              <a:ext cx="191008" cy="901700"/>
            </a:xfrm>
            <a:custGeom>
              <a:avLst/>
              <a:gdLst/>
              <a:ahLst/>
              <a:cxnLst/>
              <a:rect l="l" t="t" r="r" b="b"/>
              <a:pathLst>
                <a:path w="191008" h="901700">
                  <a:moveTo>
                    <a:pt x="95504" y="0"/>
                  </a:moveTo>
                  <a:cubicBezTo>
                    <a:pt x="42799" y="0"/>
                    <a:pt x="0" y="42799"/>
                    <a:pt x="0" y="95504"/>
                  </a:cubicBezTo>
                  <a:lnTo>
                    <a:pt x="0" y="806196"/>
                  </a:lnTo>
                  <a:cubicBezTo>
                    <a:pt x="0" y="858901"/>
                    <a:pt x="42799" y="901700"/>
                    <a:pt x="95504" y="901700"/>
                  </a:cubicBezTo>
                  <a:cubicBezTo>
                    <a:pt x="148209" y="901700"/>
                    <a:pt x="191008" y="858901"/>
                    <a:pt x="191008" y="806196"/>
                  </a:cubicBezTo>
                  <a:lnTo>
                    <a:pt x="191008" y="95504"/>
                  </a:lnTo>
                  <a:cubicBezTo>
                    <a:pt x="191008" y="42799"/>
                    <a:pt x="148082" y="0"/>
                    <a:pt x="95504" y="0"/>
                  </a:cubicBezTo>
                </a:path>
              </a:pathLst>
            </a:custGeom>
            <a:solidFill>
              <a:srgbClr val="CF102D"/>
            </a:solidFill>
          </p:spPr>
          <p:txBody>
            <a:bodyPr/>
            <a:lstStyle/>
            <a:p>
              <a:endParaRPr lang="en-GB"/>
            </a:p>
          </p:txBody>
        </p:sp>
      </p:grpSp>
      <p:grpSp>
        <p:nvGrpSpPr>
          <p:cNvPr id="29" name="Group 29"/>
          <p:cNvGrpSpPr/>
          <p:nvPr/>
        </p:nvGrpSpPr>
        <p:grpSpPr>
          <a:xfrm>
            <a:off x="6849987" y="5388300"/>
            <a:ext cx="574091" cy="540264"/>
            <a:chOff x="0" y="0"/>
            <a:chExt cx="765455" cy="720352"/>
          </a:xfrm>
        </p:grpSpPr>
        <p:grpSp>
          <p:nvGrpSpPr>
            <p:cNvPr id="30" name="Group 30"/>
            <p:cNvGrpSpPr>
              <a:grpSpLocks noChangeAspect="1"/>
            </p:cNvGrpSpPr>
            <p:nvPr/>
          </p:nvGrpSpPr>
          <p:grpSpPr>
            <a:xfrm>
              <a:off x="150981" y="29330"/>
              <a:ext cx="175583" cy="151519"/>
              <a:chOff x="0" y="0"/>
              <a:chExt cx="1322146" cy="1140943"/>
            </a:xfrm>
          </p:grpSpPr>
          <p:sp>
            <p:nvSpPr>
              <p:cNvPr id="31" name="Freeform 31"/>
              <p:cNvSpPr/>
              <p:nvPr/>
            </p:nvSpPr>
            <p:spPr>
              <a:xfrm>
                <a:off x="60198" y="613664"/>
                <a:ext cx="661670" cy="463677"/>
              </a:xfrm>
              <a:custGeom>
                <a:avLst/>
                <a:gdLst/>
                <a:ahLst/>
                <a:cxnLst/>
                <a:rect l="l" t="t" r="r" b="b"/>
                <a:pathLst>
                  <a:path w="661670" h="463677">
                    <a:moveTo>
                      <a:pt x="50927" y="181483"/>
                    </a:moveTo>
                    <a:lnTo>
                      <a:pt x="514731" y="450723"/>
                    </a:lnTo>
                    <a:cubicBezTo>
                      <a:pt x="529336" y="459232"/>
                      <a:pt x="545846" y="463677"/>
                      <a:pt x="562737" y="463677"/>
                    </a:cubicBezTo>
                    <a:cubicBezTo>
                      <a:pt x="596646" y="463677"/>
                      <a:pt x="628269" y="445516"/>
                      <a:pt x="645414" y="416179"/>
                    </a:cubicBezTo>
                    <a:cubicBezTo>
                      <a:pt x="658241" y="394081"/>
                      <a:pt x="661670" y="368427"/>
                      <a:pt x="655193" y="343789"/>
                    </a:cubicBezTo>
                    <a:cubicBezTo>
                      <a:pt x="648716" y="319151"/>
                      <a:pt x="632841" y="298450"/>
                      <a:pt x="610870" y="285750"/>
                    </a:cubicBezTo>
                    <a:lnTo>
                      <a:pt x="146812" y="16383"/>
                    </a:lnTo>
                    <a:cubicBezTo>
                      <a:pt x="124841" y="3556"/>
                      <a:pt x="99060" y="0"/>
                      <a:pt x="74422" y="6604"/>
                    </a:cubicBezTo>
                    <a:cubicBezTo>
                      <a:pt x="49784" y="13208"/>
                      <a:pt x="29083" y="28956"/>
                      <a:pt x="16256" y="50927"/>
                    </a:cubicBezTo>
                    <a:cubicBezTo>
                      <a:pt x="3429" y="72898"/>
                      <a:pt x="0" y="98679"/>
                      <a:pt x="6477" y="123317"/>
                    </a:cubicBezTo>
                    <a:cubicBezTo>
                      <a:pt x="12954" y="147955"/>
                      <a:pt x="28829" y="168656"/>
                      <a:pt x="50800" y="181483"/>
                    </a:cubicBezTo>
                  </a:path>
                </a:pathLst>
              </a:custGeom>
              <a:solidFill>
                <a:srgbClr val="CF102D"/>
              </a:solidFill>
            </p:spPr>
            <p:txBody>
              <a:bodyPr/>
              <a:lstStyle/>
              <a:p>
                <a:endParaRPr lang="en-GB"/>
              </a:p>
            </p:txBody>
          </p:sp>
          <p:sp>
            <p:nvSpPr>
              <p:cNvPr id="32" name="Freeform 32"/>
              <p:cNvSpPr/>
              <p:nvPr/>
            </p:nvSpPr>
            <p:spPr>
              <a:xfrm>
                <a:off x="756285" y="50800"/>
                <a:ext cx="514985" cy="607695"/>
              </a:xfrm>
              <a:custGeom>
                <a:avLst/>
                <a:gdLst/>
                <a:ahLst/>
                <a:cxnLst/>
                <a:rect l="l" t="t" r="r" b="b"/>
                <a:pathLst>
                  <a:path w="514985" h="607695">
                    <a:moveTo>
                      <a:pt x="330073" y="568960"/>
                    </a:moveTo>
                    <a:cubicBezTo>
                      <a:pt x="347980" y="593217"/>
                      <a:pt x="376682" y="607695"/>
                      <a:pt x="406908" y="607695"/>
                    </a:cubicBezTo>
                    <a:cubicBezTo>
                      <a:pt x="427482" y="607695"/>
                      <a:pt x="447167" y="601218"/>
                      <a:pt x="463677" y="589026"/>
                    </a:cubicBezTo>
                    <a:cubicBezTo>
                      <a:pt x="505968" y="557657"/>
                      <a:pt x="514985" y="497713"/>
                      <a:pt x="483616" y="455422"/>
                    </a:cubicBezTo>
                    <a:lnTo>
                      <a:pt x="184785" y="51435"/>
                    </a:lnTo>
                    <a:cubicBezTo>
                      <a:pt x="153543" y="9017"/>
                      <a:pt x="93599" y="0"/>
                      <a:pt x="51181" y="31369"/>
                    </a:cubicBezTo>
                    <a:cubicBezTo>
                      <a:pt x="8890" y="62738"/>
                      <a:pt x="0" y="122555"/>
                      <a:pt x="31242" y="164973"/>
                    </a:cubicBezTo>
                    <a:close/>
                  </a:path>
                </a:pathLst>
              </a:custGeom>
              <a:solidFill>
                <a:srgbClr val="CF102D"/>
              </a:solidFill>
            </p:spPr>
            <p:txBody>
              <a:bodyPr/>
              <a:lstStyle/>
              <a:p>
                <a:endParaRPr lang="en-GB"/>
              </a:p>
            </p:txBody>
          </p:sp>
        </p:grpSp>
        <p:grpSp>
          <p:nvGrpSpPr>
            <p:cNvPr id="33" name="Group 33"/>
            <p:cNvGrpSpPr>
              <a:grpSpLocks noChangeAspect="1"/>
            </p:cNvGrpSpPr>
            <p:nvPr/>
          </p:nvGrpSpPr>
          <p:grpSpPr>
            <a:xfrm>
              <a:off x="382856" y="0"/>
              <a:ext cx="25368" cy="100879"/>
              <a:chOff x="0" y="0"/>
              <a:chExt cx="191021" cy="759625"/>
            </a:xfrm>
          </p:grpSpPr>
          <p:sp>
            <p:nvSpPr>
              <p:cNvPr id="34" name="Freeform 34"/>
              <p:cNvSpPr/>
              <p:nvPr/>
            </p:nvSpPr>
            <p:spPr>
              <a:xfrm>
                <a:off x="0" y="0"/>
                <a:ext cx="191008" cy="759587"/>
              </a:xfrm>
              <a:custGeom>
                <a:avLst/>
                <a:gdLst/>
                <a:ahLst/>
                <a:cxnLst/>
                <a:rect l="l" t="t" r="r" b="b"/>
                <a:pathLst>
                  <a:path w="191008" h="759587">
                    <a:moveTo>
                      <a:pt x="95504" y="759587"/>
                    </a:moveTo>
                    <a:cubicBezTo>
                      <a:pt x="148209" y="759587"/>
                      <a:pt x="191008" y="716788"/>
                      <a:pt x="191008" y="664083"/>
                    </a:cubicBezTo>
                    <a:lnTo>
                      <a:pt x="191008" y="95504"/>
                    </a:lnTo>
                    <a:cubicBezTo>
                      <a:pt x="191008" y="42799"/>
                      <a:pt x="148209" y="0"/>
                      <a:pt x="95504" y="0"/>
                    </a:cubicBezTo>
                    <a:cubicBezTo>
                      <a:pt x="42799" y="0"/>
                      <a:pt x="0" y="42799"/>
                      <a:pt x="0" y="95504"/>
                    </a:cubicBezTo>
                    <a:lnTo>
                      <a:pt x="0" y="664083"/>
                    </a:lnTo>
                    <a:cubicBezTo>
                      <a:pt x="0" y="716788"/>
                      <a:pt x="42926" y="759587"/>
                      <a:pt x="95504" y="759587"/>
                    </a:cubicBezTo>
                  </a:path>
                </a:pathLst>
              </a:custGeom>
              <a:solidFill>
                <a:srgbClr val="CF102D"/>
              </a:solidFill>
            </p:spPr>
            <p:txBody>
              <a:bodyPr/>
              <a:lstStyle/>
              <a:p>
                <a:endParaRPr lang="en-GB"/>
              </a:p>
            </p:txBody>
          </p:sp>
        </p:grpSp>
        <p:grpSp>
          <p:nvGrpSpPr>
            <p:cNvPr id="35" name="Group 35"/>
            <p:cNvGrpSpPr>
              <a:grpSpLocks noChangeAspect="1"/>
            </p:cNvGrpSpPr>
            <p:nvPr/>
          </p:nvGrpSpPr>
          <p:grpSpPr>
            <a:xfrm>
              <a:off x="0" y="195536"/>
              <a:ext cx="765455" cy="524816"/>
              <a:chOff x="0" y="0"/>
              <a:chExt cx="5763946" cy="3951910"/>
            </a:xfrm>
          </p:grpSpPr>
          <p:sp>
            <p:nvSpPr>
              <p:cNvPr id="36" name="Freeform 36"/>
              <p:cNvSpPr/>
              <p:nvPr/>
            </p:nvSpPr>
            <p:spPr>
              <a:xfrm>
                <a:off x="2168271" y="232918"/>
                <a:ext cx="1601851" cy="1609344"/>
              </a:xfrm>
              <a:custGeom>
                <a:avLst/>
                <a:gdLst/>
                <a:ahLst/>
                <a:cxnLst/>
                <a:rect l="l" t="t" r="r" b="b"/>
                <a:pathLst>
                  <a:path w="1601851" h="1609344">
                    <a:moveTo>
                      <a:pt x="575183" y="426085"/>
                    </a:moveTo>
                    <a:cubicBezTo>
                      <a:pt x="575183" y="296545"/>
                      <a:pt x="680593" y="191008"/>
                      <a:pt x="810260" y="191008"/>
                    </a:cubicBezTo>
                    <a:cubicBezTo>
                      <a:pt x="939927" y="191008"/>
                      <a:pt x="1045337" y="296418"/>
                      <a:pt x="1045337" y="426085"/>
                    </a:cubicBezTo>
                    <a:cubicBezTo>
                      <a:pt x="1045337" y="555752"/>
                      <a:pt x="939927" y="661162"/>
                      <a:pt x="810260" y="661162"/>
                    </a:cubicBezTo>
                    <a:cubicBezTo>
                      <a:pt x="680593" y="661162"/>
                      <a:pt x="575183" y="555752"/>
                      <a:pt x="575183" y="426085"/>
                    </a:cubicBezTo>
                    <a:moveTo>
                      <a:pt x="254" y="1402715"/>
                    </a:moveTo>
                    <a:lnTo>
                      <a:pt x="254" y="1513840"/>
                    </a:lnTo>
                    <a:cubicBezTo>
                      <a:pt x="254" y="1566545"/>
                      <a:pt x="43053" y="1609344"/>
                      <a:pt x="95758" y="1609344"/>
                    </a:cubicBezTo>
                    <a:cubicBezTo>
                      <a:pt x="148463" y="1609344"/>
                      <a:pt x="191262" y="1566545"/>
                      <a:pt x="191262" y="1513840"/>
                    </a:cubicBezTo>
                    <a:lnTo>
                      <a:pt x="191262" y="1402715"/>
                    </a:lnTo>
                    <a:cubicBezTo>
                      <a:pt x="191262" y="1132205"/>
                      <a:pt x="377952" y="887730"/>
                      <a:pt x="637286" y="815340"/>
                    </a:cubicBezTo>
                    <a:cubicBezTo>
                      <a:pt x="691896" y="839724"/>
                      <a:pt x="749935" y="852043"/>
                      <a:pt x="810260" y="852043"/>
                    </a:cubicBezTo>
                    <a:cubicBezTo>
                      <a:pt x="867791" y="852043"/>
                      <a:pt x="923417" y="840740"/>
                      <a:pt x="975995" y="818388"/>
                    </a:cubicBezTo>
                    <a:cubicBezTo>
                      <a:pt x="1072515" y="847217"/>
                      <a:pt x="1160780" y="899922"/>
                      <a:pt x="1232281" y="971296"/>
                    </a:cubicBezTo>
                    <a:cubicBezTo>
                      <a:pt x="1347470" y="1086485"/>
                      <a:pt x="1410843" y="1239647"/>
                      <a:pt x="1410843" y="1402588"/>
                    </a:cubicBezTo>
                    <a:lnTo>
                      <a:pt x="1410843" y="1513713"/>
                    </a:lnTo>
                    <a:cubicBezTo>
                      <a:pt x="1410843" y="1566418"/>
                      <a:pt x="1453642" y="1609217"/>
                      <a:pt x="1506347" y="1609217"/>
                    </a:cubicBezTo>
                    <a:cubicBezTo>
                      <a:pt x="1559052" y="1609217"/>
                      <a:pt x="1601851" y="1566418"/>
                      <a:pt x="1601851" y="1513713"/>
                    </a:cubicBezTo>
                    <a:lnTo>
                      <a:pt x="1601851" y="1402588"/>
                    </a:lnTo>
                    <a:cubicBezTo>
                      <a:pt x="1601851" y="1188593"/>
                      <a:pt x="1518539" y="987425"/>
                      <a:pt x="1367282" y="836295"/>
                    </a:cubicBezTo>
                    <a:cubicBezTo>
                      <a:pt x="1303528" y="772541"/>
                      <a:pt x="1230884" y="720852"/>
                      <a:pt x="1150493" y="681990"/>
                    </a:cubicBezTo>
                    <a:cubicBezTo>
                      <a:pt x="1206119" y="608584"/>
                      <a:pt x="1236091" y="519684"/>
                      <a:pt x="1236091" y="425958"/>
                    </a:cubicBezTo>
                    <a:cubicBezTo>
                      <a:pt x="1236091" y="191008"/>
                      <a:pt x="1044956" y="0"/>
                      <a:pt x="810132" y="0"/>
                    </a:cubicBezTo>
                    <a:cubicBezTo>
                      <a:pt x="575309" y="0"/>
                      <a:pt x="384047" y="191135"/>
                      <a:pt x="384047" y="425958"/>
                    </a:cubicBezTo>
                    <a:cubicBezTo>
                      <a:pt x="384047" y="516763"/>
                      <a:pt x="412496" y="603504"/>
                      <a:pt x="465073" y="675767"/>
                    </a:cubicBezTo>
                    <a:cubicBezTo>
                      <a:pt x="184531" y="806069"/>
                      <a:pt x="0" y="1090676"/>
                      <a:pt x="0" y="1402588"/>
                    </a:cubicBezTo>
                  </a:path>
                </a:pathLst>
              </a:custGeom>
              <a:solidFill>
                <a:srgbClr val="CF102D"/>
              </a:solidFill>
            </p:spPr>
            <p:txBody>
              <a:bodyPr/>
              <a:lstStyle/>
              <a:p>
                <a:endParaRPr lang="en-GB"/>
              </a:p>
            </p:txBody>
          </p:sp>
          <p:sp>
            <p:nvSpPr>
              <p:cNvPr id="37" name="Freeform 37"/>
              <p:cNvSpPr/>
              <p:nvPr/>
            </p:nvSpPr>
            <p:spPr>
              <a:xfrm>
                <a:off x="3534410" y="65278"/>
                <a:ext cx="1376680" cy="2017776"/>
              </a:xfrm>
              <a:custGeom>
                <a:avLst/>
                <a:gdLst/>
                <a:ahLst/>
                <a:cxnLst/>
                <a:rect l="l" t="t" r="r" b="b"/>
                <a:pathLst>
                  <a:path w="1376680" h="2017776">
                    <a:moveTo>
                      <a:pt x="820039" y="425831"/>
                    </a:moveTo>
                    <a:cubicBezTo>
                      <a:pt x="820039" y="555371"/>
                      <a:pt x="714629" y="660908"/>
                      <a:pt x="585089" y="660908"/>
                    </a:cubicBezTo>
                    <a:cubicBezTo>
                      <a:pt x="455549" y="660908"/>
                      <a:pt x="350012" y="555498"/>
                      <a:pt x="350012" y="425831"/>
                    </a:cubicBezTo>
                    <a:cubicBezTo>
                      <a:pt x="350012" y="296164"/>
                      <a:pt x="455422" y="190754"/>
                      <a:pt x="585089" y="190754"/>
                    </a:cubicBezTo>
                    <a:cubicBezTo>
                      <a:pt x="714756" y="190754"/>
                      <a:pt x="820039" y="296164"/>
                      <a:pt x="820039" y="425831"/>
                    </a:cubicBezTo>
                    <a:moveTo>
                      <a:pt x="1281176" y="2017522"/>
                    </a:moveTo>
                    <a:cubicBezTo>
                      <a:pt x="1333881" y="2017522"/>
                      <a:pt x="1376680" y="1974723"/>
                      <a:pt x="1376680" y="1922018"/>
                    </a:cubicBezTo>
                    <a:lnTo>
                      <a:pt x="1376680" y="1402461"/>
                    </a:lnTo>
                    <a:cubicBezTo>
                      <a:pt x="1376680" y="1188466"/>
                      <a:pt x="1293368" y="987425"/>
                      <a:pt x="1142238" y="836168"/>
                    </a:cubicBezTo>
                    <a:cubicBezTo>
                      <a:pt x="1078484" y="772414"/>
                      <a:pt x="1005713" y="720725"/>
                      <a:pt x="925449" y="681863"/>
                    </a:cubicBezTo>
                    <a:cubicBezTo>
                      <a:pt x="981075" y="608457"/>
                      <a:pt x="1011047" y="519557"/>
                      <a:pt x="1011047" y="425958"/>
                    </a:cubicBezTo>
                    <a:cubicBezTo>
                      <a:pt x="1011047" y="191008"/>
                      <a:pt x="819912" y="0"/>
                      <a:pt x="585089" y="0"/>
                    </a:cubicBezTo>
                    <a:cubicBezTo>
                      <a:pt x="350265" y="0"/>
                      <a:pt x="159004" y="191135"/>
                      <a:pt x="159004" y="425958"/>
                    </a:cubicBezTo>
                    <a:cubicBezTo>
                      <a:pt x="159004" y="516636"/>
                      <a:pt x="187452" y="603250"/>
                      <a:pt x="240030" y="675640"/>
                    </a:cubicBezTo>
                    <a:cubicBezTo>
                      <a:pt x="168529" y="708787"/>
                      <a:pt x="102489" y="752221"/>
                      <a:pt x="42926" y="805180"/>
                    </a:cubicBezTo>
                    <a:cubicBezTo>
                      <a:pt x="3556" y="840232"/>
                      <a:pt x="0" y="900684"/>
                      <a:pt x="35052" y="940054"/>
                    </a:cubicBezTo>
                    <a:cubicBezTo>
                      <a:pt x="53086" y="960374"/>
                      <a:pt x="79121" y="972058"/>
                      <a:pt x="106426" y="972058"/>
                    </a:cubicBezTo>
                    <a:cubicBezTo>
                      <a:pt x="129794" y="972058"/>
                      <a:pt x="152400" y="963422"/>
                      <a:pt x="169926" y="947928"/>
                    </a:cubicBezTo>
                    <a:cubicBezTo>
                      <a:pt x="239649" y="885952"/>
                      <a:pt x="322961" y="840232"/>
                      <a:pt x="412115" y="815340"/>
                    </a:cubicBezTo>
                    <a:cubicBezTo>
                      <a:pt x="466725" y="839724"/>
                      <a:pt x="524891" y="852170"/>
                      <a:pt x="585089" y="852170"/>
                    </a:cubicBezTo>
                    <a:cubicBezTo>
                      <a:pt x="642620" y="852170"/>
                      <a:pt x="698246" y="840867"/>
                      <a:pt x="750824" y="818515"/>
                    </a:cubicBezTo>
                    <a:cubicBezTo>
                      <a:pt x="847344" y="847344"/>
                      <a:pt x="935736" y="900049"/>
                      <a:pt x="1007110" y="971423"/>
                    </a:cubicBezTo>
                    <a:cubicBezTo>
                      <a:pt x="1122299" y="1086612"/>
                      <a:pt x="1185672" y="1239774"/>
                      <a:pt x="1185672" y="1402715"/>
                    </a:cubicBezTo>
                    <a:lnTo>
                      <a:pt x="1185672" y="1922272"/>
                    </a:lnTo>
                    <a:cubicBezTo>
                      <a:pt x="1185672" y="1974977"/>
                      <a:pt x="1228471" y="2017776"/>
                      <a:pt x="1281176" y="2017776"/>
                    </a:cubicBezTo>
                  </a:path>
                </a:pathLst>
              </a:custGeom>
              <a:solidFill>
                <a:srgbClr val="CF102D"/>
              </a:solidFill>
            </p:spPr>
            <p:txBody>
              <a:bodyPr/>
              <a:lstStyle/>
              <a:p>
                <a:endParaRPr lang="en-GB"/>
              </a:p>
            </p:txBody>
          </p:sp>
          <p:sp>
            <p:nvSpPr>
              <p:cNvPr id="38" name="Freeform 38"/>
              <p:cNvSpPr/>
              <p:nvPr/>
            </p:nvSpPr>
            <p:spPr>
              <a:xfrm>
                <a:off x="1033907" y="63500"/>
                <a:ext cx="1363345" cy="2017776"/>
              </a:xfrm>
              <a:custGeom>
                <a:avLst/>
                <a:gdLst/>
                <a:ahLst/>
                <a:cxnLst/>
                <a:rect l="l" t="t" r="r" b="b"/>
                <a:pathLst>
                  <a:path w="1363345" h="2017776">
                    <a:moveTo>
                      <a:pt x="575183" y="426085"/>
                    </a:moveTo>
                    <a:cubicBezTo>
                      <a:pt x="575183" y="296545"/>
                      <a:pt x="680593" y="191008"/>
                      <a:pt x="810260" y="191008"/>
                    </a:cubicBezTo>
                    <a:cubicBezTo>
                      <a:pt x="939927" y="191008"/>
                      <a:pt x="1045337" y="296418"/>
                      <a:pt x="1045337" y="426085"/>
                    </a:cubicBezTo>
                    <a:cubicBezTo>
                      <a:pt x="1045337" y="555752"/>
                      <a:pt x="939927" y="661162"/>
                      <a:pt x="810260" y="661162"/>
                    </a:cubicBezTo>
                    <a:cubicBezTo>
                      <a:pt x="680593" y="661162"/>
                      <a:pt x="575183" y="555752"/>
                      <a:pt x="575183" y="426085"/>
                    </a:cubicBezTo>
                    <a:moveTo>
                      <a:pt x="95631" y="2017776"/>
                    </a:moveTo>
                    <a:cubicBezTo>
                      <a:pt x="148336" y="2017776"/>
                      <a:pt x="191135" y="1974977"/>
                      <a:pt x="191135" y="1922272"/>
                    </a:cubicBezTo>
                    <a:lnTo>
                      <a:pt x="191135" y="1402715"/>
                    </a:lnTo>
                    <a:cubicBezTo>
                      <a:pt x="191135" y="1132205"/>
                      <a:pt x="377825" y="887730"/>
                      <a:pt x="637159" y="815340"/>
                    </a:cubicBezTo>
                    <a:cubicBezTo>
                      <a:pt x="691769" y="839724"/>
                      <a:pt x="749808" y="852043"/>
                      <a:pt x="810133" y="852043"/>
                    </a:cubicBezTo>
                    <a:cubicBezTo>
                      <a:pt x="867410" y="852043"/>
                      <a:pt x="922782" y="840867"/>
                      <a:pt x="975106" y="818769"/>
                    </a:cubicBezTo>
                    <a:cubicBezTo>
                      <a:pt x="1059053" y="843788"/>
                      <a:pt x="1137793" y="886841"/>
                      <a:pt x="1203579" y="943864"/>
                    </a:cubicBezTo>
                    <a:cubicBezTo>
                      <a:pt x="1220978" y="958977"/>
                      <a:pt x="1243203" y="967232"/>
                      <a:pt x="1266190" y="967232"/>
                    </a:cubicBezTo>
                    <a:cubicBezTo>
                      <a:pt x="1294003" y="967232"/>
                      <a:pt x="1320292" y="955167"/>
                      <a:pt x="1338326" y="934339"/>
                    </a:cubicBezTo>
                    <a:cubicBezTo>
                      <a:pt x="1355090" y="915035"/>
                      <a:pt x="1363345" y="890397"/>
                      <a:pt x="1361440" y="864997"/>
                    </a:cubicBezTo>
                    <a:cubicBezTo>
                      <a:pt x="1359535" y="839597"/>
                      <a:pt x="1347978" y="816356"/>
                      <a:pt x="1328801" y="799592"/>
                    </a:cubicBezTo>
                    <a:cubicBezTo>
                      <a:pt x="1274826" y="752856"/>
                      <a:pt x="1215009" y="713486"/>
                      <a:pt x="1150366" y="682371"/>
                    </a:cubicBezTo>
                    <a:cubicBezTo>
                      <a:pt x="1206119" y="608838"/>
                      <a:pt x="1236345" y="519811"/>
                      <a:pt x="1236345" y="426085"/>
                    </a:cubicBezTo>
                    <a:cubicBezTo>
                      <a:pt x="1236218" y="191135"/>
                      <a:pt x="1045083" y="0"/>
                      <a:pt x="810133" y="0"/>
                    </a:cubicBezTo>
                    <a:cubicBezTo>
                      <a:pt x="575183" y="0"/>
                      <a:pt x="384048" y="191135"/>
                      <a:pt x="384048" y="426085"/>
                    </a:cubicBezTo>
                    <a:cubicBezTo>
                      <a:pt x="384048" y="516890"/>
                      <a:pt x="412496" y="603631"/>
                      <a:pt x="465074" y="675894"/>
                    </a:cubicBezTo>
                    <a:cubicBezTo>
                      <a:pt x="184531" y="806196"/>
                      <a:pt x="0" y="1090803"/>
                      <a:pt x="0" y="1402715"/>
                    </a:cubicBezTo>
                    <a:lnTo>
                      <a:pt x="0" y="1922272"/>
                    </a:lnTo>
                    <a:cubicBezTo>
                      <a:pt x="0" y="1974977"/>
                      <a:pt x="42799" y="2017776"/>
                      <a:pt x="95504" y="2017776"/>
                    </a:cubicBezTo>
                  </a:path>
                </a:pathLst>
              </a:custGeom>
              <a:solidFill>
                <a:srgbClr val="CF102D"/>
              </a:solidFill>
            </p:spPr>
            <p:txBody>
              <a:bodyPr/>
              <a:lstStyle/>
              <a:p>
                <a:endParaRPr lang="en-GB"/>
              </a:p>
            </p:txBody>
          </p:sp>
          <p:sp>
            <p:nvSpPr>
              <p:cNvPr id="39" name="Freeform 39"/>
              <p:cNvSpPr/>
              <p:nvPr/>
            </p:nvSpPr>
            <p:spPr>
              <a:xfrm>
                <a:off x="50800" y="1838198"/>
                <a:ext cx="5660390" cy="2050288"/>
              </a:xfrm>
              <a:custGeom>
                <a:avLst/>
                <a:gdLst/>
                <a:ahLst/>
                <a:cxnLst/>
                <a:rect l="l" t="t" r="r" b="b"/>
                <a:pathLst>
                  <a:path w="5660390" h="2050288">
                    <a:moveTo>
                      <a:pt x="5585079" y="442849"/>
                    </a:moveTo>
                    <a:lnTo>
                      <a:pt x="5585079" y="442849"/>
                    </a:lnTo>
                    <a:cubicBezTo>
                      <a:pt x="5480558" y="297307"/>
                      <a:pt x="5285613" y="256413"/>
                      <a:pt x="5131562" y="347472"/>
                    </a:cubicBezTo>
                    <a:lnTo>
                      <a:pt x="4125722" y="941832"/>
                    </a:lnTo>
                    <a:cubicBezTo>
                      <a:pt x="4066794" y="976630"/>
                      <a:pt x="3999865" y="992124"/>
                      <a:pt x="3932047" y="986663"/>
                    </a:cubicBezTo>
                    <a:lnTo>
                      <a:pt x="2715260" y="889889"/>
                    </a:lnTo>
                    <a:cubicBezTo>
                      <a:pt x="2677414" y="886841"/>
                      <a:pt x="2647696" y="854710"/>
                      <a:pt x="2647696" y="816737"/>
                    </a:cubicBezTo>
                    <a:cubicBezTo>
                      <a:pt x="2647696" y="795782"/>
                      <a:pt x="2655824" y="777113"/>
                      <a:pt x="2671318" y="762762"/>
                    </a:cubicBezTo>
                    <a:cubicBezTo>
                      <a:pt x="2686812" y="748411"/>
                      <a:pt x="2706116" y="742061"/>
                      <a:pt x="2726944" y="743585"/>
                    </a:cubicBezTo>
                    <a:lnTo>
                      <a:pt x="3584702" y="813435"/>
                    </a:lnTo>
                    <a:cubicBezTo>
                      <a:pt x="3689985" y="821817"/>
                      <a:pt x="3794760" y="785749"/>
                      <a:pt x="3872230" y="714375"/>
                    </a:cubicBezTo>
                    <a:cubicBezTo>
                      <a:pt x="3949699" y="643001"/>
                      <a:pt x="3994276" y="541401"/>
                      <a:pt x="3994276" y="435737"/>
                    </a:cubicBezTo>
                    <a:cubicBezTo>
                      <a:pt x="3994276" y="232537"/>
                      <a:pt x="3835272" y="66167"/>
                      <a:pt x="3632199" y="57150"/>
                    </a:cubicBezTo>
                    <a:lnTo>
                      <a:pt x="2452369" y="4572"/>
                    </a:lnTo>
                    <a:cubicBezTo>
                      <a:pt x="2359659" y="0"/>
                      <a:pt x="2267203" y="22098"/>
                      <a:pt x="2185161" y="68453"/>
                    </a:cubicBezTo>
                    <a:lnTo>
                      <a:pt x="1240916" y="602234"/>
                    </a:lnTo>
                    <a:cubicBezTo>
                      <a:pt x="1201038" y="624713"/>
                      <a:pt x="1153921" y="627888"/>
                      <a:pt x="1111503" y="610997"/>
                    </a:cubicBezTo>
                    <a:lnTo>
                      <a:pt x="143637" y="225679"/>
                    </a:lnTo>
                    <a:cubicBezTo>
                      <a:pt x="94742" y="206248"/>
                      <a:pt x="39116" y="230124"/>
                      <a:pt x="19558" y="279146"/>
                    </a:cubicBezTo>
                    <a:cubicBezTo>
                      <a:pt x="0" y="328168"/>
                      <a:pt x="24003" y="383667"/>
                      <a:pt x="72898" y="403225"/>
                    </a:cubicBezTo>
                    <a:lnTo>
                      <a:pt x="1040892" y="788670"/>
                    </a:lnTo>
                    <a:cubicBezTo>
                      <a:pt x="1137412" y="827151"/>
                      <a:pt x="1244600" y="819912"/>
                      <a:pt x="1335024" y="768731"/>
                    </a:cubicBezTo>
                    <a:lnTo>
                      <a:pt x="2279269" y="234950"/>
                    </a:lnTo>
                    <a:cubicBezTo>
                      <a:pt x="2329307" y="206629"/>
                      <a:pt x="2386203" y="192913"/>
                      <a:pt x="2443734" y="195580"/>
                    </a:cubicBezTo>
                    <a:lnTo>
                      <a:pt x="3623818" y="248158"/>
                    </a:lnTo>
                    <a:cubicBezTo>
                      <a:pt x="3724529" y="252603"/>
                      <a:pt x="3803396" y="335153"/>
                      <a:pt x="3803396" y="435991"/>
                    </a:cubicBezTo>
                    <a:cubicBezTo>
                      <a:pt x="3803396" y="489077"/>
                      <a:pt x="3781933" y="538099"/>
                      <a:pt x="3742817" y="574167"/>
                    </a:cubicBezTo>
                    <a:cubicBezTo>
                      <a:pt x="3703701" y="610235"/>
                      <a:pt x="3653282" y="627507"/>
                      <a:pt x="3600196" y="623316"/>
                    </a:cubicBezTo>
                    <a:lnTo>
                      <a:pt x="2742438" y="553339"/>
                    </a:lnTo>
                    <a:cubicBezTo>
                      <a:pt x="2668905" y="547497"/>
                      <a:pt x="2595880" y="572770"/>
                      <a:pt x="2541905" y="622427"/>
                    </a:cubicBezTo>
                    <a:cubicBezTo>
                      <a:pt x="2487803" y="672338"/>
                      <a:pt x="2456688" y="743204"/>
                      <a:pt x="2456688" y="816864"/>
                    </a:cubicBezTo>
                    <a:cubicBezTo>
                      <a:pt x="2456688" y="953770"/>
                      <a:pt x="2563622" y="1069594"/>
                      <a:pt x="2700147" y="1080389"/>
                    </a:cubicBezTo>
                    <a:lnTo>
                      <a:pt x="3916807" y="1177163"/>
                    </a:lnTo>
                    <a:cubicBezTo>
                      <a:pt x="4023995" y="1185926"/>
                      <a:pt x="4129913" y="1161415"/>
                      <a:pt x="4222877" y="1106424"/>
                    </a:cubicBezTo>
                    <a:lnTo>
                      <a:pt x="5228717" y="512064"/>
                    </a:lnTo>
                    <a:cubicBezTo>
                      <a:pt x="5297170" y="471678"/>
                      <a:pt x="5383657" y="489839"/>
                      <a:pt x="5429885" y="554355"/>
                    </a:cubicBezTo>
                    <a:cubicBezTo>
                      <a:pt x="5453888" y="587756"/>
                      <a:pt x="5463286" y="628523"/>
                      <a:pt x="5456174" y="669163"/>
                    </a:cubicBezTo>
                    <a:cubicBezTo>
                      <a:pt x="5449062" y="709803"/>
                      <a:pt x="5426583" y="744982"/>
                      <a:pt x="5392674" y="768477"/>
                    </a:cubicBezTo>
                    <a:lnTo>
                      <a:pt x="4339590" y="1496314"/>
                    </a:lnTo>
                    <a:cubicBezTo>
                      <a:pt x="4288536" y="1531620"/>
                      <a:pt x="4229227" y="1555242"/>
                      <a:pt x="4167886" y="1564513"/>
                    </a:cubicBezTo>
                    <a:lnTo>
                      <a:pt x="2290699" y="1851152"/>
                    </a:lnTo>
                    <a:cubicBezTo>
                      <a:pt x="2196465" y="1865503"/>
                      <a:pt x="2101850" y="1860423"/>
                      <a:pt x="2009394" y="1836039"/>
                    </a:cubicBezTo>
                    <a:lnTo>
                      <a:pt x="132715" y="1339342"/>
                    </a:lnTo>
                    <a:cubicBezTo>
                      <a:pt x="108077" y="1332738"/>
                      <a:pt x="82296" y="1336294"/>
                      <a:pt x="60325" y="1349121"/>
                    </a:cubicBezTo>
                    <a:cubicBezTo>
                      <a:pt x="38354" y="1361948"/>
                      <a:pt x="22479" y="1382649"/>
                      <a:pt x="16002" y="1407287"/>
                    </a:cubicBezTo>
                    <a:cubicBezTo>
                      <a:pt x="9525" y="1431925"/>
                      <a:pt x="12954" y="1457706"/>
                      <a:pt x="25781" y="1479677"/>
                    </a:cubicBezTo>
                    <a:cubicBezTo>
                      <a:pt x="38608" y="1501648"/>
                      <a:pt x="59309" y="1517523"/>
                      <a:pt x="83947" y="1524000"/>
                    </a:cubicBezTo>
                    <a:lnTo>
                      <a:pt x="1960626" y="2020824"/>
                    </a:lnTo>
                    <a:cubicBezTo>
                      <a:pt x="2034413" y="2040382"/>
                      <a:pt x="2110105" y="2050288"/>
                      <a:pt x="2185924" y="2050288"/>
                    </a:cubicBezTo>
                    <a:cubicBezTo>
                      <a:pt x="2230374" y="2050288"/>
                      <a:pt x="2275459" y="2046859"/>
                      <a:pt x="2319655" y="2040128"/>
                    </a:cubicBezTo>
                    <a:lnTo>
                      <a:pt x="4196969" y="1753362"/>
                    </a:lnTo>
                    <a:cubicBezTo>
                      <a:pt x="4286631" y="1739646"/>
                      <a:pt x="4373626" y="1705229"/>
                      <a:pt x="4448429" y="1653540"/>
                    </a:cubicBezTo>
                    <a:lnTo>
                      <a:pt x="5501513" y="925703"/>
                    </a:lnTo>
                    <a:cubicBezTo>
                      <a:pt x="5577840" y="872871"/>
                      <a:pt x="5628640" y="793496"/>
                      <a:pt x="5644515" y="701930"/>
                    </a:cubicBezTo>
                    <a:cubicBezTo>
                      <a:pt x="5660390" y="610363"/>
                      <a:pt x="5639308" y="518541"/>
                      <a:pt x="5585079" y="443103"/>
                    </a:cubicBezTo>
                  </a:path>
                </a:pathLst>
              </a:custGeom>
              <a:solidFill>
                <a:srgbClr val="CF102D"/>
              </a:solidFill>
            </p:spPr>
            <p:txBody>
              <a:bodyPr/>
              <a:lstStyle/>
              <a:p>
                <a:endParaRPr lang="en-GB"/>
              </a:p>
            </p:txBody>
          </p:sp>
        </p:grpSp>
        <p:grpSp>
          <p:nvGrpSpPr>
            <p:cNvPr id="40" name="Group 40"/>
            <p:cNvGrpSpPr>
              <a:grpSpLocks noChangeAspect="1"/>
            </p:cNvGrpSpPr>
            <p:nvPr/>
          </p:nvGrpSpPr>
          <p:grpSpPr>
            <a:xfrm>
              <a:off x="462377" y="13417"/>
              <a:ext cx="167862" cy="167430"/>
              <a:chOff x="0" y="0"/>
              <a:chExt cx="1264018" cy="1260767"/>
            </a:xfrm>
          </p:grpSpPr>
          <p:sp>
            <p:nvSpPr>
              <p:cNvPr id="41" name="Freeform 41"/>
              <p:cNvSpPr/>
              <p:nvPr/>
            </p:nvSpPr>
            <p:spPr>
              <a:xfrm>
                <a:off x="60579" y="60579"/>
                <a:ext cx="440817" cy="717804"/>
              </a:xfrm>
              <a:custGeom>
                <a:avLst/>
                <a:gdLst/>
                <a:ahLst/>
                <a:cxnLst/>
                <a:rect l="l" t="t" r="r" b="b"/>
                <a:pathLst>
                  <a:path w="440817" h="717804">
                    <a:moveTo>
                      <a:pt x="58166" y="708787"/>
                    </a:moveTo>
                    <a:cubicBezTo>
                      <a:pt x="70866" y="714756"/>
                      <a:pt x="84455" y="717804"/>
                      <a:pt x="98425" y="717804"/>
                    </a:cubicBezTo>
                    <a:cubicBezTo>
                      <a:pt x="135509" y="717804"/>
                      <a:pt x="169418" y="696087"/>
                      <a:pt x="185039" y="662559"/>
                    </a:cubicBezTo>
                    <a:lnTo>
                      <a:pt x="428879" y="138811"/>
                    </a:lnTo>
                    <a:cubicBezTo>
                      <a:pt x="439674" y="115697"/>
                      <a:pt x="440817" y="89789"/>
                      <a:pt x="431927" y="65786"/>
                    </a:cubicBezTo>
                    <a:cubicBezTo>
                      <a:pt x="423037" y="41783"/>
                      <a:pt x="405638" y="22733"/>
                      <a:pt x="382651" y="11938"/>
                    </a:cubicBezTo>
                    <a:cubicBezTo>
                      <a:pt x="359664" y="1143"/>
                      <a:pt x="333629" y="0"/>
                      <a:pt x="309626" y="8763"/>
                    </a:cubicBezTo>
                    <a:cubicBezTo>
                      <a:pt x="285623" y="17526"/>
                      <a:pt x="266446" y="35052"/>
                      <a:pt x="255778" y="58166"/>
                    </a:cubicBezTo>
                    <a:lnTo>
                      <a:pt x="11938" y="581914"/>
                    </a:lnTo>
                    <a:cubicBezTo>
                      <a:pt x="1143" y="605028"/>
                      <a:pt x="0" y="630936"/>
                      <a:pt x="8763" y="654939"/>
                    </a:cubicBezTo>
                    <a:cubicBezTo>
                      <a:pt x="17526" y="678942"/>
                      <a:pt x="35052" y="697992"/>
                      <a:pt x="58166" y="708787"/>
                    </a:cubicBezTo>
                  </a:path>
                </a:pathLst>
              </a:custGeom>
              <a:solidFill>
                <a:srgbClr val="CF102D"/>
              </a:solidFill>
            </p:spPr>
            <p:txBody>
              <a:bodyPr/>
              <a:lstStyle/>
              <a:p>
                <a:endParaRPr lang="en-GB"/>
              </a:p>
            </p:txBody>
          </p:sp>
          <p:sp>
            <p:nvSpPr>
              <p:cNvPr id="42" name="Freeform 42"/>
              <p:cNvSpPr/>
              <p:nvPr/>
            </p:nvSpPr>
            <p:spPr>
              <a:xfrm>
                <a:off x="531368" y="576453"/>
                <a:ext cx="680085" cy="620776"/>
              </a:xfrm>
              <a:custGeom>
                <a:avLst/>
                <a:gdLst/>
                <a:ahLst/>
                <a:cxnLst/>
                <a:rect l="l" t="t" r="r" b="b"/>
                <a:pathLst>
                  <a:path w="680085" h="620776">
                    <a:moveTo>
                      <a:pt x="106426" y="620776"/>
                    </a:moveTo>
                    <a:cubicBezTo>
                      <a:pt x="129921" y="620776"/>
                      <a:pt x="152654" y="612140"/>
                      <a:pt x="170180" y="596392"/>
                    </a:cubicBezTo>
                    <a:lnTo>
                      <a:pt x="637540" y="177419"/>
                    </a:lnTo>
                    <a:cubicBezTo>
                      <a:pt x="676783" y="142240"/>
                      <a:pt x="680085" y="81788"/>
                      <a:pt x="644906" y="42545"/>
                    </a:cubicBezTo>
                    <a:cubicBezTo>
                      <a:pt x="609727" y="3302"/>
                      <a:pt x="549275" y="0"/>
                      <a:pt x="510032" y="35179"/>
                    </a:cubicBezTo>
                    <a:lnTo>
                      <a:pt x="42545" y="454152"/>
                    </a:lnTo>
                    <a:cubicBezTo>
                      <a:pt x="3302" y="489331"/>
                      <a:pt x="0" y="549783"/>
                      <a:pt x="35179" y="589026"/>
                    </a:cubicBezTo>
                    <a:cubicBezTo>
                      <a:pt x="53213" y="609219"/>
                      <a:pt x="79248" y="620776"/>
                      <a:pt x="106299" y="620776"/>
                    </a:cubicBezTo>
                  </a:path>
                </a:pathLst>
              </a:custGeom>
              <a:solidFill>
                <a:srgbClr val="CF102D"/>
              </a:solidFill>
            </p:spPr>
            <p:txBody>
              <a:bodyPr/>
              <a:lstStyle/>
              <a:p>
                <a:endParaRPr lang="en-GB"/>
              </a:p>
            </p:txBody>
          </p:sp>
        </p:grpSp>
      </p:grpSp>
      <p:grpSp>
        <p:nvGrpSpPr>
          <p:cNvPr id="43" name="Group 43"/>
          <p:cNvGrpSpPr>
            <a:grpSpLocks noChangeAspect="1"/>
          </p:cNvGrpSpPr>
          <p:nvPr/>
        </p:nvGrpSpPr>
        <p:grpSpPr>
          <a:xfrm>
            <a:off x="6866195" y="7168795"/>
            <a:ext cx="517014" cy="480569"/>
            <a:chOff x="0" y="0"/>
            <a:chExt cx="5660669" cy="5261635"/>
          </a:xfrm>
        </p:grpSpPr>
        <p:sp>
          <p:nvSpPr>
            <p:cNvPr id="44" name="Freeform 44"/>
            <p:cNvSpPr/>
            <p:nvPr/>
          </p:nvSpPr>
          <p:spPr>
            <a:xfrm>
              <a:off x="1169924" y="4427982"/>
              <a:ext cx="770128" cy="770128"/>
            </a:xfrm>
            <a:custGeom>
              <a:avLst/>
              <a:gdLst/>
              <a:ahLst/>
              <a:cxnLst/>
              <a:rect l="l" t="t" r="r" b="b"/>
              <a:pathLst>
                <a:path w="770128" h="770128">
                  <a:moveTo>
                    <a:pt x="579120" y="385064"/>
                  </a:moveTo>
                  <a:cubicBezTo>
                    <a:pt x="579120" y="492125"/>
                    <a:pt x="492125" y="579120"/>
                    <a:pt x="385064" y="579120"/>
                  </a:cubicBezTo>
                  <a:cubicBezTo>
                    <a:pt x="278003" y="579120"/>
                    <a:pt x="191008" y="491998"/>
                    <a:pt x="191008" y="385064"/>
                  </a:cubicBezTo>
                  <a:cubicBezTo>
                    <a:pt x="191008" y="278130"/>
                    <a:pt x="278130" y="191008"/>
                    <a:pt x="385064" y="191008"/>
                  </a:cubicBezTo>
                  <a:cubicBezTo>
                    <a:pt x="491998" y="191008"/>
                    <a:pt x="579120" y="278003"/>
                    <a:pt x="579120" y="385064"/>
                  </a:cubicBezTo>
                  <a:moveTo>
                    <a:pt x="385064" y="0"/>
                  </a:moveTo>
                  <a:cubicBezTo>
                    <a:pt x="172720" y="0"/>
                    <a:pt x="0" y="172720"/>
                    <a:pt x="0" y="385064"/>
                  </a:cubicBezTo>
                  <a:cubicBezTo>
                    <a:pt x="0" y="597408"/>
                    <a:pt x="172720" y="770128"/>
                    <a:pt x="385064" y="770128"/>
                  </a:cubicBezTo>
                  <a:cubicBezTo>
                    <a:pt x="597408" y="770128"/>
                    <a:pt x="770128" y="597408"/>
                    <a:pt x="770128" y="385064"/>
                  </a:cubicBezTo>
                  <a:cubicBezTo>
                    <a:pt x="770128" y="172720"/>
                    <a:pt x="597408" y="0"/>
                    <a:pt x="385064" y="0"/>
                  </a:cubicBezTo>
                </a:path>
              </a:pathLst>
            </a:custGeom>
            <a:solidFill>
              <a:srgbClr val="CF102D"/>
            </a:solidFill>
          </p:spPr>
          <p:txBody>
            <a:bodyPr/>
            <a:lstStyle/>
            <a:p>
              <a:endParaRPr lang="en-GB"/>
            </a:p>
          </p:txBody>
        </p:sp>
        <p:sp>
          <p:nvSpPr>
            <p:cNvPr id="45" name="Freeform 45"/>
            <p:cNvSpPr/>
            <p:nvPr/>
          </p:nvSpPr>
          <p:spPr>
            <a:xfrm>
              <a:off x="3158744" y="4427982"/>
              <a:ext cx="770128" cy="770128"/>
            </a:xfrm>
            <a:custGeom>
              <a:avLst/>
              <a:gdLst/>
              <a:ahLst/>
              <a:cxnLst/>
              <a:rect l="l" t="t" r="r" b="b"/>
              <a:pathLst>
                <a:path w="770128" h="770128">
                  <a:moveTo>
                    <a:pt x="385064" y="579120"/>
                  </a:moveTo>
                  <a:cubicBezTo>
                    <a:pt x="278003" y="579120"/>
                    <a:pt x="191008" y="491998"/>
                    <a:pt x="191008" y="385064"/>
                  </a:cubicBezTo>
                  <a:cubicBezTo>
                    <a:pt x="191008" y="278130"/>
                    <a:pt x="278130" y="191008"/>
                    <a:pt x="385064" y="191008"/>
                  </a:cubicBezTo>
                  <a:cubicBezTo>
                    <a:pt x="491998" y="191008"/>
                    <a:pt x="579120" y="278130"/>
                    <a:pt x="579120" y="385064"/>
                  </a:cubicBezTo>
                  <a:cubicBezTo>
                    <a:pt x="579120" y="491998"/>
                    <a:pt x="491998" y="579120"/>
                    <a:pt x="385064" y="579120"/>
                  </a:cubicBezTo>
                  <a:moveTo>
                    <a:pt x="385064" y="0"/>
                  </a:moveTo>
                  <a:cubicBezTo>
                    <a:pt x="172720" y="0"/>
                    <a:pt x="0" y="172720"/>
                    <a:pt x="0" y="385064"/>
                  </a:cubicBezTo>
                  <a:cubicBezTo>
                    <a:pt x="0" y="597408"/>
                    <a:pt x="172720" y="770128"/>
                    <a:pt x="385064" y="770128"/>
                  </a:cubicBezTo>
                  <a:cubicBezTo>
                    <a:pt x="597408" y="770128"/>
                    <a:pt x="770128" y="597408"/>
                    <a:pt x="770128" y="385064"/>
                  </a:cubicBezTo>
                  <a:cubicBezTo>
                    <a:pt x="770128" y="172720"/>
                    <a:pt x="597408" y="0"/>
                    <a:pt x="385064" y="0"/>
                  </a:cubicBezTo>
                </a:path>
              </a:pathLst>
            </a:custGeom>
            <a:solidFill>
              <a:srgbClr val="CF102D"/>
            </a:solidFill>
          </p:spPr>
          <p:txBody>
            <a:bodyPr/>
            <a:lstStyle/>
            <a:p>
              <a:endParaRPr lang="en-GB"/>
            </a:p>
          </p:txBody>
        </p:sp>
        <p:sp>
          <p:nvSpPr>
            <p:cNvPr id="46" name="Freeform 46"/>
            <p:cNvSpPr/>
            <p:nvPr/>
          </p:nvSpPr>
          <p:spPr>
            <a:xfrm>
              <a:off x="63500" y="821182"/>
              <a:ext cx="5533644" cy="3600069"/>
            </a:xfrm>
            <a:custGeom>
              <a:avLst/>
              <a:gdLst/>
              <a:ahLst/>
              <a:cxnLst/>
              <a:rect l="l" t="t" r="r" b="b"/>
              <a:pathLst>
                <a:path w="5533644" h="3600069">
                  <a:moveTo>
                    <a:pt x="4292473" y="2953512"/>
                  </a:moveTo>
                  <a:cubicBezTo>
                    <a:pt x="3990213" y="3247263"/>
                    <a:pt x="3592195" y="3409061"/>
                    <a:pt x="3171698" y="3409061"/>
                  </a:cubicBezTo>
                  <a:lnTo>
                    <a:pt x="1800098" y="3409061"/>
                  </a:lnTo>
                  <a:cubicBezTo>
                    <a:pt x="912876" y="3409061"/>
                    <a:pt x="191008" y="2687193"/>
                    <a:pt x="191008" y="1799971"/>
                  </a:cubicBezTo>
                  <a:cubicBezTo>
                    <a:pt x="191008" y="1379474"/>
                    <a:pt x="352806" y="981583"/>
                    <a:pt x="646557" y="679196"/>
                  </a:cubicBezTo>
                  <a:cubicBezTo>
                    <a:pt x="929005" y="388620"/>
                    <a:pt x="1303147" y="217297"/>
                    <a:pt x="1704467" y="193675"/>
                  </a:cubicBezTo>
                  <a:lnTo>
                    <a:pt x="1703578" y="1799844"/>
                  </a:lnTo>
                  <a:cubicBezTo>
                    <a:pt x="1703578" y="1825371"/>
                    <a:pt x="1713484" y="1849374"/>
                    <a:pt x="1731518" y="1867408"/>
                  </a:cubicBezTo>
                  <a:cubicBezTo>
                    <a:pt x="1749552" y="1885442"/>
                    <a:pt x="1773555" y="1895348"/>
                    <a:pt x="1799082" y="1895348"/>
                  </a:cubicBezTo>
                  <a:lnTo>
                    <a:pt x="4777994" y="1895348"/>
                  </a:lnTo>
                  <a:cubicBezTo>
                    <a:pt x="4754499" y="2296668"/>
                    <a:pt x="4583049" y="2670937"/>
                    <a:pt x="4292473" y="2953385"/>
                  </a:cubicBezTo>
                  <a:moveTo>
                    <a:pt x="5438140" y="994918"/>
                  </a:moveTo>
                  <a:lnTo>
                    <a:pt x="5044821" y="994918"/>
                  </a:lnTo>
                  <a:cubicBezTo>
                    <a:pt x="5000371" y="994918"/>
                    <a:pt x="4962144" y="1025144"/>
                    <a:pt x="4951857" y="1068324"/>
                  </a:cubicBezTo>
                  <a:lnTo>
                    <a:pt x="4800727" y="1704467"/>
                  </a:lnTo>
                  <a:lnTo>
                    <a:pt x="1894713" y="1704467"/>
                  </a:lnTo>
                  <a:lnTo>
                    <a:pt x="1895602" y="95504"/>
                  </a:lnTo>
                  <a:cubicBezTo>
                    <a:pt x="1895602" y="69977"/>
                    <a:pt x="1885696" y="45974"/>
                    <a:pt x="1867662" y="27940"/>
                  </a:cubicBezTo>
                  <a:cubicBezTo>
                    <a:pt x="1849628" y="9906"/>
                    <a:pt x="1825625" y="0"/>
                    <a:pt x="1800098" y="0"/>
                  </a:cubicBezTo>
                  <a:cubicBezTo>
                    <a:pt x="807466" y="0"/>
                    <a:pt x="0" y="807466"/>
                    <a:pt x="0" y="1799971"/>
                  </a:cubicBezTo>
                  <a:cubicBezTo>
                    <a:pt x="0" y="2792476"/>
                    <a:pt x="807466" y="3600069"/>
                    <a:pt x="1800098" y="3600069"/>
                  </a:cubicBezTo>
                  <a:lnTo>
                    <a:pt x="3171698" y="3600069"/>
                  </a:lnTo>
                  <a:cubicBezTo>
                    <a:pt x="4158996" y="3600069"/>
                    <a:pt x="4965446" y="2798318"/>
                    <a:pt x="4971669" y="1811528"/>
                  </a:cubicBezTo>
                  <a:lnTo>
                    <a:pt x="5120259" y="1185926"/>
                  </a:lnTo>
                  <a:lnTo>
                    <a:pt x="5438140" y="1185926"/>
                  </a:lnTo>
                  <a:cubicBezTo>
                    <a:pt x="5490845" y="1185926"/>
                    <a:pt x="5533644" y="1143127"/>
                    <a:pt x="5533644" y="1090422"/>
                  </a:cubicBezTo>
                  <a:cubicBezTo>
                    <a:pt x="5533644" y="1037717"/>
                    <a:pt x="5490845" y="994918"/>
                    <a:pt x="5438140" y="994918"/>
                  </a:cubicBezTo>
                </a:path>
              </a:pathLst>
            </a:custGeom>
            <a:solidFill>
              <a:srgbClr val="CF102D"/>
            </a:solidFill>
          </p:spPr>
          <p:txBody>
            <a:bodyPr/>
            <a:lstStyle/>
            <a:p>
              <a:endParaRPr lang="en-GB"/>
            </a:p>
          </p:txBody>
        </p:sp>
        <p:sp>
          <p:nvSpPr>
            <p:cNvPr id="47" name="Freeform 47"/>
            <p:cNvSpPr/>
            <p:nvPr/>
          </p:nvSpPr>
          <p:spPr>
            <a:xfrm>
              <a:off x="2416429" y="63500"/>
              <a:ext cx="2087499" cy="2026285"/>
            </a:xfrm>
            <a:custGeom>
              <a:avLst/>
              <a:gdLst/>
              <a:ahLst/>
              <a:cxnLst/>
              <a:rect l="l" t="t" r="r" b="b"/>
              <a:pathLst>
                <a:path w="2087499" h="2026285">
                  <a:moveTo>
                    <a:pt x="647319" y="191008"/>
                  </a:moveTo>
                  <a:cubicBezTo>
                    <a:pt x="771779" y="191008"/>
                    <a:pt x="888238" y="240411"/>
                    <a:pt x="975106" y="330073"/>
                  </a:cubicBezTo>
                  <a:cubicBezTo>
                    <a:pt x="992632" y="348107"/>
                    <a:pt x="1017524" y="358394"/>
                    <a:pt x="1043686" y="358394"/>
                  </a:cubicBezTo>
                  <a:lnTo>
                    <a:pt x="1043686" y="358394"/>
                  </a:lnTo>
                  <a:cubicBezTo>
                    <a:pt x="1069848" y="358394"/>
                    <a:pt x="1094740" y="347980"/>
                    <a:pt x="1112266" y="329946"/>
                  </a:cubicBezTo>
                  <a:cubicBezTo>
                    <a:pt x="1199134" y="240284"/>
                    <a:pt x="1315466" y="190881"/>
                    <a:pt x="1440053" y="190881"/>
                  </a:cubicBezTo>
                  <a:cubicBezTo>
                    <a:pt x="1691640" y="190881"/>
                    <a:pt x="1896364" y="395605"/>
                    <a:pt x="1896364" y="647192"/>
                  </a:cubicBezTo>
                  <a:cubicBezTo>
                    <a:pt x="1896364" y="753237"/>
                    <a:pt x="1859407" y="856234"/>
                    <a:pt x="1792859" y="936625"/>
                  </a:cubicBezTo>
                  <a:lnTo>
                    <a:pt x="1058799" y="1786255"/>
                  </a:lnTo>
                  <a:lnTo>
                    <a:pt x="337566" y="982345"/>
                  </a:lnTo>
                  <a:cubicBezTo>
                    <a:pt x="336042" y="980567"/>
                    <a:pt x="334391" y="978916"/>
                    <a:pt x="332486" y="977011"/>
                  </a:cubicBezTo>
                  <a:cubicBezTo>
                    <a:pt x="241427" y="890016"/>
                    <a:pt x="191262" y="772795"/>
                    <a:pt x="191262" y="647192"/>
                  </a:cubicBezTo>
                  <a:cubicBezTo>
                    <a:pt x="191262" y="395605"/>
                    <a:pt x="395986" y="190881"/>
                    <a:pt x="647573" y="190881"/>
                  </a:cubicBezTo>
                  <a:moveTo>
                    <a:pt x="989203" y="1994535"/>
                  </a:moveTo>
                  <a:cubicBezTo>
                    <a:pt x="1007237" y="2014728"/>
                    <a:pt x="1033145" y="2026285"/>
                    <a:pt x="1061085" y="2026285"/>
                  </a:cubicBezTo>
                  <a:cubicBezTo>
                    <a:pt x="1088517" y="2026031"/>
                    <a:pt x="1114552" y="2013966"/>
                    <a:pt x="1132459" y="1993265"/>
                  </a:cubicBezTo>
                  <a:lnTo>
                    <a:pt x="1938782" y="1060069"/>
                  </a:lnTo>
                  <a:cubicBezTo>
                    <a:pt x="2034667" y="944245"/>
                    <a:pt x="2087499" y="797687"/>
                    <a:pt x="2087499" y="647319"/>
                  </a:cubicBezTo>
                  <a:cubicBezTo>
                    <a:pt x="2087245" y="290322"/>
                    <a:pt x="1796923" y="0"/>
                    <a:pt x="1439926" y="0"/>
                  </a:cubicBezTo>
                  <a:cubicBezTo>
                    <a:pt x="1295781" y="0"/>
                    <a:pt x="1156462" y="47879"/>
                    <a:pt x="1043559" y="135509"/>
                  </a:cubicBezTo>
                  <a:cubicBezTo>
                    <a:pt x="930783" y="47879"/>
                    <a:pt x="791464" y="0"/>
                    <a:pt x="647319" y="0"/>
                  </a:cubicBezTo>
                  <a:cubicBezTo>
                    <a:pt x="290449" y="0"/>
                    <a:pt x="0" y="290322"/>
                    <a:pt x="0" y="647319"/>
                  </a:cubicBezTo>
                  <a:cubicBezTo>
                    <a:pt x="0" y="824357"/>
                    <a:pt x="70104" y="989584"/>
                    <a:pt x="197485" y="1112647"/>
                  </a:cubicBezTo>
                  <a:close/>
                </a:path>
              </a:pathLst>
            </a:custGeom>
            <a:solidFill>
              <a:srgbClr val="CF102D"/>
            </a:solidFill>
          </p:spPr>
          <p:txBody>
            <a:bodyPr/>
            <a:lstStyle/>
            <a:p>
              <a:endParaRPr lang="en-GB"/>
            </a:p>
          </p:txBody>
        </p:sp>
      </p:grpSp>
      <p:grpSp>
        <p:nvGrpSpPr>
          <p:cNvPr id="48" name="Group 48"/>
          <p:cNvGrpSpPr>
            <a:grpSpLocks noChangeAspect="1"/>
          </p:cNvGrpSpPr>
          <p:nvPr/>
        </p:nvGrpSpPr>
        <p:grpSpPr>
          <a:xfrm>
            <a:off x="6975175" y="7830844"/>
            <a:ext cx="118593" cy="102348"/>
            <a:chOff x="0" y="0"/>
            <a:chExt cx="1322134" cy="1141019"/>
          </a:xfrm>
        </p:grpSpPr>
        <p:sp>
          <p:nvSpPr>
            <p:cNvPr id="49" name="Freeform 49"/>
            <p:cNvSpPr/>
            <p:nvPr/>
          </p:nvSpPr>
          <p:spPr>
            <a:xfrm>
              <a:off x="60198" y="613918"/>
              <a:ext cx="661543" cy="463550"/>
            </a:xfrm>
            <a:custGeom>
              <a:avLst/>
              <a:gdLst/>
              <a:ahLst/>
              <a:cxnLst/>
              <a:rect l="l" t="t" r="r" b="b"/>
              <a:pathLst>
                <a:path w="661543" h="463550">
                  <a:moveTo>
                    <a:pt x="50927" y="181356"/>
                  </a:moveTo>
                  <a:lnTo>
                    <a:pt x="514731" y="450596"/>
                  </a:lnTo>
                  <a:cubicBezTo>
                    <a:pt x="529336" y="459105"/>
                    <a:pt x="545846" y="463550"/>
                    <a:pt x="562737" y="463550"/>
                  </a:cubicBezTo>
                  <a:cubicBezTo>
                    <a:pt x="596646" y="463550"/>
                    <a:pt x="628269" y="445389"/>
                    <a:pt x="645287" y="416052"/>
                  </a:cubicBezTo>
                  <a:cubicBezTo>
                    <a:pt x="658114" y="393954"/>
                    <a:pt x="661543" y="368300"/>
                    <a:pt x="654939" y="343662"/>
                  </a:cubicBezTo>
                  <a:cubicBezTo>
                    <a:pt x="648335" y="319024"/>
                    <a:pt x="632587" y="298323"/>
                    <a:pt x="610616" y="285623"/>
                  </a:cubicBezTo>
                  <a:lnTo>
                    <a:pt x="146812" y="16256"/>
                  </a:lnTo>
                  <a:cubicBezTo>
                    <a:pt x="124714" y="3429"/>
                    <a:pt x="99060" y="0"/>
                    <a:pt x="74295" y="6477"/>
                  </a:cubicBezTo>
                  <a:cubicBezTo>
                    <a:pt x="49530" y="12954"/>
                    <a:pt x="29083" y="28702"/>
                    <a:pt x="16256" y="50800"/>
                  </a:cubicBezTo>
                  <a:cubicBezTo>
                    <a:pt x="3429" y="72898"/>
                    <a:pt x="0" y="98552"/>
                    <a:pt x="6477" y="123190"/>
                  </a:cubicBezTo>
                  <a:cubicBezTo>
                    <a:pt x="12954" y="147828"/>
                    <a:pt x="28702" y="168529"/>
                    <a:pt x="50800" y="181356"/>
                  </a:cubicBezTo>
                </a:path>
              </a:pathLst>
            </a:custGeom>
            <a:solidFill>
              <a:srgbClr val="CF102D"/>
            </a:solidFill>
          </p:spPr>
          <p:txBody>
            <a:bodyPr/>
            <a:lstStyle/>
            <a:p>
              <a:endParaRPr lang="en-GB"/>
            </a:p>
          </p:txBody>
        </p:sp>
        <p:sp>
          <p:nvSpPr>
            <p:cNvPr id="50" name="Freeform 50"/>
            <p:cNvSpPr/>
            <p:nvPr/>
          </p:nvSpPr>
          <p:spPr>
            <a:xfrm>
              <a:off x="756285" y="60706"/>
              <a:ext cx="514858" cy="597916"/>
            </a:xfrm>
            <a:custGeom>
              <a:avLst/>
              <a:gdLst/>
              <a:ahLst/>
              <a:cxnLst/>
              <a:rect l="l" t="t" r="r" b="b"/>
              <a:pathLst>
                <a:path w="514858" h="597916">
                  <a:moveTo>
                    <a:pt x="330073" y="559181"/>
                  </a:moveTo>
                  <a:cubicBezTo>
                    <a:pt x="347980" y="583438"/>
                    <a:pt x="376682" y="597916"/>
                    <a:pt x="406908" y="597916"/>
                  </a:cubicBezTo>
                  <a:cubicBezTo>
                    <a:pt x="427482" y="597916"/>
                    <a:pt x="447040" y="591439"/>
                    <a:pt x="463677" y="579120"/>
                  </a:cubicBezTo>
                  <a:cubicBezTo>
                    <a:pt x="505968" y="547751"/>
                    <a:pt x="514858" y="487934"/>
                    <a:pt x="483616" y="445516"/>
                  </a:cubicBezTo>
                  <a:lnTo>
                    <a:pt x="184785" y="41529"/>
                  </a:lnTo>
                  <a:cubicBezTo>
                    <a:pt x="169545" y="20955"/>
                    <a:pt x="147320" y="7620"/>
                    <a:pt x="122047" y="3810"/>
                  </a:cubicBezTo>
                  <a:cubicBezTo>
                    <a:pt x="96774" y="0"/>
                    <a:pt x="71628" y="6350"/>
                    <a:pt x="51181" y="21463"/>
                  </a:cubicBezTo>
                  <a:cubicBezTo>
                    <a:pt x="8890" y="52832"/>
                    <a:pt x="0" y="112776"/>
                    <a:pt x="31242" y="155067"/>
                  </a:cubicBezTo>
                  <a:close/>
                </a:path>
              </a:pathLst>
            </a:custGeom>
            <a:solidFill>
              <a:srgbClr val="CF102D"/>
            </a:solidFill>
          </p:spPr>
          <p:txBody>
            <a:bodyPr/>
            <a:lstStyle/>
            <a:p>
              <a:endParaRPr lang="en-GB"/>
            </a:p>
          </p:txBody>
        </p:sp>
      </p:grpSp>
      <p:grpSp>
        <p:nvGrpSpPr>
          <p:cNvPr id="51" name="Group 51"/>
          <p:cNvGrpSpPr>
            <a:grpSpLocks noChangeAspect="1"/>
          </p:cNvGrpSpPr>
          <p:nvPr/>
        </p:nvGrpSpPr>
        <p:grpSpPr>
          <a:xfrm>
            <a:off x="7131790" y="7811040"/>
            <a:ext cx="17135" cy="68137"/>
            <a:chOff x="0" y="0"/>
            <a:chExt cx="191033" cy="759625"/>
          </a:xfrm>
        </p:grpSpPr>
        <p:sp>
          <p:nvSpPr>
            <p:cNvPr id="52" name="Freeform 52"/>
            <p:cNvSpPr/>
            <p:nvPr/>
          </p:nvSpPr>
          <p:spPr>
            <a:xfrm>
              <a:off x="0" y="0"/>
              <a:ext cx="191008" cy="759587"/>
            </a:xfrm>
            <a:custGeom>
              <a:avLst/>
              <a:gdLst/>
              <a:ahLst/>
              <a:cxnLst/>
              <a:rect l="l" t="t" r="r" b="b"/>
              <a:pathLst>
                <a:path w="191008" h="759587">
                  <a:moveTo>
                    <a:pt x="95504" y="759587"/>
                  </a:moveTo>
                  <a:cubicBezTo>
                    <a:pt x="148209" y="759587"/>
                    <a:pt x="191008" y="716788"/>
                    <a:pt x="191008" y="664083"/>
                  </a:cubicBezTo>
                  <a:lnTo>
                    <a:pt x="191008" y="95504"/>
                  </a:lnTo>
                  <a:cubicBezTo>
                    <a:pt x="191008" y="42799"/>
                    <a:pt x="148209" y="0"/>
                    <a:pt x="95504" y="0"/>
                  </a:cubicBezTo>
                  <a:cubicBezTo>
                    <a:pt x="42799" y="0"/>
                    <a:pt x="0" y="42799"/>
                    <a:pt x="0" y="95504"/>
                  </a:cubicBezTo>
                  <a:lnTo>
                    <a:pt x="0" y="664083"/>
                  </a:lnTo>
                  <a:cubicBezTo>
                    <a:pt x="0" y="716788"/>
                    <a:pt x="42926" y="759587"/>
                    <a:pt x="95504" y="759587"/>
                  </a:cubicBezTo>
                </a:path>
              </a:pathLst>
            </a:custGeom>
            <a:solidFill>
              <a:srgbClr val="CF102D"/>
            </a:solidFill>
          </p:spPr>
          <p:txBody>
            <a:bodyPr/>
            <a:lstStyle/>
            <a:p>
              <a:endParaRPr lang="en-GB"/>
            </a:p>
          </p:txBody>
        </p:sp>
      </p:grpSp>
      <p:grpSp>
        <p:nvGrpSpPr>
          <p:cNvPr id="53" name="Group 53"/>
          <p:cNvGrpSpPr>
            <a:grpSpLocks noChangeAspect="1"/>
          </p:cNvGrpSpPr>
          <p:nvPr/>
        </p:nvGrpSpPr>
        <p:grpSpPr>
          <a:xfrm>
            <a:off x="7185503" y="7820104"/>
            <a:ext cx="113380" cy="113087"/>
            <a:chOff x="0" y="0"/>
            <a:chExt cx="1264018" cy="1260754"/>
          </a:xfrm>
        </p:grpSpPr>
        <p:sp>
          <p:nvSpPr>
            <p:cNvPr id="54" name="Freeform 54"/>
            <p:cNvSpPr/>
            <p:nvPr/>
          </p:nvSpPr>
          <p:spPr>
            <a:xfrm>
              <a:off x="60579" y="60579"/>
              <a:ext cx="451104" cy="717804"/>
            </a:xfrm>
            <a:custGeom>
              <a:avLst/>
              <a:gdLst/>
              <a:ahLst/>
              <a:cxnLst/>
              <a:rect l="l" t="t" r="r" b="b"/>
              <a:pathLst>
                <a:path w="451104" h="717804">
                  <a:moveTo>
                    <a:pt x="58166" y="708787"/>
                  </a:moveTo>
                  <a:cubicBezTo>
                    <a:pt x="70866" y="714756"/>
                    <a:pt x="84455" y="717804"/>
                    <a:pt x="98552" y="717804"/>
                  </a:cubicBezTo>
                  <a:cubicBezTo>
                    <a:pt x="135636" y="717804"/>
                    <a:pt x="169545" y="696087"/>
                    <a:pt x="185166" y="662559"/>
                  </a:cubicBezTo>
                  <a:lnTo>
                    <a:pt x="428879" y="138811"/>
                  </a:lnTo>
                  <a:cubicBezTo>
                    <a:pt x="451104" y="91059"/>
                    <a:pt x="430276" y="34163"/>
                    <a:pt x="382651" y="11938"/>
                  </a:cubicBezTo>
                  <a:cubicBezTo>
                    <a:pt x="359537" y="1143"/>
                    <a:pt x="333629" y="0"/>
                    <a:pt x="309626" y="8763"/>
                  </a:cubicBezTo>
                  <a:cubicBezTo>
                    <a:pt x="285623" y="17526"/>
                    <a:pt x="266446" y="35052"/>
                    <a:pt x="255778" y="58166"/>
                  </a:cubicBezTo>
                  <a:lnTo>
                    <a:pt x="11938" y="581787"/>
                  </a:lnTo>
                  <a:cubicBezTo>
                    <a:pt x="1143" y="604901"/>
                    <a:pt x="0" y="630809"/>
                    <a:pt x="8763" y="654812"/>
                  </a:cubicBezTo>
                  <a:cubicBezTo>
                    <a:pt x="17526" y="678815"/>
                    <a:pt x="35052" y="697865"/>
                    <a:pt x="58166" y="708660"/>
                  </a:cubicBezTo>
                </a:path>
              </a:pathLst>
            </a:custGeom>
            <a:solidFill>
              <a:srgbClr val="CF102D"/>
            </a:solidFill>
          </p:spPr>
          <p:txBody>
            <a:bodyPr/>
            <a:lstStyle/>
            <a:p>
              <a:endParaRPr lang="en-GB"/>
            </a:p>
          </p:txBody>
        </p:sp>
        <p:sp>
          <p:nvSpPr>
            <p:cNvPr id="55" name="Freeform 55"/>
            <p:cNvSpPr/>
            <p:nvPr/>
          </p:nvSpPr>
          <p:spPr>
            <a:xfrm>
              <a:off x="541020" y="576453"/>
              <a:ext cx="670433" cy="620776"/>
            </a:xfrm>
            <a:custGeom>
              <a:avLst/>
              <a:gdLst/>
              <a:ahLst/>
              <a:cxnLst/>
              <a:rect l="l" t="t" r="r" b="b"/>
              <a:pathLst>
                <a:path w="670433" h="620776">
                  <a:moveTo>
                    <a:pt x="96774" y="620776"/>
                  </a:moveTo>
                  <a:cubicBezTo>
                    <a:pt x="120269" y="620776"/>
                    <a:pt x="143002" y="612140"/>
                    <a:pt x="160528" y="596392"/>
                  </a:cubicBezTo>
                  <a:lnTo>
                    <a:pt x="627888" y="177419"/>
                  </a:lnTo>
                  <a:cubicBezTo>
                    <a:pt x="667131" y="142240"/>
                    <a:pt x="670433" y="81788"/>
                    <a:pt x="635254" y="42545"/>
                  </a:cubicBezTo>
                  <a:cubicBezTo>
                    <a:pt x="600075" y="3302"/>
                    <a:pt x="539623" y="0"/>
                    <a:pt x="500380" y="35179"/>
                  </a:cubicBezTo>
                  <a:lnTo>
                    <a:pt x="33020" y="454152"/>
                  </a:lnTo>
                  <a:cubicBezTo>
                    <a:pt x="13970" y="471170"/>
                    <a:pt x="2794" y="494538"/>
                    <a:pt x="1397" y="520065"/>
                  </a:cubicBezTo>
                  <a:cubicBezTo>
                    <a:pt x="0" y="545592"/>
                    <a:pt x="8636" y="569976"/>
                    <a:pt x="25654" y="589026"/>
                  </a:cubicBezTo>
                  <a:cubicBezTo>
                    <a:pt x="43815" y="609219"/>
                    <a:pt x="69723" y="620776"/>
                    <a:pt x="96774" y="620776"/>
                  </a:cubicBezTo>
                </a:path>
              </a:pathLst>
            </a:custGeom>
            <a:solidFill>
              <a:srgbClr val="CF102D"/>
            </a:solidFill>
          </p:spPr>
          <p:txBody>
            <a:bodyPr/>
            <a:lstStyle/>
            <a:p>
              <a:endParaRPr lang="en-GB"/>
            </a:p>
          </p:txBody>
        </p:sp>
      </p:grpSp>
      <p:grpSp>
        <p:nvGrpSpPr>
          <p:cNvPr id="56" name="Group 56"/>
          <p:cNvGrpSpPr>
            <a:grpSpLocks noChangeAspect="1"/>
          </p:cNvGrpSpPr>
          <p:nvPr/>
        </p:nvGrpSpPr>
        <p:grpSpPr>
          <a:xfrm>
            <a:off x="6878525" y="7933191"/>
            <a:ext cx="517014" cy="408536"/>
            <a:chOff x="0" y="0"/>
            <a:chExt cx="5763920" cy="4554550"/>
          </a:xfrm>
        </p:grpSpPr>
        <p:sp>
          <p:nvSpPr>
            <p:cNvPr id="57" name="Freeform 57"/>
            <p:cNvSpPr/>
            <p:nvPr/>
          </p:nvSpPr>
          <p:spPr>
            <a:xfrm>
              <a:off x="778002" y="321437"/>
              <a:ext cx="740664" cy="740664"/>
            </a:xfrm>
            <a:custGeom>
              <a:avLst/>
              <a:gdLst/>
              <a:ahLst/>
              <a:cxnLst/>
              <a:rect l="l" t="t" r="r" b="b"/>
              <a:pathLst>
                <a:path w="740664" h="740664">
                  <a:moveTo>
                    <a:pt x="370332" y="191008"/>
                  </a:moveTo>
                  <a:cubicBezTo>
                    <a:pt x="469138" y="191008"/>
                    <a:pt x="549656" y="271399"/>
                    <a:pt x="549656" y="370332"/>
                  </a:cubicBezTo>
                  <a:cubicBezTo>
                    <a:pt x="549656" y="469265"/>
                    <a:pt x="469138" y="549529"/>
                    <a:pt x="370332" y="549529"/>
                  </a:cubicBezTo>
                  <a:cubicBezTo>
                    <a:pt x="271526" y="549529"/>
                    <a:pt x="191008" y="469138"/>
                    <a:pt x="191008" y="370332"/>
                  </a:cubicBezTo>
                  <a:cubicBezTo>
                    <a:pt x="191008" y="271526"/>
                    <a:pt x="271399" y="191008"/>
                    <a:pt x="370332" y="191008"/>
                  </a:cubicBezTo>
                  <a:moveTo>
                    <a:pt x="370332" y="740664"/>
                  </a:moveTo>
                  <a:cubicBezTo>
                    <a:pt x="574548" y="740664"/>
                    <a:pt x="740664" y="574548"/>
                    <a:pt x="740664" y="370332"/>
                  </a:cubicBezTo>
                  <a:cubicBezTo>
                    <a:pt x="740664" y="166116"/>
                    <a:pt x="574548" y="0"/>
                    <a:pt x="370332" y="0"/>
                  </a:cubicBezTo>
                  <a:cubicBezTo>
                    <a:pt x="166116" y="0"/>
                    <a:pt x="0" y="166116"/>
                    <a:pt x="0" y="370332"/>
                  </a:cubicBezTo>
                  <a:cubicBezTo>
                    <a:pt x="0" y="574548"/>
                    <a:pt x="166116" y="740537"/>
                    <a:pt x="370332" y="740537"/>
                  </a:cubicBezTo>
                </a:path>
              </a:pathLst>
            </a:custGeom>
            <a:solidFill>
              <a:srgbClr val="CF102D"/>
            </a:solidFill>
          </p:spPr>
          <p:txBody>
            <a:bodyPr/>
            <a:lstStyle/>
            <a:p>
              <a:endParaRPr lang="en-GB"/>
            </a:p>
          </p:txBody>
        </p:sp>
        <p:sp>
          <p:nvSpPr>
            <p:cNvPr id="58" name="Freeform 58"/>
            <p:cNvSpPr/>
            <p:nvPr/>
          </p:nvSpPr>
          <p:spPr>
            <a:xfrm>
              <a:off x="4245356" y="321437"/>
              <a:ext cx="740664" cy="740664"/>
            </a:xfrm>
            <a:custGeom>
              <a:avLst/>
              <a:gdLst/>
              <a:ahLst/>
              <a:cxnLst/>
              <a:rect l="l" t="t" r="r" b="b"/>
              <a:pathLst>
                <a:path w="740664" h="740664">
                  <a:moveTo>
                    <a:pt x="370205" y="549529"/>
                  </a:moveTo>
                  <a:cubicBezTo>
                    <a:pt x="271272" y="549529"/>
                    <a:pt x="190881" y="469138"/>
                    <a:pt x="190881" y="370205"/>
                  </a:cubicBezTo>
                  <a:cubicBezTo>
                    <a:pt x="190881" y="271272"/>
                    <a:pt x="271272" y="190881"/>
                    <a:pt x="370205" y="190881"/>
                  </a:cubicBezTo>
                  <a:cubicBezTo>
                    <a:pt x="469138" y="190881"/>
                    <a:pt x="549529" y="271272"/>
                    <a:pt x="549529" y="370205"/>
                  </a:cubicBezTo>
                  <a:cubicBezTo>
                    <a:pt x="549529" y="469138"/>
                    <a:pt x="469138" y="549529"/>
                    <a:pt x="370205" y="549529"/>
                  </a:cubicBezTo>
                  <a:moveTo>
                    <a:pt x="0" y="370332"/>
                  </a:moveTo>
                  <a:cubicBezTo>
                    <a:pt x="0" y="574548"/>
                    <a:pt x="166116" y="740664"/>
                    <a:pt x="370332" y="740664"/>
                  </a:cubicBezTo>
                  <a:cubicBezTo>
                    <a:pt x="574548" y="740664"/>
                    <a:pt x="740664" y="574548"/>
                    <a:pt x="740664" y="370332"/>
                  </a:cubicBezTo>
                  <a:cubicBezTo>
                    <a:pt x="740664" y="166116"/>
                    <a:pt x="574548" y="0"/>
                    <a:pt x="370332" y="0"/>
                  </a:cubicBezTo>
                  <a:cubicBezTo>
                    <a:pt x="166116" y="0"/>
                    <a:pt x="0" y="166116"/>
                    <a:pt x="0" y="370332"/>
                  </a:cubicBezTo>
                </a:path>
              </a:pathLst>
            </a:custGeom>
            <a:solidFill>
              <a:srgbClr val="CF102D"/>
            </a:solidFill>
          </p:spPr>
          <p:txBody>
            <a:bodyPr/>
            <a:lstStyle/>
            <a:p>
              <a:endParaRPr lang="en-GB"/>
            </a:p>
          </p:txBody>
        </p:sp>
        <p:sp>
          <p:nvSpPr>
            <p:cNvPr id="59" name="Freeform 59"/>
            <p:cNvSpPr/>
            <p:nvPr/>
          </p:nvSpPr>
          <p:spPr>
            <a:xfrm>
              <a:off x="35179" y="63500"/>
              <a:ext cx="5693537" cy="4427601"/>
            </a:xfrm>
            <a:custGeom>
              <a:avLst/>
              <a:gdLst/>
              <a:ahLst/>
              <a:cxnLst/>
              <a:rect l="l" t="t" r="r" b="b"/>
              <a:pathLst>
                <a:path w="5693537" h="4427601">
                  <a:moveTo>
                    <a:pt x="4510405" y="3010408"/>
                  </a:moveTo>
                  <a:cubicBezTo>
                    <a:pt x="4457700" y="3010408"/>
                    <a:pt x="4414901" y="3053207"/>
                    <a:pt x="4414901" y="3105912"/>
                  </a:cubicBezTo>
                  <a:lnTo>
                    <a:pt x="4414901" y="4131564"/>
                  </a:lnTo>
                  <a:cubicBezTo>
                    <a:pt x="4414901" y="4189476"/>
                    <a:pt x="4367784" y="4236466"/>
                    <a:pt x="4309999" y="4236466"/>
                  </a:cubicBezTo>
                  <a:cubicBezTo>
                    <a:pt x="4252214" y="4236466"/>
                    <a:pt x="4205097" y="4189349"/>
                    <a:pt x="4205097" y="4131564"/>
                  </a:cubicBezTo>
                  <a:lnTo>
                    <a:pt x="4205097" y="1749044"/>
                  </a:lnTo>
                  <a:cubicBezTo>
                    <a:pt x="4205097" y="1567307"/>
                    <a:pt x="4137279" y="1393698"/>
                    <a:pt x="4014216" y="1260094"/>
                  </a:cubicBezTo>
                  <a:lnTo>
                    <a:pt x="3833622" y="1064387"/>
                  </a:lnTo>
                  <a:cubicBezTo>
                    <a:pt x="3809365" y="1037971"/>
                    <a:pt x="3788283" y="1007999"/>
                    <a:pt x="3771265" y="974979"/>
                  </a:cubicBezTo>
                  <a:lnTo>
                    <a:pt x="3766439" y="964057"/>
                  </a:lnTo>
                  <a:cubicBezTo>
                    <a:pt x="3753231" y="937514"/>
                    <a:pt x="3745230" y="915543"/>
                    <a:pt x="3739134" y="893318"/>
                  </a:cubicBezTo>
                  <a:lnTo>
                    <a:pt x="3578733" y="303657"/>
                  </a:lnTo>
                  <a:cubicBezTo>
                    <a:pt x="3571367" y="276606"/>
                    <a:pt x="3576955" y="248285"/>
                    <a:pt x="3593973" y="226060"/>
                  </a:cubicBezTo>
                  <a:cubicBezTo>
                    <a:pt x="3610991" y="203835"/>
                    <a:pt x="3636772" y="191008"/>
                    <a:pt x="3664839" y="191008"/>
                  </a:cubicBezTo>
                  <a:cubicBezTo>
                    <a:pt x="3701288" y="191008"/>
                    <a:pt x="3733800" y="212852"/>
                    <a:pt x="3747516" y="246634"/>
                  </a:cubicBezTo>
                  <a:lnTo>
                    <a:pt x="4048633" y="989457"/>
                  </a:lnTo>
                  <a:cubicBezTo>
                    <a:pt x="4102100" y="1121410"/>
                    <a:pt x="4228719" y="1206627"/>
                    <a:pt x="4371086" y="1206627"/>
                  </a:cubicBezTo>
                  <a:lnTo>
                    <a:pt x="4703699" y="1206627"/>
                  </a:lnTo>
                  <a:cubicBezTo>
                    <a:pt x="4909185" y="1206627"/>
                    <a:pt x="5090795" y="1337564"/>
                    <a:pt x="5155819" y="1532382"/>
                  </a:cubicBezTo>
                  <a:lnTo>
                    <a:pt x="5468493" y="2470277"/>
                  </a:lnTo>
                  <a:cubicBezTo>
                    <a:pt x="5484749" y="2518918"/>
                    <a:pt x="5465826" y="2572258"/>
                    <a:pt x="5422646" y="2599944"/>
                  </a:cubicBezTo>
                  <a:lnTo>
                    <a:pt x="5422646" y="2599944"/>
                  </a:lnTo>
                  <a:cubicBezTo>
                    <a:pt x="5395595" y="2617216"/>
                    <a:pt x="5363718" y="2622042"/>
                    <a:pt x="5332857" y="2613533"/>
                  </a:cubicBezTo>
                  <a:cubicBezTo>
                    <a:pt x="5301996" y="2605024"/>
                    <a:pt x="5277104" y="2584704"/>
                    <a:pt x="5262626" y="2556129"/>
                  </a:cubicBezTo>
                  <a:lnTo>
                    <a:pt x="4940427" y="1918970"/>
                  </a:lnTo>
                  <a:cubicBezTo>
                    <a:pt x="4920361" y="1879346"/>
                    <a:pt x="4876292" y="1858899"/>
                    <a:pt x="4833112" y="1869186"/>
                  </a:cubicBezTo>
                  <a:cubicBezTo>
                    <a:pt x="4789932" y="1879473"/>
                    <a:pt x="4759706" y="1917700"/>
                    <a:pt x="4759706" y="1962023"/>
                  </a:cubicBezTo>
                  <a:lnTo>
                    <a:pt x="4759706" y="4159631"/>
                  </a:lnTo>
                  <a:cubicBezTo>
                    <a:pt x="4759706" y="4202049"/>
                    <a:pt x="4725162" y="4236593"/>
                    <a:pt x="4682744" y="4236593"/>
                  </a:cubicBezTo>
                  <a:cubicBezTo>
                    <a:pt x="4640326" y="4236593"/>
                    <a:pt x="4605909" y="4202049"/>
                    <a:pt x="4605909" y="4159631"/>
                  </a:cubicBezTo>
                  <a:lnTo>
                    <a:pt x="4605909" y="3105912"/>
                  </a:lnTo>
                  <a:cubicBezTo>
                    <a:pt x="4605909" y="3053207"/>
                    <a:pt x="4562983" y="3010408"/>
                    <a:pt x="4510405" y="3010408"/>
                  </a:cubicBezTo>
                  <a:moveTo>
                    <a:pt x="2846832" y="2946400"/>
                  </a:moveTo>
                  <a:cubicBezTo>
                    <a:pt x="2794127" y="2946400"/>
                    <a:pt x="2751328" y="2989199"/>
                    <a:pt x="2751328" y="3041904"/>
                  </a:cubicBezTo>
                  <a:lnTo>
                    <a:pt x="2751328" y="4124960"/>
                  </a:lnTo>
                  <a:cubicBezTo>
                    <a:pt x="2616962" y="4109339"/>
                    <a:pt x="2512314" y="3994785"/>
                    <a:pt x="2512314" y="3856228"/>
                  </a:cubicBezTo>
                  <a:lnTo>
                    <a:pt x="2512314" y="1842897"/>
                  </a:lnTo>
                  <a:cubicBezTo>
                    <a:pt x="2512314" y="1602867"/>
                    <a:pt x="2428621" y="1368171"/>
                    <a:pt x="2276602" y="1182370"/>
                  </a:cubicBezTo>
                  <a:lnTo>
                    <a:pt x="2122424" y="994029"/>
                  </a:lnTo>
                  <a:cubicBezTo>
                    <a:pt x="2128774" y="977011"/>
                    <a:pt x="2134235" y="960120"/>
                    <a:pt x="2138680" y="943483"/>
                  </a:cubicBezTo>
                  <a:lnTo>
                    <a:pt x="2196084" y="732536"/>
                  </a:lnTo>
                  <a:lnTo>
                    <a:pt x="2223008" y="857885"/>
                  </a:lnTo>
                  <a:cubicBezTo>
                    <a:pt x="2238883" y="931418"/>
                    <a:pt x="2276221" y="997458"/>
                    <a:pt x="2331212" y="1048893"/>
                  </a:cubicBezTo>
                  <a:lnTo>
                    <a:pt x="2511679" y="1217676"/>
                  </a:lnTo>
                  <a:cubicBezTo>
                    <a:pt x="2573655" y="1275461"/>
                    <a:pt x="2654300" y="1307338"/>
                    <a:pt x="2739009" y="1307338"/>
                  </a:cubicBezTo>
                  <a:lnTo>
                    <a:pt x="3019933" y="1307338"/>
                  </a:lnTo>
                  <a:cubicBezTo>
                    <a:pt x="3124962" y="1307338"/>
                    <a:pt x="3224911" y="1256919"/>
                    <a:pt x="3287395" y="1172591"/>
                  </a:cubicBezTo>
                  <a:lnTo>
                    <a:pt x="3409950" y="1007110"/>
                  </a:lnTo>
                  <a:cubicBezTo>
                    <a:pt x="3441065" y="965200"/>
                    <a:pt x="3463036" y="916051"/>
                    <a:pt x="3473577" y="864870"/>
                  </a:cubicBezTo>
                  <a:lnTo>
                    <a:pt x="3499358" y="739902"/>
                  </a:lnTo>
                  <a:lnTo>
                    <a:pt x="3554730" y="943610"/>
                  </a:lnTo>
                  <a:cubicBezTo>
                    <a:pt x="3559302" y="960247"/>
                    <a:pt x="3564763" y="977265"/>
                    <a:pt x="3571113" y="994283"/>
                  </a:cubicBezTo>
                  <a:lnTo>
                    <a:pt x="3417189" y="1182370"/>
                  </a:lnTo>
                  <a:cubicBezTo>
                    <a:pt x="3265170" y="1368171"/>
                    <a:pt x="3181350" y="1602867"/>
                    <a:pt x="3181350" y="1842897"/>
                  </a:cubicBezTo>
                  <a:lnTo>
                    <a:pt x="3181350" y="3856228"/>
                  </a:lnTo>
                  <a:cubicBezTo>
                    <a:pt x="3181350" y="3994785"/>
                    <a:pt x="3076702" y="4109339"/>
                    <a:pt x="2942336" y="4124960"/>
                  </a:cubicBezTo>
                  <a:lnTo>
                    <a:pt x="2942336" y="3041904"/>
                  </a:lnTo>
                  <a:cubicBezTo>
                    <a:pt x="2942336" y="2989199"/>
                    <a:pt x="2899537" y="2946400"/>
                    <a:pt x="2846832" y="2946400"/>
                  </a:cubicBezTo>
                  <a:moveTo>
                    <a:pt x="1488567" y="4131564"/>
                  </a:moveTo>
                  <a:cubicBezTo>
                    <a:pt x="1488567" y="4189476"/>
                    <a:pt x="1441450" y="4236466"/>
                    <a:pt x="1383665" y="4236466"/>
                  </a:cubicBezTo>
                  <a:cubicBezTo>
                    <a:pt x="1325880" y="4236466"/>
                    <a:pt x="1278763" y="4189349"/>
                    <a:pt x="1278763" y="4131564"/>
                  </a:cubicBezTo>
                  <a:lnTo>
                    <a:pt x="1278763" y="3105912"/>
                  </a:lnTo>
                  <a:cubicBezTo>
                    <a:pt x="1278763" y="3053207"/>
                    <a:pt x="1235964" y="3010408"/>
                    <a:pt x="1183259" y="3010408"/>
                  </a:cubicBezTo>
                  <a:cubicBezTo>
                    <a:pt x="1130554" y="3010408"/>
                    <a:pt x="1087755" y="3053207"/>
                    <a:pt x="1087755" y="3105912"/>
                  </a:cubicBezTo>
                  <a:lnTo>
                    <a:pt x="1087755" y="4159631"/>
                  </a:lnTo>
                  <a:cubicBezTo>
                    <a:pt x="1087755" y="4202049"/>
                    <a:pt x="1053211" y="4236593"/>
                    <a:pt x="1010793" y="4236593"/>
                  </a:cubicBezTo>
                  <a:cubicBezTo>
                    <a:pt x="968375" y="4236593"/>
                    <a:pt x="933831" y="4202049"/>
                    <a:pt x="933831" y="4159631"/>
                  </a:cubicBezTo>
                  <a:lnTo>
                    <a:pt x="933831" y="1962150"/>
                  </a:lnTo>
                  <a:cubicBezTo>
                    <a:pt x="933831" y="1917700"/>
                    <a:pt x="903605" y="1879600"/>
                    <a:pt x="860552" y="1869313"/>
                  </a:cubicBezTo>
                  <a:cubicBezTo>
                    <a:pt x="817245" y="1858899"/>
                    <a:pt x="773176" y="1879473"/>
                    <a:pt x="753110" y="1919097"/>
                  </a:cubicBezTo>
                  <a:lnTo>
                    <a:pt x="431038" y="2556256"/>
                  </a:lnTo>
                  <a:cubicBezTo>
                    <a:pt x="416560" y="2584831"/>
                    <a:pt x="391668" y="2605278"/>
                    <a:pt x="360807" y="2613660"/>
                  </a:cubicBezTo>
                  <a:cubicBezTo>
                    <a:pt x="329946" y="2622042"/>
                    <a:pt x="297942" y="2617216"/>
                    <a:pt x="271018" y="2600071"/>
                  </a:cubicBezTo>
                  <a:cubicBezTo>
                    <a:pt x="227838" y="2572385"/>
                    <a:pt x="208915" y="2519172"/>
                    <a:pt x="225171" y="2470404"/>
                  </a:cubicBezTo>
                  <a:lnTo>
                    <a:pt x="537845" y="1532509"/>
                  </a:lnTo>
                  <a:cubicBezTo>
                    <a:pt x="602742" y="1337691"/>
                    <a:pt x="784479" y="1206754"/>
                    <a:pt x="989965" y="1206754"/>
                  </a:cubicBezTo>
                  <a:lnTo>
                    <a:pt x="1322451" y="1206754"/>
                  </a:lnTo>
                  <a:cubicBezTo>
                    <a:pt x="1464818" y="1206754"/>
                    <a:pt x="1591437" y="1121537"/>
                    <a:pt x="1644904" y="989584"/>
                  </a:cubicBezTo>
                  <a:lnTo>
                    <a:pt x="1946021" y="246761"/>
                  </a:lnTo>
                  <a:cubicBezTo>
                    <a:pt x="1959737" y="212979"/>
                    <a:pt x="1992249" y="191135"/>
                    <a:pt x="2028698" y="191135"/>
                  </a:cubicBezTo>
                  <a:cubicBezTo>
                    <a:pt x="2056765" y="191135"/>
                    <a:pt x="2082546" y="203962"/>
                    <a:pt x="2099564" y="226187"/>
                  </a:cubicBezTo>
                  <a:cubicBezTo>
                    <a:pt x="2116582" y="248412"/>
                    <a:pt x="2122170" y="276733"/>
                    <a:pt x="2114804" y="303784"/>
                  </a:cubicBezTo>
                  <a:lnTo>
                    <a:pt x="1954530" y="893445"/>
                  </a:lnTo>
                  <a:cubicBezTo>
                    <a:pt x="1948434" y="915924"/>
                    <a:pt x="1940306" y="938149"/>
                    <a:pt x="1930273" y="959485"/>
                  </a:cubicBezTo>
                  <a:lnTo>
                    <a:pt x="1925066" y="968883"/>
                  </a:lnTo>
                  <a:cubicBezTo>
                    <a:pt x="1905889" y="1007237"/>
                    <a:pt x="1884680" y="1037590"/>
                    <a:pt x="1860169" y="1064260"/>
                  </a:cubicBezTo>
                  <a:lnTo>
                    <a:pt x="1679702" y="1260094"/>
                  </a:lnTo>
                  <a:cubicBezTo>
                    <a:pt x="1556639" y="1393698"/>
                    <a:pt x="1488821" y="1567307"/>
                    <a:pt x="1488821" y="1749044"/>
                  </a:cubicBezTo>
                  <a:close/>
                  <a:moveTo>
                    <a:pt x="5649595" y="2410079"/>
                  </a:moveTo>
                  <a:lnTo>
                    <a:pt x="5336921" y="1472184"/>
                  </a:lnTo>
                  <a:cubicBezTo>
                    <a:pt x="5245989" y="1199134"/>
                    <a:pt x="4991481" y="1015746"/>
                    <a:pt x="4703699" y="1015746"/>
                  </a:cubicBezTo>
                  <a:lnTo>
                    <a:pt x="4371086" y="1015746"/>
                  </a:lnTo>
                  <a:cubicBezTo>
                    <a:pt x="4306951" y="1015746"/>
                    <a:pt x="4249801" y="977265"/>
                    <a:pt x="4225671" y="917829"/>
                  </a:cubicBezTo>
                  <a:lnTo>
                    <a:pt x="3924554" y="174879"/>
                  </a:lnTo>
                  <a:cubicBezTo>
                    <a:pt x="3881374" y="68707"/>
                    <a:pt x="3779520" y="0"/>
                    <a:pt x="3664839" y="0"/>
                  </a:cubicBezTo>
                  <a:cubicBezTo>
                    <a:pt x="3576828" y="0"/>
                    <a:pt x="3495675" y="40132"/>
                    <a:pt x="3442335" y="109982"/>
                  </a:cubicBezTo>
                  <a:cubicBezTo>
                    <a:pt x="3394456" y="172720"/>
                    <a:pt x="3375152" y="252095"/>
                    <a:pt x="3388995" y="329184"/>
                  </a:cubicBezTo>
                  <a:lnTo>
                    <a:pt x="3286633" y="826135"/>
                  </a:lnTo>
                  <a:cubicBezTo>
                    <a:pt x="3281680" y="850265"/>
                    <a:pt x="3271266" y="873506"/>
                    <a:pt x="3256661" y="893318"/>
                  </a:cubicBezTo>
                  <a:lnTo>
                    <a:pt x="3134106" y="1058799"/>
                  </a:lnTo>
                  <a:cubicBezTo>
                    <a:pt x="3107436" y="1094740"/>
                    <a:pt x="3064891" y="1116203"/>
                    <a:pt x="3020060" y="1116203"/>
                  </a:cubicBezTo>
                  <a:lnTo>
                    <a:pt x="2739136" y="1116203"/>
                  </a:lnTo>
                  <a:cubicBezTo>
                    <a:pt x="2703068" y="1116203"/>
                    <a:pt x="2668651" y="1102614"/>
                    <a:pt x="2642235" y="1077976"/>
                  </a:cubicBezTo>
                  <a:lnTo>
                    <a:pt x="2461768" y="909320"/>
                  </a:lnTo>
                  <a:cubicBezTo>
                    <a:pt x="2435352" y="884555"/>
                    <a:pt x="2417445" y="852932"/>
                    <a:pt x="2409825" y="817626"/>
                  </a:cubicBezTo>
                  <a:lnTo>
                    <a:pt x="2304669" y="328676"/>
                  </a:lnTo>
                  <a:cubicBezTo>
                    <a:pt x="2318258" y="251714"/>
                    <a:pt x="2299081" y="172466"/>
                    <a:pt x="2251329" y="109982"/>
                  </a:cubicBezTo>
                  <a:cubicBezTo>
                    <a:pt x="2197862" y="40132"/>
                    <a:pt x="2116709" y="0"/>
                    <a:pt x="2028698" y="0"/>
                  </a:cubicBezTo>
                  <a:cubicBezTo>
                    <a:pt x="1914017" y="0"/>
                    <a:pt x="1812163" y="68707"/>
                    <a:pt x="1769110" y="174879"/>
                  </a:cubicBezTo>
                  <a:lnTo>
                    <a:pt x="1467993" y="917702"/>
                  </a:lnTo>
                  <a:cubicBezTo>
                    <a:pt x="1443863" y="977265"/>
                    <a:pt x="1386713" y="1015619"/>
                    <a:pt x="1322578" y="1015619"/>
                  </a:cubicBezTo>
                  <a:lnTo>
                    <a:pt x="989838" y="1015619"/>
                  </a:lnTo>
                  <a:cubicBezTo>
                    <a:pt x="702056" y="1015619"/>
                    <a:pt x="447548" y="1199007"/>
                    <a:pt x="356616" y="1472057"/>
                  </a:cubicBezTo>
                  <a:lnTo>
                    <a:pt x="43942" y="2409952"/>
                  </a:lnTo>
                  <a:cubicBezTo>
                    <a:pt x="0" y="2541778"/>
                    <a:pt x="51054" y="2686177"/>
                    <a:pt x="168148" y="2760853"/>
                  </a:cubicBezTo>
                  <a:cubicBezTo>
                    <a:pt x="240157" y="2806827"/>
                    <a:pt x="328676" y="2820289"/>
                    <a:pt x="411099" y="2797810"/>
                  </a:cubicBezTo>
                  <a:cubicBezTo>
                    <a:pt x="493522" y="2775331"/>
                    <a:pt x="562864" y="2718562"/>
                    <a:pt x="601472" y="2642362"/>
                  </a:cubicBezTo>
                  <a:lnTo>
                    <a:pt x="742823" y="2362835"/>
                  </a:lnTo>
                  <a:lnTo>
                    <a:pt x="742823" y="4159631"/>
                  </a:lnTo>
                  <a:cubicBezTo>
                    <a:pt x="742823" y="4307332"/>
                    <a:pt x="862965" y="4427601"/>
                    <a:pt x="1010793" y="4427601"/>
                  </a:cubicBezTo>
                  <a:cubicBezTo>
                    <a:pt x="1078103" y="4427601"/>
                    <a:pt x="1142873" y="4401820"/>
                    <a:pt x="1191895" y="4356989"/>
                  </a:cubicBezTo>
                  <a:cubicBezTo>
                    <a:pt x="1245108" y="4402328"/>
                    <a:pt x="1312672" y="4427601"/>
                    <a:pt x="1383665" y="4427601"/>
                  </a:cubicBezTo>
                  <a:cubicBezTo>
                    <a:pt x="1546860" y="4427601"/>
                    <a:pt x="1679575" y="4294886"/>
                    <a:pt x="1679575" y="4131691"/>
                  </a:cubicBezTo>
                  <a:lnTo>
                    <a:pt x="1679575" y="1749044"/>
                  </a:lnTo>
                  <a:cubicBezTo>
                    <a:pt x="1679575" y="1615440"/>
                    <a:pt x="1729359" y="1487805"/>
                    <a:pt x="1819910" y="1389634"/>
                  </a:cubicBezTo>
                  <a:lnTo>
                    <a:pt x="2000377" y="1193800"/>
                  </a:lnTo>
                  <a:cubicBezTo>
                    <a:pt x="2007108" y="1186561"/>
                    <a:pt x="2013839" y="1178814"/>
                    <a:pt x="2020316" y="1170940"/>
                  </a:cubicBezTo>
                  <a:lnTo>
                    <a:pt x="2128647" y="1303274"/>
                  </a:lnTo>
                  <a:cubicBezTo>
                    <a:pt x="2252853" y="1455166"/>
                    <a:pt x="2321179" y="1646682"/>
                    <a:pt x="2321179" y="1842897"/>
                  </a:cubicBezTo>
                  <a:lnTo>
                    <a:pt x="2321179" y="3856228"/>
                  </a:lnTo>
                  <a:cubicBezTo>
                    <a:pt x="2321179" y="4110736"/>
                    <a:pt x="2528189" y="4317746"/>
                    <a:pt x="2782697" y="4317746"/>
                  </a:cubicBezTo>
                  <a:lnTo>
                    <a:pt x="2910840" y="4317746"/>
                  </a:lnTo>
                  <a:cubicBezTo>
                    <a:pt x="3165348" y="4317746"/>
                    <a:pt x="3372358" y="4110736"/>
                    <a:pt x="3372358" y="3856228"/>
                  </a:cubicBezTo>
                  <a:lnTo>
                    <a:pt x="3372358" y="1842897"/>
                  </a:lnTo>
                  <a:cubicBezTo>
                    <a:pt x="3372358" y="1646682"/>
                    <a:pt x="3440811" y="1455039"/>
                    <a:pt x="3565017" y="1303274"/>
                  </a:cubicBezTo>
                  <a:lnTo>
                    <a:pt x="3673221" y="1170940"/>
                  </a:lnTo>
                  <a:cubicBezTo>
                    <a:pt x="3679698" y="1178814"/>
                    <a:pt x="3686429" y="1186434"/>
                    <a:pt x="3693160" y="1193800"/>
                  </a:cubicBezTo>
                  <a:lnTo>
                    <a:pt x="3873627" y="1389634"/>
                  </a:lnTo>
                  <a:cubicBezTo>
                    <a:pt x="3964178" y="1487932"/>
                    <a:pt x="4013962" y="1615567"/>
                    <a:pt x="4013962" y="1749044"/>
                  </a:cubicBezTo>
                  <a:lnTo>
                    <a:pt x="4013962" y="4131564"/>
                  </a:lnTo>
                  <a:cubicBezTo>
                    <a:pt x="4013962" y="4294759"/>
                    <a:pt x="4146677" y="4427474"/>
                    <a:pt x="4309872" y="4427474"/>
                  </a:cubicBezTo>
                  <a:cubicBezTo>
                    <a:pt x="4380865" y="4427474"/>
                    <a:pt x="4448556" y="4402201"/>
                    <a:pt x="4501642" y="4356862"/>
                  </a:cubicBezTo>
                  <a:cubicBezTo>
                    <a:pt x="4550664" y="4401693"/>
                    <a:pt x="4615434" y="4427474"/>
                    <a:pt x="4682744" y="4427474"/>
                  </a:cubicBezTo>
                  <a:cubicBezTo>
                    <a:pt x="4830445" y="4427474"/>
                    <a:pt x="4950714" y="4307332"/>
                    <a:pt x="4950714" y="4159504"/>
                  </a:cubicBezTo>
                  <a:lnTo>
                    <a:pt x="4950714" y="2362835"/>
                  </a:lnTo>
                  <a:lnTo>
                    <a:pt x="5092065" y="2642362"/>
                  </a:lnTo>
                  <a:cubicBezTo>
                    <a:pt x="5130546" y="2718562"/>
                    <a:pt x="5200015" y="2775331"/>
                    <a:pt x="5282311" y="2797810"/>
                  </a:cubicBezTo>
                  <a:cubicBezTo>
                    <a:pt x="5364607" y="2820289"/>
                    <a:pt x="5453253" y="2806954"/>
                    <a:pt x="5525389" y="2760980"/>
                  </a:cubicBezTo>
                  <a:cubicBezTo>
                    <a:pt x="5642483" y="2686177"/>
                    <a:pt x="5693537" y="2541905"/>
                    <a:pt x="5649595" y="2410079"/>
                  </a:cubicBezTo>
                </a:path>
              </a:pathLst>
            </a:custGeom>
            <a:solidFill>
              <a:srgbClr val="CF102D"/>
            </a:solidFill>
          </p:spPr>
          <p:txBody>
            <a:bodyPr/>
            <a:lstStyle/>
            <a:p>
              <a:endParaRPr lang="en-GB"/>
            </a:p>
          </p:txBody>
        </p:sp>
        <p:sp>
          <p:nvSpPr>
            <p:cNvPr id="60" name="Freeform 60"/>
            <p:cNvSpPr/>
            <p:nvPr/>
          </p:nvSpPr>
          <p:spPr>
            <a:xfrm>
              <a:off x="2493772" y="303403"/>
              <a:ext cx="776605" cy="776605"/>
            </a:xfrm>
            <a:custGeom>
              <a:avLst/>
              <a:gdLst/>
              <a:ahLst/>
              <a:cxnLst/>
              <a:rect l="l" t="t" r="r" b="b"/>
              <a:pathLst>
                <a:path w="776605" h="776605">
                  <a:moveTo>
                    <a:pt x="388239" y="191008"/>
                  </a:moveTo>
                  <a:cubicBezTo>
                    <a:pt x="497078" y="191008"/>
                    <a:pt x="585597" y="279527"/>
                    <a:pt x="585597" y="388366"/>
                  </a:cubicBezTo>
                  <a:cubicBezTo>
                    <a:pt x="585597" y="497205"/>
                    <a:pt x="496951" y="585597"/>
                    <a:pt x="388239" y="585597"/>
                  </a:cubicBezTo>
                  <a:cubicBezTo>
                    <a:pt x="279527" y="585597"/>
                    <a:pt x="190881" y="497078"/>
                    <a:pt x="190881" y="388366"/>
                  </a:cubicBezTo>
                  <a:cubicBezTo>
                    <a:pt x="190881" y="279654"/>
                    <a:pt x="279400" y="191008"/>
                    <a:pt x="388239" y="191008"/>
                  </a:cubicBezTo>
                  <a:moveTo>
                    <a:pt x="388239" y="776605"/>
                  </a:moveTo>
                  <a:cubicBezTo>
                    <a:pt x="602361" y="776605"/>
                    <a:pt x="776605" y="602488"/>
                    <a:pt x="776605" y="388366"/>
                  </a:cubicBezTo>
                  <a:cubicBezTo>
                    <a:pt x="776605" y="174244"/>
                    <a:pt x="602361" y="0"/>
                    <a:pt x="388239" y="0"/>
                  </a:cubicBezTo>
                  <a:cubicBezTo>
                    <a:pt x="174117" y="0"/>
                    <a:pt x="0" y="174244"/>
                    <a:pt x="0" y="388366"/>
                  </a:cubicBezTo>
                  <a:cubicBezTo>
                    <a:pt x="0" y="602488"/>
                    <a:pt x="174244" y="776605"/>
                    <a:pt x="388239" y="776605"/>
                  </a:cubicBezTo>
                </a:path>
              </a:pathLst>
            </a:custGeom>
            <a:solidFill>
              <a:srgbClr val="CF102D"/>
            </a:solidFill>
          </p:spPr>
          <p:txBody>
            <a:bodyPr/>
            <a:lstStyle/>
            <a:p>
              <a:endParaRPr lang="en-GB"/>
            </a:p>
          </p:txBody>
        </p:sp>
      </p:grpSp>
      <p:sp>
        <p:nvSpPr>
          <p:cNvPr id="61" name="Freeform 61"/>
          <p:cNvSpPr/>
          <p:nvPr/>
        </p:nvSpPr>
        <p:spPr>
          <a:xfrm>
            <a:off x="12798585" y="2026117"/>
            <a:ext cx="5277044" cy="4806273"/>
          </a:xfrm>
          <a:custGeom>
            <a:avLst/>
            <a:gdLst/>
            <a:ahLst/>
            <a:cxnLst/>
            <a:rect l="l" t="t" r="r" b="b"/>
            <a:pathLst>
              <a:path w="6288632" h="5735473">
                <a:moveTo>
                  <a:pt x="0" y="0"/>
                </a:moveTo>
                <a:lnTo>
                  <a:pt x="6288632" y="0"/>
                </a:lnTo>
                <a:lnTo>
                  <a:pt x="6288632" y="5735474"/>
                </a:lnTo>
                <a:lnTo>
                  <a:pt x="0" y="5735474"/>
                </a:lnTo>
                <a:lnTo>
                  <a:pt x="0" y="0"/>
                </a:lnTo>
                <a:close/>
              </a:path>
            </a:pathLst>
          </a:custGeom>
          <a:blipFill>
            <a:blip r:embed="rId4"/>
            <a:stretch>
              <a:fillRect l="-18402" r="-18402"/>
            </a:stretch>
          </a:blipFill>
        </p:spPr>
        <p:txBody>
          <a:bodyPr/>
          <a:lstStyle/>
          <a:p>
            <a:endParaRPr lang="en-GB"/>
          </a:p>
        </p:txBody>
      </p:sp>
      <p:sp>
        <p:nvSpPr>
          <p:cNvPr id="62" name="Freeform 62"/>
          <p:cNvSpPr/>
          <p:nvPr/>
        </p:nvSpPr>
        <p:spPr>
          <a:xfrm>
            <a:off x="6762429" y="8617951"/>
            <a:ext cx="662677" cy="397288"/>
          </a:xfrm>
          <a:custGeom>
            <a:avLst/>
            <a:gdLst/>
            <a:ahLst/>
            <a:cxnLst/>
            <a:rect l="l" t="t" r="r" b="b"/>
            <a:pathLst>
              <a:path w="662677" h="397288">
                <a:moveTo>
                  <a:pt x="0" y="0"/>
                </a:moveTo>
                <a:lnTo>
                  <a:pt x="662677" y="0"/>
                </a:lnTo>
                <a:lnTo>
                  <a:pt x="662677" y="397289"/>
                </a:lnTo>
                <a:lnTo>
                  <a:pt x="0" y="3972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3" name="TextBox 63"/>
          <p:cNvSpPr txBox="1"/>
          <p:nvPr/>
        </p:nvSpPr>
        <p:spPr>
          <a:xfrm>
            <a:off x="1603131" y="3361540"/>
            <a:ext cx="4810184" cy="5373917"/>
          </a:xfrm>
          <a:prstGeom prst="rect">
            <a:avLst/>
          </a:prstGeom>
        </p:spPr>
        <p:txBody>
          <a:bodyPr lIns="0" tIns="0" rIns="0" bIns="0" rtlCol="0" anchor="t">
            <a:spAutoFit/>
          </a:bodyPr>
          <a:lstStyle/>
          <a:p>
            <a:pPr>
              <a:lnSpc>
                <a:spcPts val="2524"/>
              </a:lnSpc>
            </a:pPr>
            <a:r>
              <a:rPr lang="en-US" sz="1803">
                <a:solidFill>
                  <a:srgbClr val="545454"/>
                </a:solidFill>
                <a:latin typeface="Helvetica Neue LT Std"/>
              </a:rPr>
              <a:t>Job satisfaction: an almost unparalleled opportunity to make a significant contribution to UK and economic growth. An opportunity to meet and form relationships with the most senior stakeholders in a thriving and dynamic region of the world​.</a:t>
            </a:r>
          </a:p>
          <a:p>
            <a:pPr>
              <a:lnSpc>
                <a:spcPts val="2524"/>
              </a:lnSpc>
            </a:pPr>
            <a:endParaRPr lang="en-US" sz="1803">
              <a:solidFill>
                <a:srgbClr val="545454"/>
              </a:solidFill>
              <a:latin typeface="Helvetica Neue LT Std"/>
            </a:endParaRPr>
          </a:p>
          <a:p>
            <a:pPr>
              <a:lnSpc>
                <a:spcPts val="2524"/>
              </a:lnSpc>
            </a:pPr>
            <a:r>
              <a:rPr lang="en-US" sz="1803">
                <a:solidFill>
                  <a:srgbClr val="545454"/>
                </a:solidFill>
                <a:latin typeface="Helvetica Neue LT Std"/>
              </a:rPr>
              <a:t>Unique and exciting roles within government​.</a:t>
            </a:r>
          </a:p>
          <a:p>
            <a:pPr>
              <a:lnSpc>
                <a:spcPts val="2524"/>
              </a:lnSpc>
            </a:pPr>
            <a:endParaRPr lang="en-US" sz="1803">
              <a:solidFill>
                <a:srgbClr val="545454"/>
              </a:solidFill>
              <a:latin typeface="Helvetica Neue LT Std"/>
            </a:endParaRPr>
          </a:p>
          <a:p>
            <a:pPr>
              <a:lnSpc>
                <a:spcPts val="2524"/>
              </a:lnSpc>
            </a:pPr>
            <a:r>
              <a:rPr lang="en-US" sz="1803">
                <a:solidFill>
                  <a:srgbClr val="545454"/>
                </a:solidFill>
                <a:latin typeface="Helvetica Neue LT Std"/>
              </a:rPr>
              <a:t>Competitive salaries and benefits packages: including prestigious accommodation, support staff, personal and family travel and education support​.</a:t>
            </a:r>
          </a:p>
          <a:p>
            <a:pPr>
              <a:lnSpc>
                <a:spcPts val="2524"/>
              </a:lnSpc>
            </a:pPr>
            <a:endParaRPr lang="en-US" sz="1803">
              <a:solidFill>
                <a:srgbClr val="545454"/>
              </a:solidFill>
              <a:latin typeface="Helvetica Neue LT Std"/>
            </a:endParaRPr>
          </a:p>
          <a:p>
            <a:pPr>
              <a:lnSpc>
                <a:spcPts val="2524"/>
              </a:lnSpc>
            </a:pPr>
            <a:r>
              <a:rPr lang="en-US" sz="1803">
                <a:solidFill>
                  <a:srgbClr val="545454"/>
                </a:solidFill>
                <a:latin typeface="Helvetica Neue LT Std"/>
              </a:rPr>
              <a:t>Learning and development opportunities​.</a:t>
            </a:r>
          </a:p>
          <a:p>
            <a:pPr>
              <a:lnSpc>
                <a:spcPts val="2524"/>
              </a:lnSpc>
            </a:pPr>
            <a:endParaRPr lang="en-US" sz="1803">
              <a:solidFill>
                <a:srgbClr val="545454"/>
              </a:solidFill>
              <a:latin typeface="Helvetica Neue LT Std"/>
            </a:endParaRPr>
          </a:p>
          <a:p>
            <a:pPr>
              <a:lnSpc>
                <a:spcPts val="2524"/>
              </a:lnSpc>
            </a:pPr>
            <a:r>
              <a:rPr lang="en-US" sz="1803">
                <a:solidFill>
                  <a:srgbClr val="545454"/>
                </a:solidFill>
                <a:latin typeface="Helvetica Neue LT Std"/>
              </a:rPr>
              <a:t>Flexible working options​.</a:t>
            </a:r>
          </a:p>
        </p:txBody>
      </p:sp>
      <p:sp>
        <p:nvSpPr>
          <p:cNvPr id="64" name="TextBox 64"/>
          <p:cNvSpPr txBox="1"/>
          <p:nvPr/>
        </p:nvSpPr>
        <p:spPr>
          <a:xfrm>
            <a:off x="7528853" y="3144209"/>
            <a:ext cx="4815353" cy="6384120"/>
          </a:xfrm>
          <a:prstGeom prst="rect">
            <a:avLst/>
          </a:prstGeom>
        </p:spPr>
        <p:txBody>
          <a:bodyPr lIns="0" tIns="0" rIns="0" bIns="0" rtlCol="0" anchor="t">
            <a:spAutoFit/>
          </a:bodyPr>
          <a:lstStyle/>
          <a:p>
            <a:pPr>
              <a:lnSpc>
                <a:spcPts val="2524"/>
              </a:lnSpc>
            </a:pPr>
            <a:r>
              <a:rPr lang="en-US">
                <a:solidFill>
                  <a:srgbClr val="545454"/>
                </a:solidFill>
                <a:latin typeface="Helvetica Neue LT Std"/>
              </a:rPr>
              <a:t>Generous annual leave and bank holiday allowance​.</a:t>
            </a:r>
          </a:p>
          <a:p>
            <a:pPr>
              <a:lnSpc>
                <a:spcPts val="2524"/>
              </a:lnSpc>
            </a:pPr>
            <a:endParaRPr lang="en-US" sz="1803">
              <a:solidFill>
                <a:srgbClr val="545454"/>
              </a:solidFill>
              <a:latin typeface="Helvetica Neue LT Std"/>
            </a:endParaRPr>
          </a:p>
          <a:p>
            <a:pPr>
              <a:lnSpc>
                <a:spcPts val="2524"/>
              </a:lnSpc>
            </a:pPr>
            <a:r>
              <a:rPr lang="en-US" u="sng">
                <a:solidFill>
                  <a:srgbClr val="545454"/>
                </a:solidFill>
                <a:latin typeface="Helvetica Neue LT Std"/>
                <a:hlinkClick r:id="rId7" tooltip="https://www.civilservicepensionscheme.org.uk/"/>
              </a:rPr>
              <a:t>Civil Service Pension Scheme</a:t>
            </a:r>
            <a:r>
              <a:rPr lang="en-US">
                <a:solidFill>
                  <a:srgbClr val="545454"/>
                </a:solidFill>
                <a:latin typeface="Helvetica Neue LT Std"/>
              </a:rPr>
              <a:t>. Your pension is a valuable part of our reward package, with contribution rates currently up to 28.97%.</a:t>
            </a:r>
          </a:p>
          <a:p>
            <a:pPr>
              <a:lnSpc>
                <a:spcPts val="2524"/>
              </a:lnSpc>
            </a:pPr>
            <a:endParaRPr lang="en-US" sz="1803">
              <a:solidFill>
                <a:srgbClr val="545454"/>
              </a:solidFill>
              <a:latin typeface="Helvetica Neue LT Std"/>
            </a:endParaRPr>
          </a:p>
          <a:p>
            <a:pPr>
              <a:lnSpc>
                <a:spcPts val="2524"/>
              </a:lnSpc>
            </a:pPr>
            <a:r>
              <a:rPr lang="en-US">
                <a:solidFill>
                  <a:srgbClr val="545454"/>
                </a:solidFill>
                <a:latin typeface="Helvetica Neue LT Std"/>
              </a:rPr>
              <a:t>Family friendly policies including maternity, adoption or shared parental leave, available with up to 26 weeks full pay, followed by 13 weeks statutory pay and a further 13 weeks unpaid​.</a:t>
            </a:r>
          </a:p>
          <a:p>
            <a:pPr>
              <a:lnSpc>
                <a:spcPts val="2524"/>
              </a:lnSpc>
            </a:pPr>
            <a:endParaRPr lang="en-US" sz="1803">
              <a:solidFill>
                <a:srgbClr val="545454"/>
              </a:solidFill>
              <a:latin typeface="Helvetica Neue LT Std"/>
            </a:endParaRPr>
          </a:p>
          <a:p>
            <a:pPr>
              <a:lnSpc>
                <a:spcPts val="2524"/>
              </a:lnSpc>
            </a:pPr>
            <a:r>
              <a:rPr lang="en-US">
                <a:solidFill>
                  <a:srgbClr val="545454"/>
                </a:solidFill>
                <a:latin typeface="Helvetica Neue LT Std"/>
              </a:rPr>
              <a:t>2 weeks full pay available for paternity leave​.</a:t>
            </a:r>
          </a:p>
          <a:p>
            <a:pPr>
              <a:lnSpc>
                <a:spcPts val="2524"/>
              </a:lnSpc>
            </a:pPr>
            <a:endParaRPr lang="en-US" sz="1803">
              <a:solidFill>
                <a:srgbClr val="545454"/>
              </a:solidFill>
              <a:latin typeface="Helvetica Neue LT Std"/>
            </a:endParaRPr>
          </a:p>
          <a:p>
            <a:pPr>
              <a:lnSpc>
                <a:spcPts val="2524"/>
              </a:lnSpc>
            </a:pPr>
            <a:r>
              <a:rPr lang="en-US">
                <a:solidFill>
                  <a:srgbClr val="545454"/>
                </a:solidFill>
                <a:latin typeface="Helvetica Neue LT Std"/>
              </a:rPr>
              <a:t>An equal and diverse workplace​.</a:t>
            </a:r>
          </a:p>
          <a:p>
            <a:pPr>
              <a:lnSpc>
                <a:spcPts val="2524"/>
              </a:lnSpc>
            </a:pPr>
            <a:endParaRPr lang="en-US" sz="1803">
              <a:solidFill>
                <a:srgbClr val="545454"/>
              </a:solidFill>
              <a:latin typeface="Helvetica Neue LT Std"/>
            </a:endParaRPr>
          </a:p>
          <a:p>
            <a:pPr>
              <a:lnSpc>
                <a:spcPts val="2524"/>
              </a:lnSpc>
            </a:pPr>
            <a:r>
              <a:rPr lang="en-US">
                <a:solidFill>
                  <a:srgbClr val="545454"/>
                </a:solidFill>
                <a:latin typeface="Helvetica Neue LT Std"/>
              </a:rPr>
              <a:t>Season Ticket Loan and Cycle to Work Scheme</a:t>
            </a:r>
          </a:p>
          <a:p>
            <a:pPr>
              <a:lnSpc>
                <a:spcPts val="2524"/>
              </a:lnSpc>
            </a:pPr>
            <a:endParaRPr lang="en-US" sz="1803">
              <a:solidFill>
                <a:srgbClr val="545454"/>
              </a:solidFill>
              <a:latin typeface="Helvetica Neue LT Std"/>
            </a:endParaRPr>
          </a:p>
        </p:txBody>
      </p:sp>
      <p:sp>
        <p:nvSpPr>
          <p:cNvPr id="65" name="TextBox 65"/>
          <p:cNvSpPr txBox="1"/>
          <p:nvPr/>
        </p:nvSpPr>
        <p:spPr>
          <a:xfrm>
            <a:off x="1028700" y="2534609"/>
            <a:ext cx="9644960" cy="361227"/>
          </a:xfrm>
          <a:prstGeom prst="rect">
            <a:avLst/>
          </a:prstGeom>
        </p:spPr>
        <p:txBody>
          <a:bodyPr lIns="0" tIns="0" rIns="0" bIns="0" rtlCol="0" anchor="t">
            <a:spAutoFit/>
          </a:bodyPr>
          <a:lstStyle/>
          <a:p>
            <a:pPr>
              <a:lnSpc>
                <a:spcPts val="2664"/>
              </a:lnSpc>
            </a:pPr>
            <a:r>
              <a:rPr lang="en-US" sz="1903">
                <a:solidFill>
                  <a:srgbClr val="2254C5"/>
                </a:solidFill>
                <a:latin typeface="Helvetica Neue LT Std Bold"/>
              </a:rPr>
              <a:t>DBT is a rewarding place to work, offering:​</a:t>
            </a:r>
          </a:p>
        </p:txBody>
      </p:sp>
      <p:sp>
        <p:nvSpPr>
          <p:cNvPr id="66" name="TextBox 66"/>
          <p:cNvSpPr txBox="1"/>
          <p:nvPr/>
        </p:nvSpPr>
        <p:spPr>
          <a:xfrm>
            <a:off x="2296788" y="996838"/>
            <a:ext cx="10016332" cy="1029279"/>
          </a:xfrm>
          <a:prstGeom prst="rect">
            <a:avLst/>
          </a:prstGeom>
        </p:spPr>
        <p:txBody>
          <a:bodyPr lIns="0" tIns="0" rIns="0" bIns="0" rtlCol="0" anchor="t">
            <a:spAutoFit/>
          </a:bodyPr>
          <a:lstStyle/>
          <a:p>
            <a:pPr>
              <a:lnSpc>
                <a:spcPts val="7840"/>
              </a:lnSpc>
            </a:pPr>
            <a:r>
              <a:rPr lang="en-US" sz="5600">
                <a:solidFill>
                  <a:srgbClr val="CF102D"/>
                </a:solidFill>
                <a:latin typeface="FS Lola"/>
              </a:rPr>
              <a:t>Benefits of Working for DBT​</a:t>
            </a:r>
          </a:p>
        </p:txBody>
      </p:sp>
      <p:sp>
        <p:nvSpPr>
          <p:cNvPr id="67" name="Freeform 12">
            <a:extLst>
              <a:ext uri="{FF2B5EF4-FFF2-40B4-BE49-F238E27FC236}">
                <a16:creationId xmlns:a16="http://schemas.microsoft.com/office/drawing/2014/main" id="{91C281CF-12CC-F389-2A04-DEC962D64B68}"/>
              </a:ext>
            </a:extLst>
          </p:cNvPr>
          <p:cNvSpPr/>
          <p:nvPr/>
        </p:nvSpPr>
        <p:spPr>
          <a:xfrm>
            <a:off x="11277600" y="7278718"/>
            <a:ext cx="7010400" cy="3008282"/>
          </a:xfrm>
          <a:custGeom>
            <a:avLst/>
            <a:gdLst/>
            <a:ahLst/>
            <a:cxnLst/>
            <a:rect l="l" t="t" r="r" b="b"/>
            <a:pathLst>
              <a:path w="10111872" h="6016564">
                <a:moveTo>
                  <a:pt x="0" y="0"/>
                </a:moveTo>
                <a:lnTo>
                  <a:pt x="10111872" y="0"/>
                </a:lnTo>
                <a:lnTo>
                  <a:pt x="10111872" y="6016564"/>
                </a:lnTo>
                <a:lnTo>
                  <a:pt x="0" y="6016564"/>
                </a:lnTo>
                <a:lnTo>
                  <a:pt x="0" y="0"/>
                </a:lnTo>
                <a:close/>
              </a:path>
            </a:pathLst>
          </a:custGeom>
          <a:blipFill>
            <a:blip r:embed="rId8">
              <a:alphaModFix amt="48000"/>
              <a:extLst>
                <a:ext uri="{96DAC541-7B7A-43D3-8B79-37D633B846F1}">
                  <asvg:svgBlip xmlns:asvg="http://schemas.microsoft.com/office/drawing/2016/SVG/main" r:embed="rId9"/>
                </a:ext>
              </a:extLst>
            </a:blip>
            <a:stretch>
              <a:fillRect l="387" r="-44628" b="-100000"/>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264404"/>
            <a:ext cx="10016332" cy="1029269"/>
          </a:xfrm>
          <a:prstGeom prst="rect">
            <a:avLst/>
          </a:prstGeom>
        </p:spPr>
        <p:txBody>
          <a:bodyPr lIns="0" tIns="0" rIns="0" bIns="0" rtlCol="0" anchor="t">
            <a:spAutoFit/>
          </a:bodyPr>
          <a:lstStyle/>
          <a:p>
            <a:pPr>
              <a:lnSpc>
                <a:spcPts val="7840"/>
              </a:lnSpc>
            </a:pPr>
            <a:r>
              <a:rPr lang="en-US" sz="5600">
                <a:solidFill>
                  <a:srgbClr val="CF102D"/>
                </a:solidFill>
                <a:latin typeface="FS Lola"/>
              </a:rPr>
              <a:t>Diversity and Inclusion in DBT</a:t>
            </a:r>
          </a:p>
        </p:txBody>
      </p:sp>
      <p:sp>
        <p:nvSpPr>
          <p:cNvPr id="3" name="TextBox 3"/>
          <p:cNvSpPr txBox="1"/>
          <p:nvPr/>
        </p:nvSpPr>
        <p:spPr>
          <a:xfrm>
            <a:off x="1028700" y="2718768"/>
            <a:ext cx="5187275" cy="7586051"/>
          </a:xfrm>
          <a:prstGeom prst="rect">
            <a:avLst/>
          </a:prstGeom>
        </p:spPr>
        <p:txBody>
          <a:bodyPr lIns="0" tIns="0" rIns="0" bIns="0" rtlCol="0" anchor="t">
            <a:spAutoFit/>
          </a:bodyPr>
          <a:lstStyle/>
          <a:p>
            <a:pPr>
              <a:lnSpc>
                <a:spcPts val="2664"/>
              </a:lnSpc>
            </a:pPr>
            <a:r>
              <a:rPr lang="en-US" sz="1900" dirty="0">
                <a:solidFill>
                  <a:srgbClr val="0063BE"/>
                </a:solidFill>
                <a:latin typeface="Helvetica Neue LT Std Bold"/>
              </a:rPr>
              <a:t>We are committed to inclusive and diverse leadership, and we welcome applications from under-represented groups and those based across the whole of the UK.</a:t>
            </a:r>
          </a:p>
          <a:p>
            <a:pPr>
              <a:lnSpc>
                <a:spcPts val="2664"/>
              </a:lnSpc>
            </a:pPr>
            <a:endParaRPr lang="en-US" sz="1903" dirty="0">
              <a:solidFill>
                <a:srgbClr val="0063BE"/>
              </a:solidFill>
              <a:latin typeface="Helvetica Neue LT Std Bold"/>
            </a:endParaRPr>
          </a:p>
          <a:p>
            <a:pPr>
              <a:lnSpc>
                <a:spcPts val="2664"/>
              </a:lnSpc>
            </a:pPr>
            <a:r>
              <a:rPr lang="en-US" sz="1900" dirty="0">
                <a:solidFill>
                  <a:srgbClr val="545454"/>
                </a:solidFill>
                <a:latin typeface="Helvetica Neue LT Std"/>
              </a:rPr>
              <a:t>To learn more please see the </a:t>
            </a:r>
            <a:r>
              <a:rPr lang="en-US" sz="1900" u="sng" dirty="0">
                <a:solidFill>
                  <a:srgbClr val="545454"/>
                </a:solidFill>
                <a:latin typeface="Helvetica Neue LT Std"/>
                <a:hlinkClick r:id="rId2" tooltip="https://drive.google.com/file/d/1vqUuT0e75fI3pehr9Qmn_c8OSnzfaRIn/view?usp=sharing"/>
              </a:rPr>
              <a:t>Civil Service People Plan</a:t>
            </a:r>
            <a:r>
              <a:rPr lang="en-US" sz="1900" dirty="0">
                <a:solidFill>
                  <a:srgbClr val="545454"/>
                </a:solidFill>
                <a:latin typeface="Helvetica Neue LT Std"/>
              </a:rPr>
              <a:t> and </a:t>
            </a:r>
            <a:r>
              <a:rPr lang="en-US" sz="1900" u="sng" dirty="0">
                <a:solidFill>
                  <a:srgbClr val="545454"/>
                </a:solidFill>
                <a:latin typeface="Helvetica Neue LT Std"/>
                <a:hlinkClick r:id="rId3" tooltip="https://drive.google.com/file/d/1ZCT68zNV3xktMz0DZ7ruttyzav9c0IJ4/view?usp=sharing"/>
              </a:rPr>
              <a:t>Civil Service D&amp;I Strategy</a:t>
            </a:r>
            <a:r>
              <a:rPr lang="en-US" sz="1900" u="sng" dirty="0">
                <a:solidFill>
                  <a:srgbClr val="545454"/>
                </a:solidFill>
                <a:latin typeface="Helvetica Neue LT Std"/>
              </a:rPr>
              <a:t>.</a:t>
            </a:r>
          </a:p>
          <a:p>
            <a:pPr>
              <a:lnSpc>
                <a:spcPts val="2664"/>
              </a:lnSpc>
            </a:pPr>
            <a:endParaRPr lang="en-US" sz="1903" u="sng" dirty="0">
              <a:solidFill>
                <a:srgbClr val="545454"/>
              </a:solidFill>
              <a:latin typeface="Helvetica Neue LT Std"/>
              <a:hlinkClick r:id="rId4" tooltip="https://drive.google.com/file/d/1ZCT68zNV3xktMz0DZ7ruttyzav9c0IJ4/view?usp=sharing"/>
            </a:endParaRPr>
          </a:p>
          <a:p>
            <a:pPr>
              <a:lnSpc>
                <a:spcPts val="2664"/>
              </a:lnSpc>
            </a:pPr>
            <a:r>
              <a:rPr lang="en-US" sz="1900" dirty="0">
                <a:solidFill>
                  <a:srgbClr val="545454"/>
                </a:solidFill>
                <a:latin typeface="Helvetica Neue LT Std"/>
              </a:rPr>
              <a:t>We treat everyone openly, fairly and equally, and we collaborate proactively with a can-do attitude, inspiring others to want to engage with us. We respect each other's views regardless of background, and we do not discriminate. We are one department, we have a shared culture across our diverse, global organisation. We celebrate our diversity of thought, coming from different backgrounds, places and experiences to deliver the best for the UK, our markets and our customers. And we are better for it.</a:t>
            </a:r>
          </a:p>
          <a:p>
            <a:pPr>
              <a:lnSpc>
                <a:spcPts val="2664"/>
              </a:lnSpc>
            </a:pPr>
            <a:endParaRPr lang="en-US" sz="1903" dirty="0">
              <a:solidFill>
                <a:srgbClr val="545454"/>
              </a:solidFill>
              <a:latin typeface="Helvetica Neue LT Std"/>
            </a:endParaRPr>
          </a:p>
          <a:p>
            <a:pPr>
              <a:lnSpc>
                <a:spcPts val="2664"/>
              </a:lnSpc>
            </a:pPr>
            <a:endParaRPr lang="en-US" sz="1903" dirty="0">
              <a:solidFill>
                <a:srgbClr val="545454"/>
              </a:solidFill>
              <a:latin typeface="Helvetica Neue LT Std"/>
            </a:endParaRPr>
          </a:p>
        </p:txBody>
      </p:sp>
      <p:sp>
        <p:nvSpPr>
          <p:cNvPr id="4" name="TextBox 4"/>
          <p:cNvSpPr txBox="1"/>
          <p:nvPr/>
        </p:nvSpPr>
        <p:spPr>
          <a:xfrm>
            <a:off x="6539825" y="2718768"/>
            <a:ext cx="5212066" cy="6695352"/>
          </a:xfrm>
          <a:prstGeom prst="rect">
            <a:avLst/>
          </a:prstGeom>
        </p:spPr>
        <p:txBody>
          <a:bodyPr lIns="0" tIns="0" rIns="0" bIns="0" rtlCol="0" anchor="t">
            <a:spAutoFit/>
          </a:bodyPr>
          <a:lstStyle/>
          <a:p>
            <a:pPr>
              <a:lnSpc>
                <a:spcPts val="2664"/>
              </a:lnSpc>
            </a:pPr>
            <a:r>
              <a:rPr lang="en-US" sz="1903" dirty="0">
                <a:solidFill>
                  <a:srgbClr val="0063BE"/>
                </a:solidFill>
                <a:latin typeface="Helvetica Neue LT Std Bold"/>
              </a:rPr>
              <a:t>Staff Networks</a:t>
            </a:r>
          </a:p>
          <a:p>
            <a:pPr>
              <a:lnSpc>
                <a:spcPts val="2664"/>
              </a:lnSpc>
            </a:pPr>
            <a:r>
              <a:rPr lang="en-US" sz="1903" dirty="0">
                <a:solidFill>
                  <a:srgbClr val="545454"/>
                </a:solidFill>
                <a:latin typeface="Helvetica Neue LT Std"/>
              </a:rPr>
              <a:t>With a multitude of networks, there's something for EVERYONE. Our networks support equality and showcase examples of inclusivity across the organisation. Each one has a senior champion to ensure they are heard at the top of the organisation.</a:t>
            </a:r>
          </a:p>
          <a:p>
            <a:pPr>
              <a:lnSpc>
                <a:spcPts val="2664"/>
              </a:lnSpc>
            </a:pPr>
            <a:endParaRPr lang="en-US" sz="1903" dirty="0">
              <a:solidFill>
                <a:srgbClr val="545454"/>
              </a:solidFill>
              <a:latin typeface="Helvetica Neue LT Std"/>
            </a:endParaRPr>
          </a:p>
          <a:p>
            <a:pPr>
              <a:lnSpc>
                <a:spcPts val="2664"/>
              </a:lnSpc>
            </a:pPr>
            <a:r>
              <a:rPr lang="en-US" sz="1903" dirty="0">
                <a:solidFill>
                  <a:srgbClr val="545454"/>
                </a:solidFill>
                <a:latin typeface="Helvetica Neue LT Std"/>
              </a:rPr>
              <a:t>Our networks pride themselves on working together, getting under the skin of intersectionality, championing allyship and education. Turning these collaborations into action plans which lead to real change.</a:t>
            </a:r>
          </a:p>
          <a:p>
            <a:pPr>
              <a:lnSpc>
                <a:spcPts val="2664"/>
              </a:lnSpc>
            </a:pPr>
            <a:endParaRPr lang="en-US" sz="1903" dirty="0">
              <a:solidFill>
                <a:srgbClr val="545454"/>
              </a:solidFill>
              <a:latin typeface="Helvetica Neue LT Std"/>
            </a:endParaRPr>
          </a:p>
          <a:p>
            <a:pPr>
              <a:lnSpc>
                <a:spcPts val="2664"/>
              </a:lnSpc>
            </a:pPr>
            <a:r>
              <a:rPr lang="en-US" sz="1903" dirty="0">
                <a:solidFill>
                  <a:srgbClr val="0063BE"/>
                </a:solidFill>
                <a:latin typeface="Helvetica Neue LT Std Bold"/>
              </a:rPr>
              <a:t>Reasonable Adjustments </a:t>
            </a:r>
          </a:p>
          <a:p>
            <a:pPr>
              <a:lnSpc>
                <a:spcPts val="2664"/>
              </a:lnSpc>
            </a:pPr>
            <a:r>
              <a:rPr lang="en-US" sz="1903" dirty="0">
                <a:solidFill>
                  <a:srgbClr val="545454"/>
                </a:solidFill>
                <a:latin typeface="Helvetica Neue LT Std"/>
              </a:rPr>
              <a:t>The Department is recognised as a Disability Confident Leader. Please follow this </a:t>
            </a:r>
            <a:r>
              <a:rPr lang="en-US" sz="1903" u="sng" dirty="0">
                <a:solidFill>
                  <a:srgbClr val="545454"/>
                </a:solidFill>
                <a:latin typeface="Helvetica Neue LT Std"/>
                <a:hlinkClick r:id="rId5" tooltip="https://www.gov.uk/government/collections/disability-confident-campaign"/>
              </a:rPr>
              <a:t>link</a:t>
            </a:r>
            <a:r>
              <a:rPr lang="en-US" sz="1903" dirty="0">
                <a:solidFill>
                  <a:srgbClr val="545454"/>
                </a:solidFill>
                <a:latin typeface="Helvetica Neue LT Std"/>
              </a:rPr>
              <a:t> for information.</a:t>
            </a:r>
          </a:p>
          <a:p>
            <a:pPr>
              <a:lnSpc>
                <a:spcPts val="2664"/>
              </a:lnSpc>
            </a:pPr>
            <a:r>
              <a:rPr lang="en-US" sz="1903" dirty="0">
                <a:solidFill>
                  <a:srgbClr val="545454"/>
                </a:solidFill>
                <a:latin typeface="Helvetica Neue LT Std"/>
              </a:rPr>
              <a:t> </a:t>
            </a:r>
          </a:p>
          <a:p>
            <a:pPr>
              <a:lnSpc>
                <a:spcPts val="2664"/>
              </a:lnSpc>
            </a:pPr>
            <a:endParaRPr lang="en-US" sz="1903" dirty="0">
              <a:solidFill>
                <a:srgbClr val="545454"/>
              </a:solidFill>
              <a:latin typeface="Helvetica Neue LT Std"/>
            </a:endParaRPr>
          </a:p>
        </p:txBody>
      </p:sp>
      <p:sp>
        <p:nvSpPr>
          <p:cNvPr id="5" name="TextBox 5"/>
          <p:cNvSpPr txBox="1"/>
          <p:nvPr/>
        </p:nvSpPr>
        <p:spPr>
          <a:xfrm>
            <a:off x="12047234" y="2718768"/>
            <a:ext cx="5212066" cy="7024295"/>
          </a:xfrm>
          <a:prstGeom prst="rect">
            <a:avLst/>
          </a:prstGeom>
        </p:spPr>
        <p:txBody>
          <a:bodyPr lIns="0" tIns="0" rIns="0" bIns="0" rtlCol="0" anchor="t">
            <a:spAutoFit/>
          </a:bodyPr>
          <a:lstStyle/>
          <a:p>
            <a:pPr algn="just">
              <a:lnSpc>
                <a:spcPts val="2664"/>
              </a:lnSpc>
            </a:pPr>
            <a:r>
              <a:rPr lang="en-US" sz="1903" dirty="0">
                <a:solidFill>
                  <a:srgbClr val="545454"/>
                </a:solidFill>
                <a:latin typeface="Helvetica Neue LT Std"/>
              </a:rPr>
              <a:t>We are committed to attracting, recruiting and retaining disabled people and supporting them in achieving their full potential.</a:t>
            </a:r>
          </a:p>
          <a:p>
            <a:pPr algn="just">
              <a:lnSpc>
                <a:spcPts val="2664"/>
              </a:lnSpc>
            </a:pPr>
            <a:endParaRPr lang="en-US" sz="1903" dirty="0">
              <a:solidFill>
                <a:srgbClr val="545454"/>
              </a:solidFill>
              <a:latin typeface="Helvetica Neue LT Std"/>
            </a:endParaRPr>
          </a:p>
          <a:p>
            <a:pPr algn="just" fontAlgn="base"/>
            <a:r>
              <a:rPr lang="en-US" sz="1903" dirty="0">
                <a:solidFill>
                  <a:srgbClr val="545454"/>
                </a:solidFill>
                <a:latin typeface="Helvetica Neue LT Std"/>
              </a:rPr>
              <a:t>If you need a change, or what we call a reasonable adjustment, to be made so that ​</a:t>
            </a:r>
          </a:p>
          <a:p>
            <a:pPr algn="just" fontAlgn="base"/>
            <a:r>
              <a:rPr lang="en-US" sz="1903" dirty="0">
                <a:solidFill>
                  <a:srgbClr val="545454"/>
                </a:solidFill>
                <a:latin typeface="Helvetica Neue LT Std"/>
              </a:rPr>
              <a:t>you can make your application, you should contact </a:t>
            </a:r>
            <a:r>
              <a:rPr lang="en-US" sz="1903" dirty="0">
                <a:solidFill>
                  <a:srgbClr val="545454"/>
                </a:solidFill>
                <a:latin typeface="Helvetica Neue LT Std"/>
                <a:hlinkClick r:id="rId6">
                  <a:extLst>
                    <a:ext uri="{A12FA001-AC4F-418D-AE19-62706E023703}">
                      <ahyp:hlinkClr xmlns:ahyp="http://schemas.microsoft.com/office/drawing/2018/hyperlinkcolor" val="tx"/>
                    </a:ext>
                  </a:extLst>
                </a:hlinkClick>
              </a:rPr>
              <a:t>Andrew.timlin@hays.com</a:t>
            </a:r>
            <a:r>
              <a:rPr lang="en-US" sz="1903" dirty="0">
                <a:solidFill>
                  <a:srgbClr val="545454"/>
                </a:solidFill>
                <a:latin typeface="Helvetica Neue LT Std"/>
              </a:rPr>
              <a:t> or </a:t>
            </a:r>
            <a:r>
              <a:rPr lang="en-US" sz="1903" dirty="0">
                <a:solidFill>
                  <a:srgbClr val="545454"/>
                </a:solidFill>
                <a:latin typeface="Helvetica Neue LT Std"/>
                <a:hlinkClick r:id="rId7">
                  <a:extLst>
                    <a:ext uri="{A12FA001-AC4F-418D-AE19-62706E023703}">
                      <ahyp:hlinkClr xmlns:ahyp="http://schemas.microsoft.com/office/drawing/2018/hyperlinkcolor" val="tx"/>
                    </a:ext>
                  </a:extLst>
                </a:hlinkClick>
              </a:rPr>
              <a:t>Owen.quant@hays.com</a:t>
            </a:r>
            <a:r>
              <a:rPr lang="en-US" sz="1903" dirty="0">
                <a:solidFill>
                  <a:srgbClr val="545454"/>
                </a:solidFill>
                <a:latin typeface="Helvetica Neue LT Std"/>
              </a:rPr>
              <a:t> as soon as possible before the closing date to discuss your needs.​</a:t>
            </a:r>
          </a:p>
          <a:p>
            <a:pPr algn="just" fontAlgn="base"/>
            <a:r>
              <a:rPr lang="en-US" sz="1903" dirty="0">
                <a:solidFill>
                  <a:srgbClr val="545454"/>
                </a:solidFill>
                <a:latin typeface="Helvetica Neue LT Std"/>
              </a:rPr>
              <a:t>​</a:t>
            </a:r>
          </a:p>
          <a:p>
            <a:pPr algn="just" fontAlgn="base"/>
            <a:r>
              <a:rPr lang="en-GB" sz="1903" dirty="0">
                <a:solidFill>
                  <a:srgbClr val="545454"/>
                </a:solidFill>
                <a:latin typeface="Helvetica Neue LT Std"/>
              </a:rPr>
              <a:t>Furthermore, we are also able to offer reasonable adjustments throughout the recruitment process at assessment and interview stage. For example, this may be a consideration around wheelchair access at interview, or adjustments for neurodiversity (e.g. ADHD, autism, dyslexia or dyspraxia) when extra time can be offered for written tests or alterations to the environment in which you’re interviewed. </a:t>
            </a:r>
            <a:r>
              <a:rPr lang="en-US" sz="1903" dirty="0">
                <a:solidFill>
                  <a:srgbClr val="545454"/>
                </a:solidFill>
                <a:latin typeface="Helvetica Neue LT Std"/>
              </a:rPr>
              <a:t>​</a:t>
            </a:r>
          </a:p>
          <a:p>
            <a:pPr>
              <a:lnSpc>
                <a:spcPts val="2664"/>
              </a:lnSpc>
            </a:pPr>
            <a:endParaRPr lang="en-US" sz="1903" dirty="0">
              <a:solidFill>
                <a:srgbClr val="545454"/>
              </a:solidFill>
              <a:latin typeface="Helvetica Neue LT Std"/>
            </a:endParaRPr>
          </a:p>
          <a:p>
            <a:pPr>
              <a:lnSpc>
                <a:spcPts val="2664"/>
              </a:lnSpc>
            </a:pPr>
            <a:endParaRPr lang="en-US" sz="1903" dirty="0">
              <a:solidFill>
                <a:srgbClr val="545454"/>
              </a:solidFill>
              <a:latin typeface="Helvetica Neue LT Std"/>
            </a:endParaRPr>
          </a:p>
        </p:txBody>
      </p:sp>
      <p:sp>
        <p:nvSpPr>
          <p:cNvPr id="6" name="Freeform 6"/>
          <p:cNvSpPr/>
          <p:nvPr/>
        </p:nvSpPr>
        <p:spPr>
          <a:xfrm>
            <a:off x="7427826" y="8950939"/>
            <a:ext cx="1541096" cy="805264"/>
          </a:xfrm>
          <a:custGeom>
            <a:avLst/>
            <a:gdLst/>
            <a:ahLst/>
            <a:cxnLst/>
            <a:rect l="l" t="t" r="r" b="b"/>
            <a:pathLst>
              <a:path w="1541096" h="805264">
                <a:moveTo>
                  <a:pt x="0" y="0"/>
                </a:moveTo>
                <a:lnTo>
                  <a:pt x="1541096" y="0"/>
                </a:lnTo>
                <a:lnTo>
                  <a:pt x="1541096" y="805265"/>
                </a:lnTo>
                <a:lnTo>
                  <a:pt x="0" y="805265"/>
                </a:lnTo>
                <a:lnTo>
                  <a:pt x="0" y="0"/>
                </a:lnTo>
                <a:close/>
              </a:path>
            </a:pathLst>
          </a:custGeom>
          <a:blipFill>
            <a:blip r:embed="rId8"/>
            <a:stretch>
              <a:fillRect/>
            </a:stretch>
          </a:blipFill>
        </p:spPr>
        <p:txBody>
          <a:bodyPr/>
          <a:lstStyle/>
          <a:p>
            <a:endParaRPr lang="en-GB"/>
          </a:p>
        </p:txBody>
      </p:sp>
      <p:sp>
        <p:nvSpPr>
          <p:cNvPr id="7" name="Freeform 7"/>
          <p:cNvSpPr/>
          <p:nvPr/>
        </p:nvSpPr>
        <p:spPr>
          <a:xfrm>
            <a:off x="12047166" y="0"/>
            <a:ext cx="6240834" cy="2230548"/>
          </a:xfrm>
          <a:custGeom>
            <a:avLst/>
            <a:gdLst/>
            <a:ahLst/>
            <a:cxnLst/>
            <a:rect l="l" t="t" r="r" b="b"/>
            <a:pathLst>
              <a:path w="6240834" h="2230548">
                <a:moveTo>
                  <a:pt x="0" y="0"/>
                </a:moveTo>
                <a:lnTo>
                  <a:pt x="6240834" y="0"/>
                </a:lnTo>
                <a:lnTo>
                  <a:pt x="6240834" y="2230548"/>
                </a:lnTo>
                <a:lnTo>
                  <a:pt x="0" y="2230548"/>
                </a:lnTo>
                <a:lnTo>
                  <a:pt x="0" y="0"/>
                </a:lnTo>
                <a:close/>
              </a:path>
            </a:pathLst>
          </a:custGeom>
          <a:blipFill>
            <a:blip r:embed="rId9"/>
            <a:stretch>
              <a:fillRect t="-39736" b="-49820"/>
            </a:stretch>
          </a:blipFill>
        </p:spPr>
        <p:txBody>
          <a:bodyPr/>
          <a:lstStyle/>
          <a:p>
            <a:endParaRPr lang="en-GB"/>
          </a:p>
        </p:txBody>
      </p:sp>
      <p:sp>
        <p:nvSpPr>
          <p:cNvPr id="8" name="Freeform 8"/>
          <p:cNvSpPr/>
          <p:nvPr/>
        </p:nvSpPr>
        <p:spPr>
          <a:xfrm>
            <a:off x="9288807" y="8846959"/>
            <a:ext cx="1287258" cy="900536"/>
          </a:xfrm>
          <a:custGeom>
            <a:avLst/>
            <a:gdLst/>
            <a:ahLst/>
            <a:cxnLst/>
            <a:rect l="l" t="t" r="r" b="b"/>
            <a:pathLst>
              <a:path w="1287258" h="900536">
                <a:moveTo>
                  <a:pt x="0" y="0"/>
                </a:moveTo>
                <a:lnTo>
                  <a:pt x="1287258" y="0"/>
                </a:lnTo>
                <a:lnTo>
                  <a:pt x="1287258" y="900536"/>
                </a:lnTo>
                <a:lnTo>
                  <a:pt x="0" y="900536"/>
                </a:lnTo>
                <a:lnTo>
                  <a:pt x="0" y="0"/>
                </a:lnTo>
                <a:close/>
              </a:path>
            </a:pathLst>
          </a:custGeom>
          <a:blipFill>
            <a:blip r:embed="rId10"/>
            <a:stretch>
              <a:fillRect/>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90329" y="2375868"/>
            <a:ext cx="5507341" cy="7125092"/>
          </a:xfrm>
          <a:prstGeom prst="rect">
            <a:avLst/>
          </a:prstGeom>
        </p:spPr>
        <p:txBody>
          <a:bodyPr wrap="square" lIns="0" tIns="0" rIns="0" bIns="0" rtlCol="0" anchor="t">
            <a:spAutoFit/>
          </a:bodyPr>
          <a:lstStyle/>
          <a:p>
            <a:pPr>
              <a:lnSpc>
                <a:spcPct val="150000"/>
              </a:lnSpc>
            </a:pPr>
            <a:r>
              <a:rPr lang="en-US" sz="1700" b="1" dirty="0">
                <a:latin typeface="Helvetica Neue LT Std"/>
                <a:ea typeface="+mn-lt"/>
                <a:cs typeface="+mn-lt"/>
              </a:rPr>
              <a:t>This is not a reserved post. </a:t>
            </a:r>
            <a:br>
              <a:rPr lang="en-US" sz="2000" dirty="0">
                <a:highlight>
                  <a:srgbClr val="FFFF00"/>
                </a:highlight>
                <a:ea typeface="Calibri"/>
                <a:cs typeface="Calibri"/>
              </a:rPr>
            </a:br>
            <a:r>
              <a:rPr lang="en-US" sz="1700" dirty="0">
                <a:solidFill>
                  <a:srgbClr val="545454"/>
                </a:solidFill>
                <a:latin typeface="Helvetica Neue LT Std"/>
              </a:rPr>
              <a:t>Certain posts, notably those concerned with security and intelligence, might be reserved for British citizens, but this will not normally prevent access to a wide range of developmental opportunities within the Civil Service.​​</a:t>
            </a:r>
            <a:endParaRPr lang="en-US" sz="1900" dirty="0">
              <a:solidFill>
                <a:srgbClr val="0063BE"/>
              </a:solidFill>
              <a:latin typeface="Helvetica Neue LT Std Bold"/>
            </a:endParaRPr>
          </a:p>
          <a:p>
            <a:pPr>
              <a:lnSpc>
                <a:spcPct val="150000"/>
              </a:lnSpc>
            </a:pPr>
            <a:endParaRPr lang="en-US" sz="1900" dirty="0">
              <a:solidFill>
                <a:srgbClr val="0063BE"/>
              </a:solidFill>
              <a:latin typeface="Helvetica Neue LT Std Bold"/>
            </a:endParaRPr>
          </a:p>
          <a:p>
            <a:pPr>
              <a:lnSpc>
                <a:spcPct val="150000"/>
              </a:lnSpc>
            </a:pPr>
            <a:r>
              <a:rPr lang="en-US" sz="1900" dirty="0">
                <a:solidFill>
                  <a:srgbClr val="0063BE"/>
                </a:solidFill>
                <a:latin typeface="Helvetica Neue LT Std Bold"/>
              </a:rPr>
              <a:t>5. Where will the role based?​</a:t>
            </a:r>
          </a:p>
          <a:p>
            <a:pPr algn="just">
              <a:lnSpc>
                <a:spcPct val="150000"/>
              </a:lnSpc>
            </a:pPr>
            <a:r>
              <a:rPr lang="en-US" sz="1700" dirty="0">
                <a:solidFill>
                  <a:srgbClr val="545454"/>
                </a:solidFill>
                <a:latin typeface="Helvetica Neue LT Std"/>
              </a:rPr>
              <a:t>If successful you will be based in Belfast, Birmingham, Cardiff, Darlington, Edinburgh or Salford.</a:t>
            </a:r>
            <a:endParaRPr lang="en-US" dirty="0"/>
          </a:p>
          <a:p>
            <a:pPr>
              <a:lnSpc>
                <a:spcPct val="150000"/>
              </a:lnSpc>
            </a:pPr>
            <a:endParaRPr lang="en-US" sz="1703" dirty="0">
              <a:solidFill>
                <a:srgbClr val="EB0000"/>
              </a:solidFill>
              <a:latin typeface="Helvetica Neue LT Std"/>
            </a:endParaRPr>
          </a:p>
          <a:p>
            <a:pPr>
              <a:lnSpc>
                <a:spcPct val="150000"/>
              </a:lnSpc>
            </a:pPr>
            <a:r>
              <a:rPr lang="en-US" sz="1900" dirty="0">
                <a:solidFill>
                  <a:srgbClr val="0063BE"/>
                </a:solidFill>
                <a:latin typeface="Helvetica Neue LT Std Bold"/>
              </a:rPr>
              <a:t>6. Can I claim back any expenses incurred during the recruitment process?​</a:t>
            </a:r>
          </a:p>
          <a:p>
            <a:pPr algn="just">
              <a:lnSpc>
                <a:spcPct val="150000"/>
              </a:lnSpc>
            </a:pPr>
            <a:r>
              <a:rPr lang="en-US" sz="1700" dirty="0">
                <a:solidFill>
                  <a:srgbClr val="545454"/>
                </a:solidFill>
                <a:latin typeface="Helvetica Neue LT Std"/>
              </a:rPr>
              <a:t>No. Unfortunately we will not be able to reimburse you, except in exceptional circumstances and only when agreed in advance.​</a:t>
            </a:r>
          </a:p>
          <a:p>
            <a:pPr>
              <a:lnSpc>
                <a:spcPts val="2664"/>
              </a:lnSpc>
            </a:pPr>
            <a:r>
              <a:rPr lang="en-US" sz="1900" dirty="0">
                <a:solidFill>
                  <a:srgbClr val="545454"/>
                </a:solidFill>
                <a:latin typeface="Helvetica Neue LT Std"/>
              </a:rPr>
              <a:t>​</a:t>
            </a:r>
          </a:p>
          <a:p>
            <a:pPr>
              <a:lnSpc>
                <a:spcPts val="2664"/>
              </a:lnSpc>
            </a:pPr>
            <a:endParaRPr lang="en-US" sz="1903" dirty="0">
              <a:solidFill>
                <a:srgbClr val="545454"/>
              </a:solidFill>
              <a:latin typeface="Helvetica Neue LT Std"/>
            </a:endParaRPr>
          </a:p>
        </p:txBody>
      </p:sp>
      <p:grpSp>
        <p:nvGrpSpPr>
          <p:cNvPr id="3" name="Group 3"/>
          <p:cNvGrpSpPr/>
          <p:nvPr/>
        </p:nvGrpSpPr>
        <p:grpSpPr>
          <a:xfrm>
            <a:off x="12045308" y="0"/>
            <a:ext cx="6242692" cy="10287000"/>
            <a:chOff x="0" y="0"/>
            <a:chExt cx="1644166" cy="2709333"/>
          </a:xfrm>
        </p:grpSpPr>
        <p:sp>
          <p:nvSpPr>
            <p:cNvPr id="4" name="Freeform 4"/>
            <p:cNvSpPr/>
            <p:nvPr/>
          </p:nvSpPr>
          <p:spPr>
            <a:xfrm>
              <a:off x="0" y="0"/>
              <a:ext cx="1644166" cy="2709333"/>
            </a:xfrm>
            <a:custGeom>
              <a:avLst/>
              <a:gdLst/>
              <a:ahLst/>
              <a:cxnLst/>
              <a:rect l="l" t="t" r="r" b="b"/>
              <a:pathLst>
                <a:path w="1644166" h="2709333">
                  <a:moveTo>
                    <a:pt x="0" y="0"/>
                  </a:moveTo>
                  <a:lnTo>
                    <a:pt x="1644166" y="0"/>
                  </a:lnTo>
                  <a:lnTo>
                    <a:pt x="1644166" y="2709333"/>
                  </a:lnTo>
                  <a:lnTo>
                    <a:pt x="0" y="2709333"/>
                  </a:lnTo>
                  <a:close/>
                </a:path>
              </a:pathLst>
            </a:custGeom>
            <a:solidFill>
              <a:srgbClr val="F0F0EC"/>
            </a:solidFill>
          </p:spPr>
          <p:txBody>
            <a:bodyPr/>
            <a:lstStyle/>
            <a:p>
              <a:endParaRPr lang="en-GB"/>
            </a:p>
          </p:txBody>
        </p:sp>
        <p:sp>
          <p:nvSpPr>
            <p:cNvPr id="5" name="TextBox 5"/>
            <p:cNvSpPr txBox="1"/>
            <p:nvPr/>
          </p:nvSpPr>
          <p:spPr>
            <a:xfrm>
              <a:off x="0" y="-38100"/>
              <a:ext cx="1644166" cy="274743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779748"/>
            <a:ext cx="1292114" cy="1292114"/>
          </a:xfrm>
          <a:custGeom>
            <a:avLst/>
            <a:gdLst/>
            <a:ahLst/>
            <a:cxnLst/>
            <a:rect l="l" t="t" r="r" b="b"/>
            <a:pathLst>
              <a:path w="1292114" h="1292114">
                <a:moveTo>
                  <a:pt x="0" y="0"/>
                </a:moveTo>
                <a:lnTo>
                  <a:pt x="1292114" y="0"/>
                </a:lnTo>
                <a:lnTo>
                  <a:pt x="1292114" y="1292114"/>
                </a:lnTo>
                <a:lnTo>
                  <a:pt x="0" y="1292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2616089" y="911137"/>
            <a:ext cx="7820909" cy="1029335"/>
          </a:xfrm>
          <a:prstGeom prst="rect">
            <a:avLst/>
          </a:prstGeom>
        </p:spPr>
        <p:txBody>
          <a:bodyPr lIns="0" tIns="0" rIns="0" bIns="0" rtlCol="0" anchor="t">
            <a:spAutoFit/>
          </a:bodyPr>
          <a:lstStyle/>
          <a:p>
            <a:pPr>
              <a:lnSpc>
                <a:spcPts val="7840"/>
              </a:lnSpc>
            </a:pPr>
            <a:r>
              <a:rPr lang="en-US" sz="5600" dirty="0">
                <a:solidFill>
                  <a:srgbClr val="CF102D"/>
                </a:solidFill>
                <a:latin typeface="FS Lola"/>
              </a:rPr>
              <a:t>FAQs</a:t>
            </a:r>
          </a:p>
        </p:txBody>
      </p:sp>
      <p:sp>
        <p:nvSpPr>
          <p:cNvPr id="8" name="TextBox 8"/>
          <p:cNvSpPr txBox="1"/>
          <p:nvPr/>
        </p:nvSpPr>
        <p:spPr>
          <a:xfrm>
            <a:off x="371101" y="2375868"/>
            <a:ext cx="5685595" cy="9543766"/>
          </a:xfrm>
          <a:prstGeom prst="rect">
            <a:avLst/>
          </a:prstGeom>
        </p:spPr>
        <p:txBody>
          <a:bodyPr wrap="square" lIns="0" tIns="0" rIns="0" bIns="0" rtlCol="0" anchor="t">
            <a:spAutoFit/>
          </a:bodyPr>
          <a:lstStyle/>
          <a:p>
            <a:pPr>
              <a:lnSpc>
                <a:spcPct val="150000"/>
              </a:lnSpc>
            </a:pPr>
            <a:r>
              <a:rPr lang="en-US" sz="1900" dirty="0">
                <a:solidFill>
                  <a:srgbClr val="0063BE"/>
                </a:solidFill>
                <a:latin typeface="Helvetica Neue LT Std Bold"/>
              </a:rPr>
              <a:t>1. Can I apply if not currently a Civil Servant?​</a:t>
            </a:r>
          </a:p>
          <a:p>
            <a:pPr>
              <a:lnSpc>
                <a:spcPct val="150000"/>
              </a:lnSpc>
            </a:pPr>
            <a:r>
              <a:rPr lang="en-US" sz="1700" dirty="0">
                <a:solidFill>
                  <a:srgbClr val="545454"/>
                </a:solidFill>
                <a:latin typeface="Helvetica Neue LT Std"/>
              </a:rPr>
              <a:t>Yes. This role is open to suitably qualified people in the external market and to existing civil servants and those in accredited Non-Departmental Bodies</a:t>
            </a:r>
            <a:r>
              <a:rPr lang="en-US" sz="1700" dirty="0">
                <a:solidFill>
                  <a:srgbClr val="000000"/>
                </a:solidFill>
                <a:latin typeface="Helvetica Neue LT Std"/>
              </a:rPr>
              <a:t>.​</a:t>
            </a:r>
          </a:p>
          <a:p>
            <a:pPr>
              <a:lnSpc>
                <a:spcPct val="150000"/>
              </a:lnSpc>
            </a:pPr>
            <a:endParaRPr lang="en-US" sz="1703" dirty="0">
              <a:solidFill>
                <a:srgbClr val="000000"/>
              </a:solidFill>
              <a:latin typeface="Helvetica Neue LT Std"/>
            </a:endParaRPr>
          </a:p>
          <a:p>
            <a:pPr>
              <a:lnSpc>
                <a:spcPct val="150000"/>
              </a:lnSpc>
            </a:pPr>
            <a:r>
              <a:rPr lang="en-US" sz="1900" dirty="0">
                <a:solidFill>
                  <a:srgbClr val="0063BE"/>
                </a:solidFill>
                <a:latin typeface="Helvetica Neue LT Std Bold"/>
              </a:rPr>
              <a:t>2. Is this role suitable for part-time working?</a:t>
            </a:r>
            <a:r>
              <a:rPr lang="en-US" sz="1900" dirty="0">
                <a:solidFill>
                  <a:srgbClr val="545454"/>
                </a:solidFill>
                <a:latin typeface="Helvetica Neue LT Std"/>
              </a:rPr>
              <a:t>​</a:t>
            </a:r>
          </a:p>
          <a:p>
            <a:pPr>
              <a:lnSpc>
                <a:spcPct val="150000"/>
              </a:lnSpc>
            </a:pPr>
            <a:r>
              <a:rPr lang="en-US" sz="1700" dirty="0">
                <a:solidFill>
                  <a:srgbClr val="545454"/>
                </a:solidFill>
                <a:latin typeface="Helvetica Neue LT Std"/>
              </a:rPr>
              <a:t>No, this role is available for full-time, or flexible working arrangements (including pre-existing job share partnerships). If you wish to discuss your needs in more detail, please get in touch.</a:t>
            </a:r>
          </a:p>
          <a:p>
            <a:pPr>
              <a:lnSpc>
                <a:spcPct val="150000"/>
              </a:lnSpc>
            </a:pPr>
            <a:endParaRPr lang="en-US" sz="1703" dirty="0">
              <a:solidFill>
                <a:srgbClr val="EB0000"/>
              </a:solidFill>
              <a:latin typeface="Helvetica Neue LT Std"/>
            </a:endParaRPr>
          </a:p>
          <a:p>
            <a:pPr>
              <a:lnSpc>
                <a:spcPct val="150000"/>
              </a:lnSpc>
            </a:pPr>
            <a:r>
              <a:rPr lang="en-US" sz="1900" dirty="0">
                <a:solidFill>
                  <a:srgbClr val="2254C5"/>
                </a:solidFill>
                <a:latin typeface="Helvetica Neue LT Std Bold"/>
              </a:rPr>
              <a:t>3. Will the role involve travel?</a:t>
            </a:r>
            <a:r>
              <a:rPr lang="en-US" sz="1900" dirty="0">
                <a:solidFill>
                  <a:srgbClr val="EB0000"/>
                </a:solidFill>
                <a:latin typeface="Helvetica Neue LT Std"/>
              </a:rPr>
              <a:t>​​</a:t>
            </a:r>
          </a:p>
          <a:p>
            <a:pPr>
              <a:lnSpc>
                <a:spcPct val="150000"/>
              </a:lnSpc>
            </a:pPr>
            <a:r>
              <a:rPr lang="en-US" sz="1700" dirty="0">
                <a:solidFill>
                  <a:srgbClr val="545454"/>
                </a:solidFill>
                <a:latin typeface="Helvetica Neue LT Std"/>
              </a:rPr>
              <a:t>Yes, there will be regular domestic travel across the regions and occasional international travel.</a:t>
            </a:r>
            <a:br>
              <a:rPr lang="en-US" sz="1700" dirty="0">
                <a:solidFill>
                  <a:srgbClr val="545454"/>
                </a:solidFill>
                <a:latin typeface="Helvetica Neue LT Std"/>
              </a:rPr>
            </a:br>
            <a:endParaRPr lang="en-US" sz="1700" dirty="0">
              <a:solidFill>
                <a:srgbClr val="EB0000"/>
              </a:solidFill>
              <a:latin typeface="Helvetica Neue LT Std"/>
            </a:endParaRPr>
          </a:p>
          <a:p>
            <a:pPr>
              <a:lnSpc>
                <a:spcPct val="150000"/>
              </a:lnSpc>
            </a:pPr>
            <a:r>
              <a:rPr lang="en-US" sz="1900" dirty="0">
                <a:solidFill>
                  <a:srgbClr val="2254C5"/>
                </a:solidFill>
                <a:latin typeface="Helvetica Neue LT Std Bold"/>
              </a:rPr>
              <a:t>4. Security Clearance and eligibility:</a:t>
            </a:r>
          </a:p>
          <a:p>
            <a:pPr>
              <a:lnSpc>
                <a:spcPct val="150000"/>
              </a:lnSpc>
            </a:pPr>
            <a:r>
              <a:rPr lang="en-US" sz="1700" dirty="0">
                <a:solidFill>
                  <a:srgbClr val="545454"/>
                </a:solidFill>
                <a:latin typeface="Helvetica Neue LT Std"/>
              </a:rPr>
              <a:t>This role requires Security Clearance (SC) and you must hold/be willing to undertake clearance to this level.</a:t>
            </a:r>
          </a:p>
          <a:p>
            <a:pPr>
              <a:lnSpc>
                <a:spcPct val="150000"/>
              </a:lnSpc>
            </a:pPr>
            <a:endParaRPr lang="en-US" sz="1700" dirty="0">
              <a:solidFill>
                <a:srgbClr val="545454"/>
              </a:solidFill>
              <a:latin typeface="Helvetica Neue LT Std"/>
              <a:ea typeface="+mn-lt"/>
              <a:cs typeface="+mn-lt"/>
            </a:endParaRPr>
          </a:p>
          <a:p>
            <a:pPr>
              <a:lnSpc>
                <a:spcPts val="2384"/>
              </a:lnSpc>
            </a:pPr>
            <a:endParaRPr lang="en-US" sz="1700" dirty="0">
              <a:solidFill>
                <a:srgbClr val="EB0000"/>
              </a:solidFill>
              <a:highlight>
                <a:srgbClr val="FFFF00"/>
              </a:highlight>
              <a:latin typeface="Helvetica Neue LT Std"/>
            </a:endParaRPr>
          </a:p>
          <a:p>
            <a:pPr>
              <a:lnSpc>
                <a:spcPts val="2384"/>
              </a:lnSpc>
            </a:pPr>
            <a:endParaRPr lang="en-US" sz="1703" dirty="0">
              <a:solidFill>
                <a:srgbClr val="EB0000"/>
              </a:solidFill>
              <a:latin typeface="Helvetica Neue LT Std"/>
            </a:endParaRPr>
          </a:p>
          <a:p>
            <a:pPr>
              <a:lnSpc>
                <a:spcPts val="2664"/>
              </a:lnSpc>
            </a:pPr>
            <a:r>
              <a:rPr lang="en-US" sz="1900" dirty="0">
                <a:solidFill>
                  <a:srgbClr val="545454"/>
                </a:solidFill>
                <a:latin typeface="Helvetica Neue LT Std"/>
              </a:rPr>
              <a:t>​</a:t>
            </a:r>
          </a:p>
          <a:p>
            <a:pPr>
              <a:lnSpc>
                <a:spcPts val="2664"/>
              </a:lnSpc>
            </a:pPr>
            <a:endParaRPr lang="en-US" sz="1903" dirty="0">
              <a:solidFill>
                <a:srgbClr val="545454"/>
              </a:solidFill>
              <a:latin typeface="Helvetica Neue LT Std"/>
            </a:endParaRPr>
          </a:p>
          <a:p>
            <a:pPr>
              <a:lnSpc>
                <a:spcPts val="2384"/>
              </a:lnSpc>
            </a:pPr>
            <a:endParaRPr lang="en-US" sz="1903" dirty="0">
              <a:solidFill>
                <a:srgbClr val="545454"/>
              </a:solidFill>
              <a:latin typeface="Helvetica Neue LT Std"/>
            </a:endParaRPr>
          </a:p>
          <a:p>
            <a:pPr>
              <a:lnSpc>
                <a:spcPts val="2384"/>
              </a:lnSpc>
            </a:pPr>
            <a:endParaRPr lang="en-US" sz="1903" dirty="0">
              <a:solidFill>
                <a:srgbClr val="545454"/>
              </a:solidFill>
              <a:latin typeface="Helvetica Neue LT Std"/>
            </a:endParaRPr>
          </a:p>
        </p:txBody>
      </p:sp>
      <p:sp>
        <p:nvSpPr>
          <p:cNvPr id="9" name="TextBox 9"/>
          <p:cNvSpPr txBox="1"/>
          <p:nvPr/>
        </p:nvSpPr>
        <p:spPr>
          <a:xfrm>
            <a:off x="12665371" y="2071862"/>
            <a:ext cx="5002565" cy="6923049"/>
          </a:xfrm>
          <a:prstGeom prst="rect">
            <a:avLst/>
          </a:prstGeom>
        </p:spPr>
        <p:txBody>
          <a:bodyPr wrap="square" lIns="0" tIns="0" rIns="0" bIns="0" rtlCol="0" anchor="t">
            <a:spAutoFit/>
          </a:bodyPr>
          <a:lstStyle/>
          <a:p>
            <a:pPr>
              <a:lnSpc>
                <a:spcPts val="2524"/>
              </a:lnSpc>
            </a:pPr>
            <a:r>
              <a:rPr lang="en-US" sz="2200" dirty="0">
                <a:latin typeface="Helvetica Neue LT Std Bold"/>
              </a:rPr>
              <a:t>The qualifying criteria needed </a:t>
            </a:r>
          </a:p>
          <a:p>
            <a:pPr>
              <a:lnSpc>
                <a:spcPts val="2524"/>
              </a:lnSpc>
            </a:pPr>
            <a:r>
              <a:rPr lang="en-US" sz="2200" dirty="0">
                <a:latin typeface="Helvetica Neue LT Std Bold"/>
                <a:ea typeface="Helvetica Neue LT Std Bold"/>
              </a:rPr>
              <a:t>to apply for ﻿SC:​</a:t>
            </a:r>
          </a:p>
          <a:p>
            <a:pPr>
              <a:lnSpc>
                <a:spcPts val="2384"/>
              </a:lnSpc>
            </a:pPr>
            <a:endParaRPr lang="en-US" sz="1803" dirty="0">
              <a:solidFill>
                <a:srgbClr val="CF102D"/>
              </a:solidFill>
              <a:latin typeface="Helvetica Neue LT Std Bold"/>
              <a:ea typeface="Helvetica Neue LT Std Bold"/>
            </a:endParaRPr>
          </a:p>
          <a:p>
            <a:pPr algn="just">
              <a:lnSpc>
                <a:spcPct val="150000"/>
              </a:lnSpc>
            </a:pPr>
            <a:r>
              <a:rPr lang="en-US" sz="2000" dirty="0">
                <a:solidFill>
                  <a:srgbClr val="545454"/>
                </a:solidFill>
                <a:latin typeface="Helvetica Neue LT Std"/>
              </a:rPr>
              <a:t>A resident in the UK for three out of the last five years immediately prior to your application. Please note: at least one year of this must have been a consecutive twelve-month period, unless you have served overseas with HM Forces, or in some other official capacity as a representative of His Majesty’s Government, or have lived overseas as a result of your parent’s or partner’s Government employment.​</a:t>
            </a:r>
          </a:p>
          <a:p>
            <a:pPr>
              <a:lnSpc>
                <a:spcPts val="2384"/>
              </a:lnSpc>
            </a:pPr>
            <a:endParaRPr lang="en-US" sz="1703" dirty="0">
              <a:solidFill>
                <a:srgbClr val="545454"/>
              </a:solidFill>
              <a:latin typeface="Helvetica Neue LT Std"/>
            </a:endParaRPr>
          </a:p>
          <a:p>
            <a:pPr>
              <a:lnSpc>
                <a:spcPts val="2384"/>
              </a:lnSpc>
            </a:pPr>
            <a:endParaRPr lang="en-US" sz="1703" dirty="0">
              <a:solidFill>
                <a:srgbClr val="545454"/>
              </a:solidFill>
              <a:latin typeface="Helvetica Neue LT Std"/>
            </a:endParaRPr>
          </a:p>
          <a:p>
            <a:pPr>
              <a:lnSpc>
                <a:spcPts val="2384"/>
              </a:lnSpc>
            </a:pPr>
            <a:endParaRPr lang="en-US" sz="1703" dirty="0">
              <a:solidFill>
                <a:srgbClr val="545454"/>
              </a:solidFill>
              <a:latin typeface="Helvetica Neue LT St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86D52513-74B2-E30A-DA5F-3CB77FADCB54}"/>
              </a:ext>
            </a:extLst>
          </p:cNvPr>
          <p:cNvSpPr/>
          <p:nvPr/>
        </p:nvSpPr>
        <p:spPr>
          <a:xfrm>
            <a:off x="1014231" y="315128"/>
            <a:ext cx="1292114" cy="1292114"/>
          </a:xfrm>
          <a:custGeom>
            <a:avLst/>
            <a:gdLst/>
            <a:ahLst/>
            <a:cxnLst/>
            <a:rect l="l" t="t" r="r" b="b"/>
            <a:pathLst>
              <a:path w="1292114" h="1292114">
                <a:moveTo>
                  <a:pt x="0" y="0"/>
                </a:moveTo>
                <a:lnTo>
                  <a:pt x="1292114" y="0"/>
                </a:lnTo>
                <a:lnTo>
                  <a:pt x="1292114" y="1292114"/>
                </a:lnTo>
                <a:lnTo>
                  <a:pt x="0" y="1292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7">
            <a:extLst>
              <a:ext uri="{FF2B5EF4-FFF2-40B4-BE49-F238E27FC236}">
                <a16:creationId xmlns:a16="http://schemas.microsoft.com/office/drawing/2014/main" id="{C7550270-E237-C094-7FCB-0FD5A5353148}"/>
              </a:ext>
            </a:extLst>
          </p:cNvPr>
          <p:cNvSpPr txBox="1"/>
          <p:nvPr/>
        </p:nvSpPr>
        <p:spPr>
          <a:xfrm>
            <a:off x="2452593" y="574335"/>
            <a:ext cx="7820909" cy="1029335"/>
          </a:xfrm>
          <a:prstGeom prst="rect">
            <a:avLst/>
          </a:prstGeom>
        </p:spPr>
        <p:txBody>
          <a:bodyPr lIns="0" tIns="0" rIns="0" bIns="0" rtlCol="0" anchor="t">
            <a:spAutoFit/>
          </a:bodyPr>
          <a:lstStyle/>
          <a:p>
            <a:pPr>
              <a:lnSpc>
                <a:spcPts val="7840"/>
              </a:lnSpc>
            </a:pPr>
            <a:r>
              <a:rPr lang="en-US" sz="5600">
                <a:solidFill>
                  <a:srgbClr val="CF102D"/>
                </a:solidFill>
                <a:latin typeface="FS Lola"/>
              </a:rPr>
              <a:t>FAQs</a:t>
            </a:r>
          </a:p>
        </p:txBody>
      </p:sp>
      <p:sp>
        <p:nvSpPr>
          <p:cNvPr id="6" name="TextBox 5">
            <a:extLst>
              <a:ext uri="{FF2B5EF4-FFF2-40B4-BE49-F238E27FC236}">
                <a16:creationId xmlns:a16="http://schemas.microsoft.com/office/drawing/2014/main" id="{03724D18-061A-1AC5-5DD7-FCAEAF10FD78}"/>
              </a:ext>
            </a:extLst>
          </p:cNvPr>
          <p:cNvSpPr txBox="1"/>
          <p:nvPr/>
        </p:nvSpPr>
        <p:spPr>
          <a:xfrm>
            <a:off x="1000890" y="1860860"/>
            <a:ext cx="8144330" cy="82945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dirty="0">
                <a:solidFill>
                  <a:srgbClr val="0063BE"/>
                </a:solidFill>
                <a:latin typeface="Helvetica Neue LT Std Bold"/>
                <a:cs typeface="Segoe UI"/>
              </a:rPr>
              <a:t>7. What nationality do I need to hold in order to apply?​​</a:t>
            </a:r>
          </a:p>
          <a:p>
            <a:pPr algn="just">
              <a:lnSpc>
                <a:spcPct val="150000"/>
              </a:lnSpc>
            </a:pPr>
            <a:r>
              <a:rPr lang="en-US" sz="1700" dirty="0">
                <a:solidFill>
                  <a:schemeClr val="tx1">
                    <a:lumMod val="65000"/>
                    <a:lumOff val="35000"/>
                  </a:schemeClr>
                </a:solidFill>
                <a:latin typeface="Helvetica Neue LT Std"/>
                <a:cs typeface="Segoe UI"/>
              </a:rPr>
              <a:t>The following groups are broadly eligible to apply: </a:t>
            </a:r>
            <a:endParaRPr lang="en-US" dirty="0">
              <a:solidFill>
                <a:schemeClr val="tx1">
                  <a:lumMod val="65000"/>
                  <a:lumOff val="35000"/>
                </a:schemeClr>
              </a:solidFill>
              <a:ea typeface="Calibri"/>
              <a:cs typeface="Calibri"/>
            </a:endParaRPr>
          </a:p>
          <a:p>
            <a:pPr marL="285750" indent="-285750" algn="just">
              <a:lnSpc>
                <a:spcPct val="150000"/>
              </a:lnSpc>
              <a:buFont typeface="Arial"/>
              <a:buChar char="•"/>
            </a:pPr>
            <a:r>
              <a:rPr lang="en-US" sz="1700" dirty="0">
                <a:solidFill>
                  <a:schemeClr val="tx1">
                    <a:lumMod val="65000"/>
                    <a:lumOff val="35000"/>
                  </a:schemeClr>
                </a:solidFill>
                <a:latin typeface="Helvetica Neue LT Std"/>
                <a:cs typeface="Segoe UI"/>
              </a:rPr>
              <a:t>UK nationals </a:t>
            </a:r>
            <a:endParaRPr lang="en-US" dirty="0">
              <a:solidFill>
                <a:schemeClr val="tx1">
                  <a:lumMod val="65000"/>
                  <a:lumOff val="35000"/>
                </a:schemeClr>
              </a:solidFill>
              <a:latin typeface="Calibri"/>
              <a:ea typeface="Calibri"/>
              <a:cs typeface="Calibri"/>
            </a:endParaRPr>
          </a:p>
          <a:p>
            <a:pPr marL="285750" indent="-285750" algn="just">
              <a:lnSpc>
                <a:spcPct val="150000"/>
              </a:lnSpc>
              <a:buFont typeface="Arial"/>
              <a:buChar char="•"/>
            </a:pPr>
            <a:r>
              <a:rPr lang="en-US" sz="1700" dirty="0">
                <a:solidFill>
                  <a:schemeClr val="tx1">
                    <a:lumMod val="65000"/>
                    <a:lumOff val="35000"/>
                  </a:schemeClr>
                </a:solidFill>
                <a:latin typeface="Helvetica Neue LT Std"/>
                <a:cs typeface="Segoe UI"/>
              </a:rPr>
              <a:t>Nationals of the Republic of Ireland </a:t>
            </a:r>
            <a:endParaRPr lang="en-US" dirty="0">
              <a:solidFill>
                <a:schemeClr val="tx1">
                  <a:lumMod val="65000"/>
                  <a:lumOff val="35000"/>
                </a:schemeClr>
              </a:solidFill>
              <a:latin typeface="Calibri"/>
              <a:ea typeface="Calibri"/>
              <a:cs typeface="Calibri"/>
            </a:endParaRPr>
          </a:p>
          <a:p>
            <a:pPr marL="285750" indent="-285750" algn="just">
              <a:lnSpc>
                <a:spcPct val="150000"/>
              </a:lnSpc>
              <a:buFont typeface="Arial"/>
              <a:buChar char="•"/>
            </a:pPr>
            <a:r>
              <a:rPr lang="en-US" sz="1700" dirty="0">
                <a:solidFill>
                  <a:schemeClr val="tx1">
                    <a:lumMod val="65000"/>
                    <a:lumOff val="35000"/>
                  </a:schemeClr>
                </a:solidFill>
                <a:latin typeface="Helvetica Neue LT Std"/>
                <a:cs typeface="Segoe UI"/>
              </a:rPr>
              <a:t>Nationals of Commonwealth countries* </a:t>
            </a:r>
            <a:endParaRPr lang="en-US" dirty="0">
              <a:solidFill>
                <a:schemeClr val="tx1">
                  <a:lumMod val="65000"/>
                  <a:lumOff val="35000"/>
                </a:schemeClr>
              </a:solidFill>
              <a:latin typeface="Calibri"/>
              <a:ea typeface="Calibri"/>
              <a:cs typeface="Calibri"/>
            </a:endParaRPr>
          </a:p>
          <a:p>
            <a:pPr marL="285750" indent="-285750" algn="just">
              <a:lnSpc>
                <a:spcPct val="150000"/>
              </a:lnSpc>
              <a:buFont typeface="Arial"/>
              <a:buChar char="•"/>
            </a:pPr>
            <a:r>
              <a:rPr lang="en-US" sz="1700" dirty="0">
                <a:solidFill>
                  <a:schemeClr val="tx1">
                    <a:lumMod val="65000"/>
                    <a:lumOff val="35000"/>
                  </a:schemeClr>
                </a:solidFill>
                <a:latin typeface="Helvetica Neue LT Std"/>
                <a:cs typeface="Segoe UI"/>
              </a:rPr>
              <a:t>Nationals from the European Union (EU), European Economic Area (EEA) or Switzerland with (or eligible for) status under the European Union Settlement Scheme (EUSS). </a:t>
            </a:r>
            <a:endParaRPr lang="en-US" dirty="0">
              <a:solidFill>
                <a:schemeClr val="tx1">
                  <a:lumMod val="65000"/>
                  <a:lumOff val="35000"/>
                </a:schemeClr>
              </a:solidFill>
              <a:latin typeface="Calibri"/>
              <a:ea typeface="Calibri"/>
              <a:cs typeface="Calibri"/>
            </a:endParaRPr>
          </a:p>
          <a:p>
            <a:pPr marL="285750" indent="-285750" algn="just">
              <a:lnSpc>
                <a:spcPct val="150000"/>
              </a:lnSpc>
              <a:buFont typeface="Arial"/>
              <a:buChar char="•"/>
            </a:pPr>
            <a:r>
              <a:rPr lang="en-US" sz="1700" dirty="0">
                <a:solidFill>
                  <a:schemeClr val="tx1">
                    <a:lumMod val="65000"/>
                    <a:lumOff val="35000"/>
                  </a:schemeClr>
                </a:solidFill>
                <a:latin typeface="Helvetica Neue LT Std"/>
                <a:cs typeface="Segoe UI"/>
              </a:rPr>
              <a:t>Relevant EU, EEA, Swiss or Turkish nationals working in the Civil Service</a:t>
            </a:r>
            <a:endParaRPr lang="en-US" dirty="0">
              <a:solidFill>
                <a:schemeClr val="tx1">
                  <a:lumMod val="65000"/>
                  <a:lumOff val="35000"/>
                </a:schemeClr>
              </a:solidFill>
              <a:latin typeface="Calibri"/>
              <a:ea typeface="Calibri"/>
              <a:cs typeface="Calibri"/>
            </a:endParaRPr>
          </a:p>
          <a:p>
            <a:pPr marL="285750" indent="-285750" algn="just">
              <a:lnSpc>
                <a:spcPct val="150000"/>
              </a:lnSpc>
              <a:buFont typeface="Arial"/>
              <a:buChar char="•"/>
            </a:pPr>
            <a:r>
              <a:rPr lang="en-US" sz="1700" dirty="0">
                <a:solidFill>
                  <a:schemeClr val="tx1">
                    <a:lumMod val="65000"/>
                    <a:lumOff val="35000"/>
                  </a:schemeClr>
                </a:solidFill>
                <a:latin typeface="Helvetica Neue LT Std"/>
                <a:cs typeface="Segoe UI"/>
              </a:rPr>
              <a:t>Relevant EU, EEA, Swiss of Turkish nationals who have built up the right to work in the Civil Service </a:t>
            </a:r>
            <a:endParaRPr lang="en-US" dirty="0">
              <a:solidFill>
                <a:schemeClr val="tx1">
                  <a:lumMod val="65000"/>
                  <a:lumOff val="35000"/>
                </a:schemeClr>
              </a:solidFill>
              <a:latin typeface="Calibri"/>
              <a:ea typeface="Calibri"/>
              <a:cs typeface="Calibri"/>
            </a:endParaRPr>
          </a:p>
          <a:p>
            <a:pPr marL="285750" indent="-285750" algn="just">
              <a:lnSpc>
                <a:spcPct val="150000"/>
              </a:lnSpc>
              <a:buFont typeface="Arial"/>
              <a:buChar char="•"/>
            </a:pPr>
            <a:r>
              <a:rPr lang="en-US" sz="1700" dirty="0">
                <a:solidFill>
                  <a:schemeClr val="tx1">
                    <a:lumMod val="65000"/>
                    <a:lumOff val="35000"/>
                  </a:schemeClr>
                </a:solidFill>
                <a:latin typeface="Helvetica Neue LT Std"/>
                <a:cs typeface="Segoe UI"/>
              </a:rPr>
              <a:t>Certain family members of the relevant EU, EEA, Switzerland and Turkish nationals </a:t>
            </a:r>
            <a:endParaRPr lang="en-US" dirty="0">
              <a:solidFill>
                <a:schemeClr val="tx1">
                  <a:lumMod val="65000"/>
                  <a:lumOff val="35000"/>
                </a:schemeClr>
              </a:solidFill>
              <a:ea typeface="Calibri"/>
              <a:cs typeface="Calibri"/>
            </a:endParaRPr>
          </a:p>
          <a:p>
            <a:pPr algn="just">
              <a:lnSpc>
                <a:spcPct val="150000"/>
              </a:lnSpc>
            </a:pPr>
            <a:r>
              <a:rPr lang="en-US" sz="1700" dirty="0">
                <a:solidFill>
                  <a:schemeClr val="tx1">
                    <a:lumMod val="65000"/>
                    <a:lumOff val="35000"/>
                  </a:schemeClr>
                </a:solidFill>
                <a:latin typeface="Helvetica Neue LT Std"/>
                <a:cs typeface="Segoe UI"/>
              </a:rPr>
              <a:t>*Commonwealth citizens not yet in the UK, who have no right of abode in the UK and who do not have leave to enter the UK are ineligible to apply. </a:t>
            </a:r>
            <a:endParaRPr lang="en-US" dirty="0">
              <a:solidFill>
                <a:schemeClr val="tx1">
                  <a:lumMod val="65000"/>
                  <a:lumOff val="35000"/>
                </a:schemeClr>
              </a:solidFill>
              <a:ea typeface="Calibri"/>
              <a:cs typeface="Calibri"/>
            </a:endParaRPr>
          </a:p>
          <a:p>
            <a:pPr algn="just">
              <a:lnSpc>
                <a:spcPct val="150000"/>
              </a:lnSpc>
            </a:pPr>
            <a:r>
              <a:rPr lang="en-US" sz="1700" dirty="0">
                <a:solidFill>
                  <a:schemeClr val="tx1">
                    <a:lumMod val="65000"/>
                    <a:lumOff val="35000"/>
                  </a:schemeClr>
                </a:solidFill>
                <a:latin typeface="Helvetica Neue LT Std"/>
                <a:cs typeface="Segoe UI"/>
              </a:rPr>
              <a:t>For further information on whether you are eligible to apply, please visit GOV.uk. </a:t>
            </a:r>
            <a:endParaRPr lang="en-US" dirty="0">
              <a:solidFill>
                <a:schemeClr val="tx1">
                  <a:lumMod val="65000"/>
                  <a:lumOff val="35000"/>
                </a:schemeClr>
              </a:solidFill>
              <a:ea typeface="Calibri"/>
              <a:cs typeface="Calibri"/>
            </a:endParaRPr>
          </a:p>
          <a:p>
            <a:r>
              <a:rPr lang="en-US" sz="1700" dirty="0">
                <a:latin typeface="Helvetica Neue LT Std"/>
                <a:cs typeface="Segoe UI"/>
              </a:rPr>
              <a:t>​</a:t>
            </a:r>
          </a:p>
          <a:p>
            <a:r>
              <a:rPr lang="en-US" sz="1700" dirty="0">
                <a:latin typeface="Helvetica Neue LT Std"/>
                <a:cs typeface="Segoe UI"/>
              </a:rPr>
              <a:t>​</a:t>
            </a:r>
            <a:r>
              <a:rPr lang="en-US" sz="1900" dirty="0">
                <a:solidFill>
                  <a:srgbClr val="0063BE"/>
                </a:solidFill>
                <a:latin typeface="Helvetica Neue LT Std Bold"/>
                <a:cs typeface="Segoe UI"/>
              </a:rPr>
              <a:t>8. What do I do if I want to make a complaint?</a:t>
            </a:r>
            <a:r>
              <a:rPr lang="en-US" sz="1900" dirty="0">
                <a:solidFill>
                  <a:srgbClr val="0063BE"/>
                </a:solidFill>
                <a:latin typeface="Helvetica Neue LT Std"/>
                <a:cs typeface="Segoe UI"/>
              </a:rPr>
              <a:t> </a:t>
            </a:r>
            <a:endParaRPr lang="en-US" sz="1900" dirty="0">
              <a:latin typeface="Helvetica Neue LT Std"/>
              <a:cs typeface="Segoe UI"/>
            </a:endParaRPr>
          </a:p>
          <a:p>
            <a:pPr algn="just">
              <a:lnSpc>
                <a:spcPct val="150000"/>
              </a:lnSpc>
            </a:pPr>
            <a:r>
              <a:rPr lang="en-US" sz="1700" dirty="0">
                <a:solidFill>
                  <a:schemeClr val="tx1">
                    <a:lumMod val="65000"/>
                    <a:lumOff val="35000"/>
                  </a:schemeClr>
                </a:solidFill>
                <a:latin typeface="Helvetica Neue LT Std"/>
                <a:cs typeface="Segoe UI"/>
              </a:rPr>
              <a:t>The law requires that selection for appointment to the Civil Service is on merit on the basis of fair and open competition as outlined in the Civil Service Commission’s Recruitment Principles. </a:t>
            </a:r>
            <a:endParaRPr lang="en-US" dirty="0">
              <a:solidFill>
                <a:schemeClr val="tx1">
                  <a:lumMod val="65000"/>
                  <a:lumOff val="35000"/>
                </a:schemeClr>
              </a:solidFill>
            </a:endParaRPr>
          </a:p>
          <a:p>
            <a:endParaRPr lang="en-US" sz="1900" dirty="0">
              <a:solidFill>
                <a:srgbClr val="000000"/>
              </a:solidFill>
              <a:latin typeface="Helvetica Neue LT Std"/>
              <a:cs typeface="Segoe UI"/>
            </a:endParaRPr>
          </a:p>
        </p:txBody>
      </p:sp>
      <p:sp>
        <p:nvSpPr>
          <p:cNvPr id="7" name="TextBox 6">
            <a:extLst>
              <a:ext uri="{FF2B5EF4-FFF2-40B4-BE49-F238E27FC236}">
                <a16:creationId xmlns:a16="http://schemas.microsoft.com/office/drawing/2014/main" id="{397C2BFA-11E1-A8E0-B1F0-D73AA173EEAF}"/>
              </a:ext>
            </a:extLst>
          </p:cNvPr>
          <p:cNvSpPr txBox="1"/>
          <p:nvPr/>
        </p:nvSpPr>
        <p:spPr>
          <a:xfrm>
            <a:off x="9879764" y="961185"/>
            <a:ext cx="7831740" cy="9571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1700" dirty="0">
                <a:solidFill>
                  <a:schemeClr val="tx1">
                    <a:lumMod val="65000"/>
                    <a:lumOff val="35000"/>
                  </a:schemeClr>
                </a:solidFill>
                <a:latin typeface="Helvetica Neue LT Std"/>
              </a:rPr>
              <a:t>If you feel your application has not been treated in accordance with the Recruitment Principles and you wish to make a complaint, you should contact Georgia Defeo (at </a:t>
            </a:r>
            <a:r>
              <a:rPr lang="en-US" sz="1700" dirty="0">
                <a:solidFill>
                  <a:srgbClr val="595959"/>
                </a:solidFill>
                <a:latin typeface="Helvetica Neue LT Std"/>
                <a:hlinkClick r:id="rId4">
                  <a:extLst>
                    <a:ext uri="{A12FA001-AC4F-418D-AE19-62706E023703}">
                      <ahyp:hlinkClr xmlns:ahyp="http://schemas.microsoft.com/office/drawing/2018/hyperlinkcolor" val="tx"/>
                    </a:ext>
                  </a:extLst>
                </a:hlinkClick>
              </a:rPr>
              <a:t>SCSRecruitment@businessandtrade.gov.uk</a:t>
            </a:r>
            <a:r>
              <a:rPr lang="en-US" sz="1700" dirty="0">
                <a:solidFill>
                  <a:schemeClr val="tx1">
                    <a:lumMod val="65000"/>
                    <a:lumOff val="35000"/>
                  </a:schemeClr>
                </a:solidFill>
                <a:latin typeface="Helvetica Neue LT Std"/>
              </a:rPr>
              <a:t>) in the first instance. </a:t>
            </a:r>
            <a:endParaRPr lang="en-US" sz="1900" dirty="0">
              <a:solidFill>
                <a:schemeClr val="tx1">
                  <a:lumMod val="65000"/>
                  <a:lumOff val="35000"/>
                </a:schemeClr>
              </a:solidFill>
              <a:latin typeface="Helvetica Neue LT Std"/>
            </a:endParaRPr>
          </a:p>
          <a:p>
            <a:pPr algn="just">
              <a:lnSpc>
                <a:spcPct val="150000"/>
              </a:lnSpc>
            </a:pPr>
            <a:r>
              <a:rPr lang="en-US" sz="1700" dirty="0">
                <a:solidFill>
                  <a:schemeClr val="tx1">
                    <a:lumMod val="65000"/>
                    <a:lumOff val="35000"/>
                  </a:schemeClr>
                </a:solidFill>
                <a:latin typeface="Helvetica Neue LT Std"/>
              </a:rPr>
              <a:t>If you are not satisfied with the response you receive from the Department, you can contact the Civil Service Commission at: </a:t>
            </a:r>
            <a:r>
              <a:rPr lang="en-US" sz="1700" dirty="0">
                <a:solidFill>
                  <a:srgbClr val="595959"/>
                </a:solidFill>
                <a:latin typeface="Helvetica Neue LT Std"/>
                <a:hlinkClick r:id="rId5">
                  <a:extLst>
                    <a:ext uri="{A12FA001-AC4F-418D-AE19-62706E023703}">
                      <ahyp:hlinkClr xmlns:ahyp="http://schemas.microsoft.com/office/drawing/2018/hyperlinkcolor" val="tx"/>
                    </a:ext>
                  </a:extLst>
                </a:hlinkClick>
              </a:rPr>
              <a:t>https://civilservicecommission.independent.gov.uk/contact-us/</a:t>
            </a:r>
            <a:r>
              <a:rPr lang="en-US" sz="1700" dirty="0">
                <a:solidFill>
                  <a:schemeClr val="tx1">
                    <a:lumMod val="65000"/>
                    <a:lumOff val="35000"/>
                  </a:schemeClr>
                </a:solidFill>
                <a:latin typeface="Helvetica Neue LT Std"/>
              </a:rPr>
              <a:t> </a:t>
            </a:r>
          </a:p>
          <a:p>
            <a:endParaRPr lang="en-US" sz="1900" dirty="0">
              <a:solidFill>
                <a:srgbClr val="0063BE"/>
              </a:solidFill>
              <a:latin typeface="Helvetica Neue LT Std Bold"/>
            </a:endParaRPr>
          </a:p>
          <a:p>
            <a:r>
              <a:rPr lang="en-US" sz="1900" dirty="0">
                <a:solidFill>
                  <a:srgbClr val="0063BE"/>
                </a:solidFill>
                <a:latin typeface="Helvetica Neue LT Std Bold"/>
              </a:rPr>
              <a:t>9. What reasonable adjustments can be made if I have a disability?</a:t>
            </a:r>
            <a:r>
              <a:rPr lang="en-US" sz="1900" dirty="0">
                <a:solidFill>
                  <a:srgbClr val="0063BE"/>
                </a:solidFill>
                <a:latin typeface="Helvetica Neue LT Std"/>
              </a:rPr>
              <a:t>  </a:t>
            </a:r>
            <a:endParaRPr lang="en-US" dirty="0"/>
          </a:p>
          <a:p>
            <a:pPr algn="just">
              <a:lnSpc>
                <a:spcPct val="150000"/>
              </a:lnSpc>
            </a:pPr>
            <a:r>
              <a:rPr lang="en-US" sz="1700" dirty="0">
                <a:solidFill>
                  <a:srgbClr val="545454"/>
                </a:solidFill>
                <a:latin typeface="Helvetica Neue LT Std"/>
              </a:rPr>
              <a:t>We are committed to making reasonable adjustments in order to support disabled job applicants and ensure that you are not disadvantaged in the recruitment and assessment process. </a:t>
            </a:r>
            <a:endParaRPr lang="en-US" sz="1700" dirty="0">
              <a:latin typeface="Helvetica Neue LT Std"/>
            </a:endParaRPr>
          </a:p>
          <a:p>
            <a:pPr algn="just">
              <a:lnSpc>
                <a:spcPct val="150000"/>
              </a:lnSpc>
            </a:pPr>
            <a:r>
              <a:rPr lang="en-US" sz="1700" dirty="0">
                <a:solidFill>
                  <a:srgbClr val="545454"/>
                </a:solidFill>
                <a:latin typeface="Helvetica Neue LT Std"/>
              </a:rPr>
              <a:t>If you feel that you may need a reasonable adjustment to be made, or you would like to discuss your requirements in more detail, please contact </a:t>
            </a:r>
            <a:r>
              <a:rPr lang="en-US" sz="1700" dirty="0">
                <a:latin typeface="Helvetica Neue LT Std"/>
                <a:hlinkClick r:id="rId6"/>
              </a:rPr>
              <a:t>Andrew.timlin@hays.com</a:t>
            </a:r>
            <a:r>
              <a:rPr lang="en-US" sz="1700" dirty="0">
                <a:latin typeface="Helvetica Neue LT Std"/>
              </a:rPr>
              <a:t> </a:t>
            </a:r>
            <a:r>
              <a:rPr lang="en-US" sz="1700" dirty="0">
                <a:solidFill>
                  <a:srgbClr val="545454"/>
                </a:solidFill>
                <a:latin typeface="Helvetica Neue LT Std"/>
              </a:rPr>
              <a:t>or</a:t>
            </a:r>
            <a:r>
              <a:rPr lang="en-US" sz="1700" dirty="0">
                <a:latin typeface="Helvetica Neue LT Std"/>
              </a:rPr>
              <a:t> </a:t>
            </a:r>
            <a:r>
              <a:rPr lang="en-US" sz="1700" dirty="0">
                <a:latin typeface="Helvetica Neue LT Std"/>
                <a:hlinkClick r:id="rId7"/>
              </a:rPr>
              <a:t>Owen.quant@hays.com</a:t>
            </a:r>
            <a:r>
              <a:rPr lang="en-US" sz="1700" dirty="0">
                <a:latin typeface="Helvetica Neue LT Std"/>
              </a:rPr>
              <a:t> </a:t>
            </a:r>
            <a:r>
              <a:rPr lang="en-US" sz="1700" dirty="0">
                <a:solidFill>
                  <a:srgbClr val="545454"/>
                </a:solidFill>
                <a:latin typeface="Helvetica Neue LT Std"/>
              </a:rPr>
              <a:t>in the first instance. </a:t>
            </a:r>
            <a:endParaRPr lang="en-US" sz="1700" dirty="0">
              <a:latin typeface="Helvetica Neue LT Std"/>
            </a:endParaRPr>
          </a:p>
          <a:p>
            <a:endParaRPr lang="en-US" sz="1700" dirty="0">
              <a:solidFill>
                <a:srgbClr val="0063BE"/>
              </a:solidFill>
              <a:latin typeface="Helvetica Neue LT Std"/>
            </a:endParaRPr>
          </a:p>
          <a:p>
            <a:r>
              <a:rPr lang="en-US" sz="1900" dirty="0">
                <a:solidFill>
                  <a:srgbClr val="0063BE"/>
                </a:solidFill>
                <a:latin typeface="Helvetica Neue LT Std Bold"/>
              </a:rPr>
              <a:t>10. What should I do if I think I have a conflict of interest?</a:t>
            </a:r>
            <a:endParaRPr lang="en-US" sz="1900" dirty="0">
              <a:solidFill>
                <a:srgbClr val="0063BE"/>
              </a:solidFill>
              <a:latin typeface="Helvetica Neue LT Std"/>
            </a:endParaRPr>
          </a:p>
          <a:p>
            <a:pPr algn="just"/>
            <a:endParaRPr lang="en-US" sz="1900" dirty="0">
              <a:latin typeface="Helvetica Neue LT Std"/>
            </a:endParaRPr>
          </a:p>
          <a:p>
            <a:pPr algn="just" fontAlgn="base">
              <a:lnSpc>
                <a:spcPct val="150000"/>
              </a:lnSpc>
            </a:pPr>
            <a:r>
              <a:rPr lang="en-GB" sz="1700" dirty="0">
                <a:solidFill>
                  <a:srgbClr val="545454"/>
                </a:solidFill>
                <a:latin typeface="Helvetica Neue LT Std"/>
              </a:rPr>
              <a:t>Candidates must note the requirement to declare any interests that might cause questions to be raised about their approach to the business of the Department. If you believe that you may have a conflict of interest, please contact Andrew Timlin, </a:t>
            </a:r>
            <a:r>
              <a:rPr lang="en-GB" sz="1700" dirty="0">
                <a:solidFill>
                  <a:srgbClr val="545454"/>
                </a:solidFill>
                <a:latin typeface="Helvetica Neue LT Std"/>
                <a:hlinkClick r:id="rId6">
                  <a:extLst>
                    <a:ext uri="{A12FA001-AC4F-418D-AE19-62706E023703}">
                      <ahyp:hlinkClr xmlns:ahyp="http://schemas.microsoft.com/office/drawing/2018/hyperlinkcolor" val="tx"/>
                    </a:ext>
                  </a:extLst>
                </a:hlinkClick>
              </a:rPr>
              <a:t>Andrew.timlin@hays.com</a:t>
            </a:r>
            <a:r>
              <a:rPr lang="en-GB" sz="1700" dirty="0">
                <a:solidFill>
                  <a:srgbClr val="545454"/>
                </a:solidFill>
                <a:latin typeface="Helvetica Neue LT Std"/>
              </a:rPr>
              <a:t> or Owen Quant, </a:t>
            </a:r>
            <a:r>
              <a:rPr lang="en-GB" sz="1700" dirty="0">
                <a:solidFill>
                  <a:srgbClr val="545454"/>
                </a:solidFill>
                <a:latin typeface="Helvetica Neue LT Std"/>
                <a:hlinkClick r:id="rId7">
                  <a:extLst>
                    <a:ext uri="{A12FA001-AC4F-418D-AE19-62706E023703}">
                      <ahyp:hlinkClr xmlns:ahyp="http://schemas.microsoft.com/office/drawing/2018/hyperlinkcolor" val="tx"/>
                    </a:ext>
                  </a:extLst>
                </a:hlinkClick>
              </a:rPr>
              <a:t>Owen.quant@hays.com</a:t>
            </a:r>
            <a:r>
              <a:rPr lang="en-GB" sz="1700" dirty="0">
                <a:solidFill>
                  <a:srgbClr val="545454"/>
                </a:solidFill>
                <a:latin typeface="Helvetica Neue LT Std"/>
              </a:rPr>
              <a:t> before submitting your application. </a:t>
            </a:r>
            <a:r>
              <a:rPr lang="en-US" sz="1700" dirty="0">
                <a:solidFill>
                  <a:srgbClr val="545454"/>
                </a:solidFill>
                <a:latin typeface="Helvetica Neue LT Std"/>
              </a:rPr>
              <a:t>​</a:t>
            </a:r>
          </a:p>
          <a:p>
            <a:pPr fontAlgn="base">
              <a:lnSpc>
                <a:spcPct val="150000"/>
              </a:lnSpc>
            </a:pPr>
            <a:r>
              <a:rPr lang="en-GB" dirty="0"/>
              <a:t>​</a:t>
            </a:r>
          </a:p>
          <a:p>
            <a:pPr algn="l"/>
            <a:endParaRPr lang="en-GB" dirty="0">
              <a:ea typeface="Calibri"/>
              <a:cs typeface="Calibri"/>
            </a:endParaRPr>
          </a:p>
        </p:txBody>
      </p:sp>
    </p:spTree>
    <p:extLst>
      <p:ext uri="{BB962C8B-B14F-4D97-AF65-F5344CB8AC3E}">
        <p14:creationId xmlns:p14="http://schemas.microsoft.com/office/powerpoint/2010/main" val="3010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3BE"/>
        </a:solidFill>
        <a:effectLst/>
      </p:bgPr>
    </p:bg>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FFFFFF"/>
            </a:solidFill>
            <a:prstDash val="solid"/>
            <a:headEnd type="none" w="sm" len="sm"/>
            <a:tailEnd type="none" w="sm" len="sm"/>
          </a:ln>
        </p:spPr>
        <p:txBody>
          <a:bodyPr/>
          <a:lstStyle/>
          <a:p>
            <a:endParaRPr lang="en-GB"/>
          </a:p>
        </p:txBody>
      </p:sp>
      <p:sp>
        <p:nvSpPr>
          <p:cNvPr id="3" name="Freeform 3"/>
          <p:cNvSpPr/>
          <p:nvPr/>
        </p:nvSpPr>
        <p:spPr>
          <a:xfrm>
            <a:off x="964083" y="7860776"/>
            <a:ext cx="814305" cy="814305"/>
          </a:xfrm>
          <a:custGeom>
            <a:avLst/>
            <a:gdLst/>
            <a:ahLst/>
            <a:cxnLst/>
            <a:rect l="l" t="t" r="r" b="b"/>
            <a:pathLst>
              <a:path w="814305" h="814305">
                <a:moveTo>
                  <a:pt x="0" y="0"/>
                </a:moveTo>
                <a:lnTo>
                  <a:pt x="814305" y="0"/>
                </a:lnTo>
                <a:lnTo>
                  <a:pt x="814305" y="814305"/>
                </a:lnTo>
                <a:lnTo>
                  <a:pt x="0" y="8143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028700" y="672698"/>
            <a:ext cx="9076912" cy="2640776"/>
          </a:xfrm>
          <a:prstGeom prst="rect">
            <a:avLst/>
          </a:prstGeom>
        </p:spPr>
        <p:txBody>
          <a:bodyPr lIns="0" tIns="0" rIns="0" bIns="0" rtlCol="0" anchor="t">
            <a:spAutoFit/>
          </a:bodyPr>
          <a:lstStyle/>
          <a:p>
            <a:pPr>
              <a:lnSpc>
                <a:spcPts val="20345"/>
              </a:lnSpc>
            </a:pPr>
            <a:r>
              <a:rPr lang="en-US" sz="14532">
                <a:solidFill>
                  <a:srgbClr val="FFFFFF"/>
                </a:solidFill>
                <a:latin typeface="FS Lola"/>
              </a:rPr>
              <a:t>Thank You</a:t>
            </a:r>
          </a:p>
        </p:txBody>
      </p:sp>
      <p:sp>
        <p:nvSpPr>
          <p:cNvPr id="5" name="TextBox 5"/>
          <p:cNvSpPr txBox="1"/>
          <p:nvPr/>
        </p:nvSpPr>
        <p:spPr>
          <a:xfrm>
            <a:off x="1371235" y="5789974"/>
            <a:ext cx="6351263" cy="1269963"/>
          </a:xfrm>
          <a:prstGeom prst="rect">
            <a:avLst/>
          </a:prstGeom>
        </p:spPr>
        <p:txBody>
          <a:bodyPr lIns="0" tIns="0" rIns="0" bIns="0" rtlCol="0" anchor="t">
            <a:spAutoFit/>
          </a:bodyPr>
          <a:lstStyle/>
          <a:p>
            <a:pPr>
              <a:lnSpc>
                <a:spcPts val="3406"/>
              </a:lnSpc>
              <a:spcBef>
                <a:spcPct val="0"/>
              </a:spcBef>
            </a:pPr>
            <a:r>
              <a:rPr lang="en-US" sz="2433" dirty="0">
                <a:solidFill>
                  <a:srgbClr val="FFFFFF"/>
                </a:solidFill>
                <a:latin typeface="Helvetica Neue LT Std"/>
              </a:rPr>
              <a:t>If you wish to discuss the role in more detail before submitting an application, please contact Andrew or Owen on:​</a:t>
            </a:r>
          </a:p>
        </p:txBody>
      </p:sp>
      <p:sp>
        <p:nvSpPr>
          <p:cNvPr id="6" name="TextBox 6"/>
          <p:cNvSpPr txBox="1"/>
          <p:nvPr/>
        </p:nvSpPr>
        <p:spPr>
          <a:xfrm>
            <a:off x="2010871" y="7771699"/>
            <a:ext cx="9058760" cy="882870"/>
          </a:xfrm>
          <a:prstGeom prst="rect">
            <a:avLst/>
          </a:prstGeom>
        </p:spPr>
        <p:txBody>
          <a:bodyPr lIns="0" tIns="0" rIns="0" bIns="0" rtlCol="0" anchor="t">
            <a:spAutoFit/>
          </a:bodyPr>
          <a:lstStyle/>
          <a:p>
            <a:pPr>
              <a:lnSpc>
                <a:spcPts val="3622"/>
              </a:lnSpc>
              <a:spcBef>
                <a:spcPct val="0"/>
              </a:spcBef>
            </a:pPr>
            <a:r>
              <a:rPr lang="en-US" sz="2550" u="sng" dirty="0">
                <a:solidFill>
                  <a:schemeClr val="bg1"/>
                </a:solidFill>
                <a:latin typeface="Helvetica Neue LT Std Bold"/>
              </a:rPr>
              <a:t>Andrew.timlin@hays.com</a:t>
            </a:r>
          </a:p>
          <a:p>
            <a:pPr>
              <a:lnSpc>
                <a:spcPts val="3622"/>
              </a:lnSpc>
              <a:spcBef>
                <a:spcPct val="0"/>
              </a:spcBef>
            </a:pPr>
            <a:r>
              <a:rPr lang="en-US" sz="2587" u="sng" dirty="0">
                <a:solidFill>
                  <a:schemeClr val="bg1"/>
                </a:solidFill>
                <a:latin typeface="Helvetica Neue LT Std Bold"/>
              </a:rPr>
              <a:t>Owen.quant@hays.com</a:t>
            </a:r>
            <a:r>
              <a:rPr lang="en-US" sz="2587" dirty="0">
                <a:solidFill>
                  <a:srgbClr val="FFFFFF"/>
                </a:solidFill>
                <a:latin typeface="Helvetica Neue LT Std Bold"/>
              </a:rPr>
              <a:t>​</a:t>
            </a:r>
          </a:p>
        </p:txBody>
      </p:sp>
      <p:sp>
        <p:nvSpPr>
          <p:cNvPr id="7" name="Freeform 7"/>
          <p:cNvSpPr/>
          <p:nvPr/>
        </p:nvSpPr>
        <p:spPr>
          <a:xfrm>
            <a:off x="11250970" y="524899"/>
            <a:ext cx="6191815" cy="3731868"/>
          </a:xfrm>
          <a:custGeom>
            <a:avLst/>
            <a:gdLst/>
            <a:ahLst/>
            <a:cxnLst/>
            <a:rect l="l" t="t" r="r" b="b"/>
            <a:pathLst>
              <a:path w="6191815" h="3731868">
                <a:moveTo>
                  <a:pt x="0" y="0"/>
                </a:moveTo>
                <a:lnTo>
                  <a:pt x="6191816" y="0"/>
                </a:lnTo>
                <a:lnTo>
                  <a:pt x="6191816" y="3731868"/>
                </a:lnTo>
                <a:lnTo>
                  <a:pt x="0" y="3731868"/>
                </a:lnTo>
                <a:lnTo>
                  <a:pt x="0" y="0"/>
                </a:lnTo>
                <a:close/>
              </a:path>
            </a:pathLst>
          </a:custGeom>
          <a:blipFill>
            <a:blip r:embed="rId4"/>
            <a:stretch>
              <a:fillRect/>
            </a:stretch>
          </a:blipFill>
        </p:spPr>
        <p:txBody>
          <a:bodyPr/>
          <a:lstStyle/>
          <a:p>
            <a:endParaRPr lang="en-GB"/>
          </a:p>
        </p:txBody>
      </p:sp>
      <p:sp>
        <p:nvSpPr>
          <p:cNvPr id="8" name="Freeform 8"/>
          <p:cNvSpPr/>
          <p:nvPr/>
        </p:nvSpPr>
        <p:spPr>
          <a:xfrm>
            <a:off x="9625839" y="5764569"/>
            <a:ext cx="2121890" cy="1484425"/>
          </a:xfrm>
          <a:custGeom>
            <a:avLst/>
            <a:gdLst/>
            <a:ahLst/>
            <a:cxnLst/>
            <a:rect l="l" t="t" r="r" b="b"/>
            <a:pathLst>
              <a:path w="2121890" h="1484425">
                <a:moveTo>
                  <a:pt x="0" y="0"/>
                </a:moveTo>
                <a:lnTo>
                  <a:pt x="2121890" y="0"/>
                </a:lnTo>
                <a:lnTo>
                  <a:pt x="2121890" y="1484426"/>
                </a:lnTo>
                <a:lnTo>
                  <a:pt x="0" y="1484426"/>
                </a:lnTo>
                <a:lnTo>
                  <a:pt x="0" y="0"/>
                </a:lnTo>
                <a:close/>
              </a:path>
            </a:pathLst>
          </a:custGeom>
          <a:blipFill>
            <a:blip r:embed="rId5"/>
            <a:stretch>
              <a:fillRect/>
            </a:stretch>
          </a:blipFill>
          <a:ln cap="sq">
            <a:noFill/>
            <a:prstDash val="solid"/>
            <a:miter/>
          </a:ln>
        </p:spPr>
        <p:txBody>
          <a:bodyPr/>
          <a:lstStyle/>
          <a:p>
            <a:endParaRPr lang="en-GB"/>
          </a:p>
        </p:txBody>
      </p:sp>
      <p:sp>
        <p:nvSpPr>
          <p:cNvPr id="9" name="TextBox 9"/>
          <p:cNvSpPr txBox="1"/>
          <p:nvPr/>
        </p:nvSpPr>
        <p:spPr>
          <a:xfrm>
            <a:off x="11747729" y="6218599"/>
            <a:ext cx="6351263" cy="900217"/>
          </a:xfrm>
          <a:prstGeom prst="rect">
            <a:avLst/>
          </a:prstGeom>
        </p:spPr>
        <p:txBody>
          <a:bodyPr lIns="0" tIns="0" rIns="0" bIns="0" rtlCol="0" anchor="t">
            <a:spAutoFit/>
          </a:bodyPr>
          <a:lstStyle/>
          <a:p>
            <a:pPr>
              <a:lnSpc>
                <a:spcPts val="3406"/>
              </a:lnSpc>
              <a:spcBef>
                <a:spcPct val="0"/>
              </a:spcBef>
            </a:pPr>
            <a:r>
              <a:rPr lang="en-US" sz="2433">
                <a:solidFill>
                  <a:srgbClr val="FFFFFF"/>
                </a:solidFill>
                <a:latin typeface="Helvetica Neue LT Std"/>
              </a:rPr>
              <a:t>Our work is governed by the Civil Service Commission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144000" cy="3628280"/>
            <a:chOff x="0" y="0"/>
            <a:chExt cx="2408296" cy="955596"/>
          </a:xfrm>
        </p:grpSpPr>
        <p:sp>
          <p:nvSpPr>
            <p:cNvPr id="3" name="Freeform 3"/>
            <p:cNvSpPr/>
            <p:nvPr/>
          </p:nvSpPr>
          <p:spPr>
            <a:xfrm>
              <a:off x="0" y="0"/>
              <a:ext cx="2408296" cy="955597"/>
            </a:xfrm>
            <a:custGeom>
              <a:avLst/>
              <a:gdLst/>
              <a:ahLst/>
              <a:cxnLst/>
              <a:rect l="l" t="t" r="r" b="b"/>
              <a:pathLst>
                <a:path w="2408296" h="955597">
                  <a:moveTo>
                    <a:pt x="0" y="0"/>
                  </a:moveTo>
                  <a:lnTo>
                    <a:pt x="2408296" y="0"/>
                  </a:lnTo>
                  <a:lnTo>
                    <a:pt x="2408296" y="955597"/>
                  </a:lnTo>
                  <a:lnTo>
                    <a:pt x="0" y="955597"/>
                  </a:lnTo>
                  <a:close/>
                </a:path>
              </a:pathLst>
            </a:custGeom>
            <a:solidFill>
              <a:srgbClr val="F0F0EC"/>
            </a:solidFill>
          </p:spPr>
          <p:txBody>
            <a:bodyPr/>
            <a:lstStyle/>
            <a:p>
              <a:endParaRPr lang="en-GB"/>
            </a:p>
          </p:txBody>
        </p:sp>
        <p:sp>
          <p:nvSpPr>
            <p:cNvPr id="4" name="TextBox 4"/>
            <p:cNvSpPr txBox="1"/>
            <p:nvPr/>
          </p:nvSpPr>
          <p:spPr>
            <a:xfrm>
              <a:off x="0" y="-38100"/>
              <a:ext cx="2408296" cy="99369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93666" y="1814140"/>
            <a:ext cx="8516861" cy="7438300"/>
          </a:xfrm>
          <a:custGeom>
            <a:avLst/>
            <a:gdLst/>
            <a:ahLst/>
            <a:cxnLst/>
            <a:rect l="l" t="t" r="r" b="b"/>
            <a:pathLst>
              <a:path w="8516861" h="7438300">
                <a:moveTo>
                  <a:pt x="0" y="0"/>
                </a:moveTo>
                <a:lnTo>
                  <a:pt x="8516861" y="0"/>
                </a:lnTo>
                <a:lnTo>
                  <a:pt x="8516861" y="7438300"/>
                </a:lnTo>
                <a:lnTo>
                  <a:pt x="0" y="7438300"/>
                </a:lnTo>
                <a:lnTo>
                  <a:pt x="0" y="0"/>
                </a:lnTo>
                <a:close/>
              </a:path>
            </a:pathLst>
          </a:custGeom>
          <a:blipFill>
            <a:blip r:embed="rId2"/>
            <a:stretch>
              <a:fillRect l="-16668" r="-14172"/>
            </a:stretch>
          </a:blipFill>
        </p:spPr>
        <p:txBody>
          <a:bodyPr/>
          <a:lstStyle/>
          <a:p>
            <a:endParaRPr lang="en-GB"/>
          </a:p>
        </p:txBody>
      </p:sp>
      <p:sp>
        <p:nvSpPr>
          <p:cNvPr id="6" name="TextBox 6"/>
          <p:cNvSpPr txBox="1"/>
          <p:nvPr/>
        </p:nvSpPr>
        <p:spPr>
          <a:xfrm>
            <a:off x="11129394" y="2674457"/>
            <a:ext cx="6129906" cy="6003416"/>
          </a:xfrm>
          <a:prstGeom prst="rect">
            <a:avLst/>
          </a:prstGeom>
        </p:spPr>
        <p:txBody>
          <a:bodyPr lIns="0" tIns="0" rIns="0" bIns="0" rtlCol="0" anchor="t">
            <a:spAutoFit/>
          </a:bodyPr>
          <a:lstStyle/>
          <a:p>
            <a:pPr marL="410958" lvl="1" indent="-205479" algn="just">
              <a:lnSpc>
                <a:spcPts val="3388"/>
              </a:lnSpc>
              <a:buAutoNum type="arabicPeriod"/>
            </a:pPr>
            <a:r>
              <a:rPr lang="en-US" sz="1903" u="sng">
                <a:solidFill>
                  <a:srgbClr val="545454"/>
                </a:solidFill>
                <a:latin typeface="Helvetica Neue LT Std"/>
                <a:hlinkClick r:id="rId3" action="ppaction://hlinksldjump"/>
              </a:rPr>
              <a:t>Welcome Message, Permanent Secretary</a:t>
            </a:r>
          </a:p>
          <a:p>
            <a:pPr marL="410958" lvl="1" indent="-205479" algn="just">
              <a:lnSpc>
                <a:spcPts val="3388"/>
              </a:lnSpc>
              <a:buAutoNum type="arabicPeriod"/>
            </a:pPr>
            <a:r>
              <a:rPr lang="en-US" sz="1903" u="sng">
                <a:solidFill>
                  <a:srgbClr val="545454"/>
                </a:solidFill>
                <a:latin typeface="Helvetica Neue LT Std"/>
                <a:hlinkClick r:id="rId4" action="ppaction://hlinksldjump"/>
              </a:rPr>
              <a:t>About DBT</a:t>
            </a:r>
          </a:p>
          <a:p>
            <a:pPr marL="410958" lvl="1" indent="-205479" algn="just">
              <a:lnSpc>
                <a:spcPts val="3388"/>
              </a:lnSpc>
              <a:buAutoNum type="arabicPeriod"/>
            </a:pPr>
            <a:r>
              <a:rPr lang="en-US" sz="1903" u="sng">
                <a:solidFill>
                  <a:srgbClr val="545454"/>
                </a:solidFill>
                <a:latin typeface="Helvetica Neue LT Std"/>
                <a:hlinkClick r:id="rId5" action="ppaction://hlinksldjump"/>
              </a:rPr>
              <a:t>Our DBT Values</a:t>
            </a:r>
          </a:p>
          <a:p>
            <a:pPr marL="410958" lvl="1" indent="-205479" algn="just">
              <a:lnSpc>
                <a:spcPts val="3388"/>
              </a:lnSpc>
              <a:buAutoNum type="arabicPeriod"/>
            </a:pPr>
            <a:r>
              <a:rPr lang="en-US" sz="1903" u="sng">
                <a:solidFill>
                  <a:srgbClr val="545454"/>
                </a:solidFill>
                <a:latin typeface="Helvetica Neue LT Std"/>
                <a:hlinkClick r:id="rId6" action="ppaction://hlinksldjump"/>
              </a:rPr>
              <a:t>About the Directorate/Group</a:t>
            </a:r>
          </a:p>
          <a:p>
            <a:pPr marL="410958" lvl="1" indent="-205479" algn="just">
              <a:lnSpc>
                <a:spcPts val="3388"/>
              </a:lnSpc>
              <a:buAutoNum type="arabicPeriod"/>
            </a:pPr>
            <a:r>
              <a:rPr lang="en-US" sz="1903" u="sng">
                <a:solidFill>
                  <a:srgbClr val="545454"/>
                </a:solidFill>
                <a:latin typeface="Helvetica Neue LT Std"/>
                <a:hlinkClick r:id="rId6" action="ppaction://hlinksldjump"/>
              </a:rPr>
              <a:t>Key Responsibilities</a:t>
            </a:r>
            <a:r>
              <a:rPr lang="en-US" sz="1903">
                <a:solidFill>
                  <a:srgbClr val="545454"/>
                </a:solidFill>
                <a:latin typeface="Helvetica Neue LT Std"/>
              </a:rPr>
              <a:t> </a:t>
            </a:r>
          </a:p>
          <a:p>
            <a:pPr marL="410958" lvl="1" indent="-205479" algn="just">
              <a:lnSpc>
                <a:spcPts val="3388"/>
              </a:lnSpc>
              <a:buAutoNum type="arabicPeriod"/>
            </a:pPr>
            <a:r>
              <a:rPr lang="en-US" sz="1903" u="sng">
                <a:solidFill>
                  <a:srgbClr val="545454"/>
                </a:solidFill>
                <a:latin typeface="Helvetica Neue LT Std"/>
                <a:hlinkClick r:id="rId7" action="ppaction://hlinksldjump"/>
              </a:rPr>
              <a:t>Essential Criteria &amp; Salary</a:t>
            </a:r>
          </a:p>
          <a:p>
            <a:pPr marL="410958" lvl="1" indent="-205479" algn="just">
              <a:lnSpc>
                <a:spcPts val="3388"/>
              </a:lnSpc>
              <a:buAutoNum type="arabicPeriod"/>
            </a:pPr>
            <a:r>
              <a:rPr lang="en-US" sz="1903" u="sng">
                <a:solidFill>
                  <a:srgbClr val="545454"/>
                </a:solidFill>
                <a:latin typeface="Helvetica Neue LT Std"/>
                <a:hlinkClick r:id="rId8" action="ppaction://hlinksldjump"/>
              </a:rPr>
              <a:t>Campaign Timeline</a:t>
            </a:r>
          </a:p>
          <a:p>
            <a:pPr marL="410958" lvl="1" indent="-205479" algn="just">
              <a:lnSpc>
                <a:spcPts val="3388"/>
              </a:lnSpc>
              <a:buAutoNum type="arabicPeriod"/>
            </a:pPr>
            <a:r>
              <a:rPr lang="en-US" sz="1903" u="sng">
                <a:solidFill>
                  <a:srgbClr val="545454"/>
                </a:solidFill>
                <a:latin typeface="Helvetica Neue LT Std"/>
                <a:hlinkClick r:id="rId9" action="ppaction://hlinksldjump"/>
              </a:rPr>
              <a:t>How to Apply</a:t>
            </a:r>
          </a:p>
          <a:p>
            <a:pPr marL="410958" lvl="1" indent="-205479" algn="just">
              <a:lnSpc>
                <a:spcPts val="3388"/>
              </a:lnSpc>
              <a:buAutoNum type="arabicPeriod"/>
            </a:pPr>
            <a:r>
              <a:rPr lang="en-US" sz="1903" u="sng">
                <a:solidFill>
                  <a:srgbClr val="545454"/>
                </a:solidFill>
                <a:latin typeface="Helvetica Neue LT Std"/>
                <a:hlinkClick r:id="rId10" action="ppaction://hlinksldjump"/>
              </a:rPr>
              <a:t>Recruitment Process</a:t>
            </a:r>
          </a:p>
          <a:p>
            <a:pPr marL="410958" lvl="1" indent="-205479" algn="just">
              <a:lnSpc>
                <a:spcPts val="3388"/>
              </a:lnSpc>
              <a:buAutoNum type="arabicPeriod"/>
            </a:pPr>
            <a:r>
              <a:rPr lang="en-US" sz="1903" u="sng">
                <a:solidFill>
                  <a:srgbClr val="545454"/>
                </a:solidFill>
                <a:latin typeface="Helvetica Neue LT Std"/>
                <a:hlinkClick r:id="rId11" action="ppaction://hlinksldjump"/>
              </a:rPr>
              <a:t>Benefits of Working for DBT</a:t>
            </a:r>
          </a:p>
          <a:p>
            <a:pPr marL="410958" lvl="1" indent="-205479" algn="just">
              <a:lnSpc>
                <a:spcPts val="3388"/>
              </a:lnSpc>
              <a:buAutoNum type="arabicPeriod"/>
            </a:pPr>
            <a:r>
              <a:rPr lang="en-US" sz="1903" u="sng">
                <a:solidFill>
                  <a:srgbClr val="545454"/>
                </a:solidFill>
                <a:latin typeface="Helvetica Neue LT Std"/>
                <a:hlinkClick r:id="rId12" action="ppaction://hlinksldjump"/>
              </a:rPr>
              <a:t>Diversity and Inclusion</a:t>
            </a:r>
          </a:p>
          <a:p>
            <a:pPr marL="410958" lvl="1" indent="-205479" algn="just">
              <a:lnSpc>
                <a:spcPts val="3388"/>
              </a:lnSpc>
              <a:buAutoNum type="arabicPeriod"/>
            </a:pPr>
            <a:r>
              <a:rPr lang="en-US" sz="1903" u="sng">
                <a:solidFill>
                  <a:srgbClr val="545454"/>
                </a:solidFill>
                <a:latin typeface="Helvetica Neue LT Std"/>
                <a:hlinkClick r:id="rId11" action="ppaction://hlinksldjump"/>
              </a:rPr>
              <a:t>SCS Career Journey Story</a:t>
            </a:r>
          </a:p>
          <a:p>
            <a:pPr marL="410958" lvl="1" indent="-205479" algn="just">
              <a:lnSpc>
                <a:spcPts val="3388"/>
              </a:lnSpc>
              <a:buAutoNum type="arabicPeriod"/>
            </a:pPr>
            <a:r>
              <a:rPr lang="en-US" sz="1903" u="sng">
                <a:solidFill>
                  <a:srgbClr val="545454"/>
                </a:solidFill>
                <a:latin typeface="Helvetica Neue LT Std"/>
                <a:hlinkClick r:id="rId13" action="ppaction://hlinksldjump"/>
              </a:rPr>
              <a:t>FAQs</a:t>
            </a:r>
          </a:p>
          <a:p>
            <a:pPr marL="410958" lvl="1" indent="-205479" algn="just">
              <a:lnSpc>
                <a:spcPts val="3388"/>
              </a:lnSpc>
              <a:buAutoNum type="arabicPeriod"/>
            </a:pPr>
            <a:r>
              <a:rPr lang="en-US" sz="1903" u="sng">
                <a:solidFill>
                  <a:srgbClr val="545454"/>
                </a:solidFill>
                <a:latin typeface="Helvetica Neue LT Std"/>
                <a:hlinkClick r:id="rId14" action="ppaction://hlinksldjump"/>
              </a:rPr>
              <a:t>Contact Us</a:t>
            </a:r>
          </a:p>
        </p:txBody>
      </p:sp>
      <p:sp>
        <p:nvSpPr>
          <p:cNvPr id="7" name="TextBox 7"/>
          <p:cNvSpPr txBox="1"/>
          <p:nvPr/>
        </p:nvSpPr>
        <p:spPr>
          <a:xfrm>
            <a:off x="11129394" y="971550"/>
            <a:ext cx="5647390" cy="1063553"/>
          </a:xfrm>
          <a:prstGeom prst="rect">
            <a:avLst/>
          </a:prstGeom>
        </p:spPr>
        <p:txBody>
          <a:bodyPr lIns="0" tIns="0" rIns="0" bIns="0" rtlCol="0" anchor="t">
            <a:spAutoFit/>
          </a:bodyPr>
          <a:lstStyle/>
          <a:p>
            <a:pPr>
              <a:lnSpc>
                <a:spcPts val="7793"/>
              </a:lnSpc>
            </a:pPr>
            <a:r>
              <a:rPr lang="en-US" sz="6660">
                <a:solidFill>
                  <a:srgbClr val="CF102D"/>
                </a:solidFill>
                <a:latin typeface="FS Lola"/>
              </a:rPr>
              <a:t>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96750"/>
            <a:ext cx="14333059" cy="7761550"/>
            <a:chOff x="0" y="-38100"/>
            <a:chExt cx="3774962" cy="2044194"/>
          </a:xfrm>
        </p:grpSpPr>
        <p:sp>
          <p:nvSpPr>
            <p:cNvPr id="3" name="Freeform 3"/>
            <p:cNvSpPr/>
            <p:nvPr/>
          </p:nvSpPr>
          <p:spPr>
            <a:xfrm>
              <a:off x="0" y="0"/>
              <a:ext cx="3774962" cy="2006094"/>
            </a:xfrm>
            <a:custGeom>
              <a:avLst/>
              <a:gdLst/>
              <a:ahLst/>
              <a:cxnLst/>
              <a:rect l="l" t="t" r="r" b="b"/>
              <a:pathLst>
                <a:path w="3774962" h="2006094">
                  <a:moveTo>
                    <a:pt x="0" y="0"/>
                  </a:moveTo>
                  <a:lnTo>
                    <a:pt x="3774962" y="0"/>
                  </a:lnTo>
                  <a:lnTo>
                    <a:pt x="3774962" y="2006094"/>
                  </a:lnTo>
                  <a:lnTo>
                    <a:pt x="0" y="2006094"/>
                  </a:lnTo>
                  <a:close/>
                </a:path>
              </a:pathLst>
            </a:custGeom>
            <a:solidFill>
              <a:srgbClr val="F0F0EC"/>
            </a:solidFill>
          </p:spPr>
          <p:txBody>
            <a:bodyPr/>
            <a:lstStyle/>
            <a:p>
              <a:endParaRPr lang="en-GB"/>
            </a:p>
          </p:txBody>
        </p:sp>
        <p:sp>
          <p:nvSpPr>
            <p:cNvPr id="4" name="TextBox 4"/>
            <p:cNvSpPr txBox="1"/>
            <p:nvPr/>
          </p:nvSpPr>
          <p:spPr>
            <a:xfrm>
              <a:off x="0" y="-38100"/>
              <a:ext cx="3774962" cy="204419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333059" y="1641411"/>
            <a:ext cx="2926241" cy="6482699"/>
            <a:chOff x="0" y="0"/>
            <a:chExt cx="846423" cy="1875138"/>
          </a:xfrm>
        </p:grpSpPr>
        <p:sp>
          <p:nvSpPr>
            <p:cNvPr id="6" name="Freeform 6"/>
            <p:cNvSpPr/>
            <p:nvPr/>
          </p:nvSpPr>
          <p:spPr>
            <a:xfrm>
              <a:off x="0" y="0"/>
              <a:ext cx="846423" cy="1875138"/>
            </a:xfrm>
            <a:custGeom>
              <a:avLst/>
              <a:gdLst/>
              <a:ahLst/>
              <a:cxnLst/>
              <a:rect l="l" t="t" r="r" b="b"/>
              <a:pathLst>
                <a:path w="846423" h="1875138">
                  <a:moveTo>
                    <a:pt x="0" y="0"/>
                  </a:moveTo>
                  <a:lnTo>
                    <a:pt x="846423" y="0"/>
                  </a:lnTo>
                  <a:lnTo>
                    <a:pt x="846423" y="1875138"/>
                  </a:lnTo>
                  <a:lnTo>
                    <a:pt x="0" y="1875138"/>
                  </a:lnTo>
                  <a:close/>
                </a:path>
              </a:pathLst>
            </a:custGeom>
            <a:blipFill>
              <a:blip r:embed="rId2"/>
              <a:stretch>
                <a:fillRect l="-97527" r="-97527"/>
              </a:stretch>
            </a:blipFill>
          </p:spPr>
          <p:txBody>
            <a:bodyPr/>
            <a:lstStyle/>
            <a:p>
              <a:endParaRPr lang="en-GB"/>
            </a:p>
          </p:txBody>
        </p:sp>
      </p:grpSp>
      <p:sp>
        <p:nvSpPr>
          <p:cNvPr id="8" name="TextBox 8"/>
          <p:cNvSpPr txBox="1"/>
          <p:nvPr/>
        </p:nvSpPr>
        <p:spPr>
          <a:xfrm>
            <a:off x="1025166" y="3324630"/>
            <a:ext cx="12903097" cy="6201057"/>
          </a:xfrm>
          <a:prstGeom prst="rect">
            <a:avLst/>
          </a:prstGeom>
        </p:spPr>
        <p:txBody>
          <a:bodyPr wrap="square" lIns="0" tIns="0" rIns="0" bIns="0" rtlCol="0" anchor="t">
            <a:spAutoFit/>
          </a:bodyPr>
          <a:lstStyle/>
          <a:p>
            <a:pPr>
              <a:lnSpc>
                <a:spcPts val="2664"/>
              </a:lnSpc>
            </a:pPr>
            <a:r>
              <a:rPr lang="en-US" sz="1900" b="1" dirty="0">
                <a:solidFill>
                  <a:srgbClr val="0063BE"/>
                </a:solidFill>
                <a:latin typeface="Helvetica Neue LT Std Heavy"/>
              </a:rPr>
              <a:t>This is an exciting time to join the Department for Business and Trade. </a:t>
            </a:r>
          </a:p>
          <a:p>
            <a:pPr>
              <a:lnSpc>
                <a:spcPts val="2664"/>
              </a:lnSpc>
            </a:pPr>
            <a:r>
              <a:rPr lang="en-US" sz="1900" dirty="0">
                <a:solidFill>
                  <a:srgbClr val="545454"/>
                </a:solidFill>
                <a:latin typeface="Helvetica Neue LT Std"/>
                <a:ea typeface="+mn-lt"/>
                <a:cs typeface="+mn-lt"/>
              </a:rPr>
              <a:t>We have a clear mission – to grow the economy. Our role is to help businesses invest, grow and export to create jobs and opportunities right across the country. </a:t>
            </a:r>
            <a:endParaRPr lang="en-US" dirty="0">
              <a:latin typeface="Helvetica Neue LT Std"/>
            </a:endParaRPr>
          </a:p>
          <a:p>
            <a:pPr>
              <a:lnSpc>
                <a:spcPts val="2664"/>
              </a:lnSpc>
            </a:pPr>
            <a:endParaRPr lang="en-US" sz="1900" b="1" dirty="0">
              <a:solidFill>
                <a:srgbClr val="0063BE"/>
              </a:solidFill>
              <a:latin typeface="Helvetica Neue LT Std Heavy"/>
            </a:endParaRPr>
          </a:p>
          <a:p>
            <a:pPr>
              <a:lnSpc>
                <a:spcPts val="2664"/>
              </a:lnSpc>
            </a:pPr>
            <a:r>
              <a:rPr lang="en-US" sz="1900" b="1" dirty="0">
                <a:solidFill>
                  <a:srgbClr val="0063BE"/>
                </a:solidFill>
                <a:latin typeface="Helvetica Neue LT Std Heavy"/>
              </a:rPr>
              <a:t>We do this in three ways: </a:t>
            </a:r>
            <a:endParaRPr lang="en-US" sz="1900" dirty="0">
              <a:solidFill>
                <a:srgbClr val="000000"/>
              </a:solidFill>
              <a:latin typeface="Arial"/>
              <a:cs typeface="Arial"/>
            </a:endParaRPr>
          </a:p>
          <a:p>
            <a:pPr marL="342900" indent="-342900">
              <a:lnSpc>
                <a:spcPts val="2664"/>
              </a:lnSpc>
              <a:buFont typeface="Arial"/>
              <a:buChar char="•"/>
            </a:pPr>
            <a:r>
              <a:rPr lang="en-US" sz="1900" dirty="0">
                <a:solidFill>
                  <a:srgbClr val="545454"/>
                </a:solidFill>
                <a:latin typeface="Helvetica Neue LT Std"/>
                <a:cs typeface="Arial"/>
              </a:rPr>
              <a:t>Firstly, driven by the industrial strategy we help to build a strong, competitive business environment, where consumers are protected and companies rewarded for treating their employees properly. </a:t>
            </a:r>
          </a:p>
          <a:p>
            <a:pPr marL="342900" indent="-342900">
              <a:lnSpc>
                <a:spcPts val="2664"/>
              </a:lnSpc>
              <a:buFont typeface="Arial"/>
              <a:buChar char="•"/>
            </a:pPr>
            <a:r>
              <a:rPr lang="en-US" sz="1900" dirty="0">
                <a:solidFill>
                  <a:srgbClr val="545454"/>
                </a:solidFill>
                <a:latin typeface="Helvetica Neue LT Std"/>
                <a:cs typeface="Arial"/>
              </a:rPr>
              <a:t>Secondly, we open up international markets and ensure resilient supply chains. This can be through the trade strategy, Free Trade Agreements, trade facilitation and multilateral agreements. </a:t>
            </a:r>
            <a:endParaRPr lang="en-US" sz="1900" dirty="0">
              <a:solidFill>
                <a:srgbClr val="545454"/>
              </a:solidFill>
              <a:latin typeface="Arial"/>
              <a:cs typeface="Arial"/>
            </a:endParaRPr>
          </a:p>
          <a:p>
            <a:pPr marL="342900" indent="-342900">
              <a:lnSpc>
                <a:spcPts val="2664"/>
              </a:lnSpc>
              <a:buFont typeface="Arial"/>
              <a:buChar char="•"/>
            </a:pPr>
            <a:r>
              <a:rPr lang="en-US" sz="1900" dirty="0">
                <a:solidFill>
                  <a:srgbClr val="545454"/>
                </a:solidFill>
                <a:latin typeface="Helvetica Neue LT Std"/>
                <a:cs typeface="Arial"/>
              </a:rPr>
              <a:t>Thirdly, we work in partnership with businesses every day, providing advice, finance and deal making support to those looking to start up, invest, export and grow. </a:t>
            </a:r>
          </a:p>
          <a:p>
            <a:pPr algn="just">
              <a:lnSpc>
                <a:spcPts val="2664"/>
              </a:lnSpc>
            </a:pPr>
            <a:endParaRPr lang="en-US" sz="1900" dirty="0">
              <a:solidFill>
                <a:srgbClr val="545454"/>
              </a:solidFill>
              <a:latin typeface="Helvetica Neue LT Std"/>
            </a:endParaRPr>
          </a:p>
          <a:p>
            <a:pPr algn="just">
              <a:lnSpc>
                <a:spcPts val="2664"/>
              </a:lnSpc>
            </a:pPr>
            <a:r>
              <a:rPr lang="en-US" sz="1900" dirty="0">
                <a:solidFill>
                  <a:srgbClr val="545454"/>
                </a:solidFill>
                <a:latin typeface="Helvetica Neue LT Std"/>
              </a:rPr>
              <a:t>Our people are based across the UK and around the world. We deliver through our 19 partner </a:t>
            </a:r>
            <a:r>
              <a:rPr lang="en-US" sz="1900" dirty="0" err="1">
                <a:solidFill>
                  <a:srgbClr val="545454"/>
                </a:solidFill>
                <a:latin typeface="Helvetica Neue LT Std"/>
              </a:rPr>
              <a:t>organisations</a:t>
            </a:r>
            <a:r>
              <a:rPr lang="en-US" sz="1900" dirty="0">
                <a:solidFill>
                  <a:srgbClr val="545454"/>
                </a:solidFill>
                <a:latin typeface="Helvetica Neue LT Std"/>
              </a:rPr>
              <a:t> including the Competition and Markets Authority, British Business Bank and the Trade Remedies Authority. We connect business and government, which is reflected in the skills and expertise of our people.</a:t>
            </a:r>
          </a:p>
          <a:p>
            <a:pPr algn="just">
              <a:lnSpc>
                <a:spcPts val="2664"/>
              </a:lnSpc>
            </a:pPr>
            <a:endParaRPr lang="en-US" sz="1900" dirty="0">
              <a:solidFill>
                <a:srgbClr val="545454"/>
              </a:solidFill>
              <a:latin typeface="Helvetica Neue LT Std"/>
            </a:endParaRPr>
          </a:p>
          <a:p>
            <a:pPr algn="just">
              <a:lnSpc>
                <a:spcPts val="2664"/>
              </a:lnSpc>
            </a:pPr>
            <a:r>
              <a:rPr lang="en-US" sz="1900" dirty="0">
                <a:solidFill>
                  <a:srgbClr val="545454"/>
                </a:solidFill>
                <a:latin typeface="Helvetica Neue LT Std"/>
              </a:rPr>
              <a:t>I look forward to hearing from you. </a:t>
            </a:r>
          </a:p>
          <a:p>
            <a:pPr>
              <a:lnSpc>
                <a:spcPts val="2664"/>
              </a:lnSpc>
            </a:pPr>
            <a:endParaRPr lang="en-US" sz="1903" dirty="0">
              <a:solidFill>
                <a:srgbClr val="545454"/>
              </a:solidFill>
              <a:latin typeface="Helvetica Neue LT Std"/>
            </a:endParaRPr>
          </a:p>
        </p:txBody>
      </p:sp>
      <p:sp>
        <p:nvSpPr>
          <p:cNvPr id="9" name="TextBox 9"/>
          <p:cNvSpPr txBox="1"/>
          <p:nvPr/>
        </p:nvSpPr>
        <p:spPr>
          <a:xfrm>
            <a:off x="1028700" y="1911600"/>
            <a:ext cx="8413366" cy="959709"/>
          </a:xfrm>
          <a:prstGeom prst="rect">
            <a:avLst/>
          </a:prstGeom>
        </p:spPr>
        <p:txBody>
          <a:bodyPr lIns="0" tIns="0" rIns="0" bIns="0" rtlCol="0" anchor="t">
            <a:spAutoFit/>
          </a:bodyPr>
          <a:lstStyle/>
          <a:p>
            <a:pPr>
              <a:lnSpc>
                <a:spcPts val="6660"/>
              </a:lnSpc>
            </a:pPr>
            <a:r>
              <a:rPr lang="en-US" sz="6660">
                <a:solidFill>
                  <a:srgbClr val="CF102D"/>
                </a:solidFill>
                <a:latin typeface="FS Lola"/>
              </a:rPr>
              <a:t>Welcome Message</a:t>
            </a:r>
          </a:p>
        </p:txBody>
      </p:sp>
      <p:sp>
        <p:nvSpPr>
          <p:cNvPr id="10" name="TextBox 10"/>
          <p:cNvSpPr txBox="1"/>
          <p:nvPr/>
        </p:nvSpPr>
        <p:spPr>
          <a:xfrm>
            <a:off x="14449300" y="8311239"/>
            <a:ext cx="2810000" cy="703939"/>
          </a:xfrm>
          <a:prstGeom prst="rect">
            <a:avLst/>
          </a:prstGeom>
        </p:spPr>
        <p:txBody>
          <a:bodyPr lIns="0" tIns="0" rIns="0" bIns="0" rtlCol="0" anchor="t">
            <a:spAutoFit/>
          </a:bodyPr>
          <a:lstStyle/>
          <a:p>
            <a:pPr>
              <a:lnSpc>
                <a:spcPts val="2645"/>
              </a:lnSpc>
            </a:pPr>
            <a:r>
              <a:rPr lang="en-US" sz="2260">
                <a:solidFill>
                  <a:srgbClr val="545454"/>
                </a:solidFill>
                <a:latin typeface="FS Lola"/>
              </a:rPr>
              <a:t>Gareth Davies, </a:t>
            </a:r>
          </a:p>
          <a:p>
            <a:pPr>
              <a:lnSpc>
                <a:spcPts val="2645"/>
              </a:lnSpc>
            </a:pPr>
            <a:r>
              <a:rPr lang="en-US" sz="2260">
                <a:solidFill>
                  <a:srgbClr val="545454"/>
                </a:solidFill>
                <a:latin typeface="FS Lola"/>
              </a:rPr>
              <a:t>Permanent Secretary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845934" y="6896823"/>
            <a:ext cx="8413366" cy="2399568"/>
          </a:xfrm>
          <a:prstGeom prst="rect">
            <a:avLst/>
          </a:prstGeom>
        </p:spPr>
        <p:txBody>
          <a:bodyPr lIns="0" tIns="0" rIns="0" bIns="0" rtlCol="0" anchor="t">
            <a:spAutoFit/>
          </a:bodyPr>
          <a:lstStyle/>
          <a:p>
            <a:pPr algn="just">
              <a:lnSpc>
                <a:spcPts val="2664"/>
              </a:lnSpc>
            </a:pPr>
            <a:r>
              <a:rPr lang="en-US" sz="1900" dirty="0">
                <a:solidFill>
                  <a:srgbClr val="545454"/>
                </a:solidFill>
                <a:latin typeface="Helvetica Neue LT Std"/>
              </a:rPr>
              <a:t>We bring together business leaders and trade experts to make the UK a thriving business hub. Our network of 19 partner organizations, from the British Business Bank to the Pubs Code Adjudicator, supports businesses domestically and internationally. We connect businesses to government, attract investors, and unlock exports through trade deals. Our UK-based staff empowers colleagues in over 100 countries. With offices across the UK, we're here to help businesses succeed. </a:t>
            </a:r>
            <a:endParaRPr lang="en-US" dirty="0"/>
          </a:p>
        </p:txBody>
      </p:sp>
      <p:sp>
        <p:nvSpPr>
          <p:cNvPr id="4" name="TextBox 4"/>
          <p:cNvSpPr txBox="1"/>
          <p:nvPr/>
        </p:nvSpPr>
        <p:spPr>
          <a:xfrm>
            <a:off x="8845934" y="6086115"/>
            <a:ext cx="8413366" cy="323127"/>
          </a:xfrm>
          <a:prstGeom prst="rect">
            <a:avLst/>
          </a:prstGeom>
        </p:spPr>
        <p:txBody>
          <a:bodyPr lIns="0" tIns="0" rIns="0" bIns="0" rtlCol="0" anchor="t">
            <a:spAutoFit/>
          </a:bodyPr>
          <a:lstStyle/>
          <a:p>
            <a:pPr>
              <a:lnSpc>
                <a:spcPts val="2664"/>
              </a:lnSpc>
            </a:pPr>
            <a:r>
              <a:rPr lang="en-US" sz="1903">
                <a:solidFill>
                  <a:srgbClr val="0063BE"/>
                </a:solidFill>
                <a:latin typeface="Montserrat Bold"/>
              </a:rPr>
              <a:t>What we do?</a:t>
            </a:r>
          </a:p>
        </p:txBody>
      </p:sp>
      <p:sp>
        <p:nvSpPr>
          <p:cNvPr id="5" name="TextBox 5"/>
          <p:cNvSpPr txBox="1"/>
          <p:nvPr/>
        </p:nvSpPr>
        <p:spPr>
          <a:xfrm>
            <a:off x="8845934" y="2302038"/>
            <a:ext cx="8413366" cy="2636010"/>
          </a:xfrm>
          <a:prstGeom prst="rect">
            <a:avLst/>
          </a:prstGeom>
        </p:spPr>
        <p:txBody>
          <a:bodyPr lIns="0" tIns="0" rIns="0" bIns="0" rtlCol="0" anchor="t">
            <a:spAutoFit/>
          </a:bodyPr>
          <a:lstStyle/>
          <a:p>
            <a:pPr>
              <a:lnSpc>
                <a:spcPts val="6660"/>
              </a:lnSpc>
            </a:pPr>
            <a:r>
              <a:rPr lang="en-US" sz="6660">
                <a:solidFill>
                  <a:srgbClr val="CF102D"/>
                </a:solidFill>
                <a:latin typeface="FS Lola"/>
              </a:rPr>
              <a:t>About the </a:t>
            </a:r>
          </a:p>
          <a:p>
            <a:pPr>
              <a:lnSpc>
                <a:spcPts val="6660"/>
              </a:lnSpc>
            </a:pPr>
            <a:r>
              <a:rPr lang="en-US" sz="6660">
                <a:solidFill>
                  <a:srgbClr val="CF102D"/>
                </a:solidFill>
                <a:latin typeface="FS Lola"/>
              </a:rPr>
              <a:t>Department for Business and Trade​</a:t>
            </a:r>
          </a:p>
        </p:txBody>
      </p:sp>
      <p:pic>
        <p:nvPicPr>
          <p:cNvPr id="2" name="Picture 1" descr="A group of people standing in front of a whiteboard&#10;&#10;AI-generated content may be incorrect.">
            <a:extLst>
              <a:ext uri="{FF2B5EF4-FFF2-40B4-BE49-F238E27FC236}">
                <a16:creationId xmlns:a16="http://schemas.microsoft.com/office/drawing/2014/main" id="{4365FB16-150B-CBDA-9AB0-90C2B951A26C}"/>
              </a:ext>
            </a:extLst>
          </p:cNvPr>
          <p:cNvPicPr>
            <a:picLocks noChangeAspect="1"/>
          </p:cNvPicPr>
          <p:nvPr/>
        </p:nvPicPr>
        <p:blipFill>
          <a:blip r:embed="rId2"/>
          <a:stretch>
            <a:fillRect/>
          </a:stretch>
        </p:blipFill>
        <p:spPr>
          <a:xfrm>
            <a:off x="652463" y="2090737"/>
            <a:ext cx="7839075" cy="61055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512304"/>
            <a:ext cx="7451196" cy="5337656"/>
            <a:chOff x="0" y="0"/>
            <a:chExt cx="1962455" cy="1405802"/>
          </a:xfrm>
        </p:grpSpPr>
        <p:sp>
          <p:nvSpPr>
            <p:cNvPr id="3" name="Freeform 3"/>
            <p:cNvSpPr/>
            <p:nvPr/>
          </p:nvSpPr>
          <p:spPr>
            <a:xfrm>
              <a:off x="0" y="0"/>
              <a:ext cx="1962455" cy="1405802"/>
            </a:xfrm>
            <a:custGeom>
              <a:avLst/>
              <a:gdLst/>
              <a:ahLst/>
              <a:cxnLst/>
              <a:rect l="l" t="t" r="r" b="b"/>
              <a:pathLst>
                <a:path w="1962455" h="1405802">
                  <a:moveTo>
                    <a:pt x="0" y="0"/>
                  </a:moveTo>
                  <a:lnTo>
                    <a:pt x="1962455" y="0"/>
                  </a:lnTo>
                  <a:lnTo>
                    <a:pt x="1962455" y="1405802"/>
                  </a:lnTo>
                  <a:lnTo>
                    <a:pt x="0" y="1405802"/>
                  </a:lnTo>
                  <a:close/>
                </a:path>
              </a:pathLst>
            </a:custGeom>
            <a:solidFill>
              <a:srgbClr val="F0F0EC"/>
            </a:solidFill>
          </p:spPr>
          <p:txBody>
            <a:bodyPr/>
            <a:lstStyle/>
            <a:p>
              <a:endParaRPr lang="en-GB"/>
            </a:p>
          </p:txBody>
        </p:sp>
        <p:sp>
          <p:nvSpPr>
            <p:cNvPr id="4" name="TextBox 4"/>
            <p:cNvSpPr txBox="1"/>
            <p:nvPr/>
          </p:nvSpPr>
          <p:spPr>
            <a:xfrm>
              <a:off x="0" y="-38100"/>
              <a:ext cx="1962455" cy="1443902"/>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0" y="9700628"/>
            <a:ext cx="18395101" cy="0"/>
          </a:xfrm>
          <a:prstGeom prst="line">
            <a:avLst/>
          </a:prstGeom>
          <a:ln w="38100" cap="flat">
            <a:solidFill>
              <a:srgbClr val="2254C5"/>
            </a:solidFill>
            <a:prstDash val="solid"/>
            <a:headEnd type="none" w="sm" len="sm"/>
            <a:tailEnd type="none" w="sm" len="sm"/>
          </a:ln>
        </p:spPr>
        <p:txBody>
          <a:bodyPr/>
          <a:lstStyle/>
          <a:p>
            <a:endParaRPr lang="en-GB"/>
          </a:p>
        </p:txBody>
      </p:sp>
      <p:sp>
        <p:nvSpPr>
          <p:cNvPr id="6" name="Freeform 6"/>
          <p:cNvSpPr/>
          <p:nvPr/>
        </p:nvSpPr>
        <p:spPr>
          <a:xfrm>
            <a:off x="8851371" y="5360968"/>
            <a:ext cx="1569209" cy="1099733"/>
          </a:xfrm>
          <a:custGeom>
            <a:avLst/>
            <a:gdLst/>
            <a:ahLst/>
            <a:cxnLst/>
            <a:rect l="l" t="t" r="r" b="b"/>
            <a:pathLst>
              <a:path w="1569209" h="1099733">
                <a:moveTo>
                  <a:pt x="0" y="0"/>
                </a:moveTo>
                <a:lnTo>
                  <a:pt x="1569209" y="0"/>
                </a:lnTo>
                <a:lnTo>
                  <a:pt x="1569209" y="1099733"/>
                </a:lnTo>
                <a:lnTo>
                  <a:pt x="0" y="1099733"/>
                </a:lnTo>
                <a:lnTo>
                  <a:pt x="0" y="0"/>
                </a:lnTo>
                <a:close/>
              </a:path>
            </a:pathLst>
          </a:custGeom>
          <a:blipFill>
            <a:blip r:embed="rId2"/>
            <a:stretch>
              <a:fillRect l="-6884" r="-6884"/>
            </a:stretch>
          </a:blipFill>
        </p:spPr>
        <p:txBody>
          <a:bodyPr/>
          <a:lstStyle/>
          <a:p>
            <a:endParaRPr lang="en-GB"/>
          </a:p>
        </p:txBody>
      </p:sp>
      <p:sp>
        <p:nvSpPr>
          <p:cNvPr id="7" name="Freeform 7"/>
          <p:cNvSpPr/>
          <p:nvPr/>
        </p:nvSpPr>
        <p:spPr>
          <a:xfrm>
            <a:off x="13322230" y="5360968"/>
            <a:ext cx="1569209" cy="1099733"/>
          </a:xfrm>
          <a:custGeom>
            <a:avLst/>
            <a:gdLst/>
            <a:ahLst/>
            <a:cxnLst/>
            <a:rect l="l" t="t" r="r" b="b"/>
            <a:pathLst>
              <a:path w="1569209" h="1099733">
                <a:moveTo>
                  <a:pt x="0" y="0"/>
                </a:moveTo>
                <a:lnTo>
                  <a:pt x="1569209" y="0"/>
                </a:lnTo>
                <a:lnTo>
                  <a:pt x="1569209" y="1099733"/>
                </a:lnTo>
                <a:lnTo>
                  <a:pt x="0" y="1099733"/>
                </a:lnTo>
                <a:lnTo>
                  <a:pt x="0" y="0"/>
                </a:lnTo>
                <a:close/>
              </a:path>
            </a:pathLst>
          </a:custGeom>
          <a:blipFill>
            <a:blip r:embed="rId3"/>
            <a:stretch>
              <a:fillRect l="-4655" r="-4655"/>
            </a:stretch>
          </a:blipFill>
        </p:spPr>
        <p:txBody>
          <a:bodyPr/>
          <a:lstStyle/>
          <a:p>
            <a:endParaRPr lang="en-GB"/>
          </a:p>
        </p:txBody>
      </p:sp>
      <p:sp>
        <p:nvSpPr>
          <p:cNvPr id="8" name="AutoShape 8"/>
          <p:cNvSpPr/>
          <p:nvPr/>
        </p:nvSpPr>
        <p:spPr>
          <a:xfrm>
            <a:off x="9234893" y="4963632"/>
            <a:ext cx="1441094" cy="0"/>
          </a:xfrm>
          <a:prstGeom prst="line">
            <a:avLst/>
          </a:prstGeom>
          <a:ln w="28575" cap="flat">
            <a:solidFill>
              <a:srgbClr val="2254C5"/>
            </a:solidFill>
            <a:prstDash val="solid"/>
            <a:headEnd type="none" w="sm" len="sm"/>
            <a:tailEnd type="none" w="sm" len="sm"/>
          </a:ln>
        </p:spPr>
        <p:txBody>
          <a:bodyPr/>
          <a:lstStyle/>
          <a:p>
            <a:endParaRPr lang="en-GB"/>
          </a:p>
        </p:txBody>
      </p:sp>
      <p:sp>
        <p:nvSpPr>
          <p:cNvPr id="9" name="AutoShape 9"/>
          <p:cNvSpPr/>
          <p:nvPr/>
        </p:nvSpPr>
        <p:spPr>
          <a:xfrm>
            <a:off x="13668410" y="4935057"/>
            <a:ext cx="937030" cy="0"/>
          </a:xfrm>
          <a:prstGeom prst="line">
            <a:avLst/>
          </a:prstGeom>
          <a:ln w="28575" cap="flat">
            <a:solidFill>
              <a:srgbClr val="2254C5"/>
            </a:solidFill>
            <a:prstDash val="solid"/>
            <a:headEnd type="none" w="sm" len="sm"/>
            <a:tailEnd type="none" w="sm" len="sm"/>
          </a:ln>
        </p:spPr>
        <p:txBody>
          <a:bodyPr/>
          <a:lstStyle/>
          <a:p>
            <a:endParaRPr lang="en-GB"/>
          </a:p>
        </p:txBody>
      </p:sp>
      <p:sp>
        <p:nvSpPr>
          <p:cNvPr id="10" name="Freeform 10"/>
          <p:cNvSpPr/>
          <p:nvPr/>
        </p:nvSpPr>
        <p:spPr>
          <a:xfrm>
            <a:off x="8851371" y="1028700"/>
            <a:ext cx="1569209" cy="1099733"/>
          </a:xfrm>
          <a:custGeom>
            <a:avLst/>
            <a:gdLst/>
            <a:ahLst/>
            <a:cxnLst/>
            <a:rect l="l" t="t" r="r" b="b"/>
            <a:pathLst>
              <a:path w="1569209" h="1099733">
                <a:moveTo>
                  <a:pt x="0" y="0"/>
                </a:moveTo>
                <a:lnTo>
                  <a:pt x="1569209" y="0"/>
                </a:lnTo>
                <a:lnTo>
                  <a:pt x="1569209" y="1099733"/>
                </a:lnTo>
                <a:lnTo>
                  <a:pt x="0" y="1099733"/>
                </a:lnTo>
                <a:lnTo>
                  <a:pt x="0" y="0"/>
                </a:lnTo>
                <a:close/>
              </a:path>
            </a:pathLst>
          </a:custGeom>
          <a:blipFill>
            <a:blip r:embed="rId4"/>
            <a:stretch>
              <a:fillRect/>
            </a:stretch>
          </a:blipFill>
        </p:spPr>
        <p:txBody>
          <a:bodyPr/>
          <a:lstStyle/>
          <a:p>
            <a:endParaRPr lang="en-GB"/>
          </a:p>
        </p:txBody>
      </p:sp>
      <p:sp>
        <p:nvSpPr>
          <p:cNvPr id="11" name="Freeform 11"/>
          <p:cNvSpPr/>
          <p:nvPr/>
        </p:nvSpPr>
        <p:spPr>
          <a:xfrm>
            <a:off x="13322230" y="1028700"/>
            <a:ext cx="1569209" cy="1099733"/>
          </a:xfrm>
          <a:custGeom>
            <a:avLst/>
            <a:gdLst/>
            <a:ahLst/>
            <a:cxnLst/>
            <a:rect l="l" t="t" r="r" b="b"/>
            <a:pathLst>
              <a:path w="1569209" h="1099733">
                <a:moveTo>
                  <a:pt x="0" y="0"/>
                </a:moveTo>
                <a:lnTo>
                  <a:pt x="1569209" y="0"/>
                </a:lnTo>
                <a:lnTo>
                  <a:pt x="1569209" y="1099733"/>
                </a:lnTo>
                <a:lnTo>
                  <a:pt x="0" y="1099733"/>
                </a:lnTo>
                <a:lnTo>
                  <a:pt x="0" y="0"/>
                </a:lnTo>
                <a:close/>
              </a:path>
            </a:pathLst>
          </a:custGeom>
          <a:blipFill>
            <a:blip r:embed="rId5"/>
            <a:stretch>
              <a:fillRect t="-2187" b="-2187"/>
            </a:stretch>
          </a:blipFill>
        </p:spPr>
        <p:txBody>
          <a:bodyPr/>
          <a:lstStyle/>
          <a:p>
            <a:endParaRPr lang="en-GB"/>
          </a:p>
        </p:txBody>
      </p:sp>
      <p:sp>
        <p:nvSpPr>
          <p:cNvPr id="12" name="TextBox 12"/>
          <p:cNvSpPr txBox="1"/>
          <p:nvPr/>
        </p:nvSpPr>
        <p:spPr>
          <a:xfrm>
            <a:off x="1028700" y="1654766"/>
            <a:ext cx="7289766" cy="1169918"/>
          </a:xfrm>
          <a:prstGeom prst="rect">
            <a:avLst/>
          </a:prstGeom>
        </p:spPr>
        <p:txBody>
          <a:bodyPr lIns="0" tIns="0" rIns="0" bIns="0" rtlCol="0" anchor="t">
            <a:spAutoFit/>
          </a:bodyPr>
          <a:lstStyle/>
          <a:p>
            <a:pPr>
              <a:lnSpc>
                <a:spcPts val="8187"/>
              </a:lnSpc>
            </a:pPr>
            <a:r>
              <a:rPr lang="en-US" sz="8187">
                <a:solidFill>
                  <a:srgbClr val="CF102D"/>
                </a:solidFill>
                <a:latin typeface="FS Lola"/>
              </a:rPr>
              <a:t>Our DBT Values​</a:t>
            </a:r>
          </a:p>
        </p:txBody>
      </p:sp>
      <p:sp>
        <p:nvSpPr>
          <p:cNvPr id="13" name="TextBox 13"/>
          <p:cNvSpPr txBox="1"/>
          <p:nvPr/>
        </p:nvSpPr>
        <p:spPr>
          <a:xfrm>
            <a:off x="1478320" y="6424472"/>
            <a:ext cx="6551957" cy="1860569"/>
          </a:xfrm>
          <a:prstGeom prst="rect">
            <a:avLst/>
          </a:prstGeom>
        </p:spPr>
        <p:txBody>
          <a:bodyPr lIns="0" tIns="0" rIns="0" bIns="0" rtlCol="0" anchor="t">
            <a:spAutoFit/>
          </a:bodyPr>
          <a:lstStyle/>
          <a:p>
            <a:pPr>
              <a:lnSpc>
                <a:spcPts val="2424"/>
              </a:lnSpc>
            </a:pPr>
            <a:r>
              <a:rPr lang="en-US" sz="1731">
                <a:solidFill>
                  <a:srgbClr val="545454"/>
                </a:solidFill>
                <a:latin typeface="Helvetica Neue LT Std"/>
              </a:rPr>
              <a:t>Our company values are essentially the fundamental beliefs that guide our organisation's decision-making and overall approach to business. They serve as the bedrock of the company culture, shaping how our employees interact with each other, stakeholders, and the wider world. Here's a breakdown of what company values are and their significance.</a:t>
            </a:r>
          </a:p>
        </p:txBody>
      </p:sp>
      <p:sp>
        <p:nvSpPr>
          <p:cNvPr id="14" name="TextBox 14"/>
          <p:cNvSpPr txBox="1"/>
          <p:nvPr/>
        </p:nvSpPr>
        <p:spPr>
          <a:xfrm>
            <a:off x="9197551" y="2167325"/>
            <a:ext cx="2436748" cy="577239"/>
          </a:xfrm>
          <a:prstGeom prst="rect">
            <a:avLst/>
          </a:prstGeom>
        </p:spPr>
        <p:txBody>
          <a:bodyPr lIns="0" tIns="0" rIns="0" bIns="0" rtlCol="0" anchor="t">
            <a:spAutoFit/>
          </a:bodyPr>
          <a:lstStyle/>
          <a:p>
            <a:pPr>
              <a:lnSpc>
                <a:spcPts val="4407"/>
              </a:lnSpc>
            </a:pPr>
            <a:r>
              <a:rPr lang="en-US" sz="3148">
                <a:solidFill>
                  <a:srgbClr val="2254C5"/>
                </a:solidFill>
                <a:latin typeface="FS Lola"/>
              </a:rPr>
              <a:t>Excellent</a:t>
            </a:r>
          </a:p>
        </p:txBody>
      </p:sp>
      <p:sp>
        <p:nvSpPr>
          <p:cNvPr id="15" name="TextBox 15"/>
          <p:cNvSpPr txBox="1"/>
          <p:nvPr/>
        </p:nvSpPr>
        <p:spPr>
          <a:xfrm>
            <a:off x="9197551" y="2874201"/>
            <a:ext cx="3750504" cy="1499684"/>
          </a:xfrm>
          <a:prstGeom prst="rect">
            <a:avLst/>
          </a:prstGeom>
        </p:spPr>
        <p:txBody>
          <a:bodyPr lIns="0" tIns="0" rIns="0" bIns="0" rtlCol="0" anchor="t">
            <a:spAutoFit/>
          </a:bodyPr>
          <a:lstStyle/>
          <a:p>
            <a:pPr>
              <a:lnSpc>
                <a:spcPts val="2380"/>
              </a:lnSpc>
            </a:pPr>
            <a:r>
              <a:rPr lang="en-US" sz="1700" dirty="0">
                <a:solidFill>
                  <a:srgbClr val="545454"/>
                </a:solidFill>
                <a:latin typeface="Helvetica Neue LT Std"/>
              </a:rPr>
              <a:t>Our work matters. It makes a difference to people's lives across the country. We combine excellence with </a:t>
            </a:r>
            <a:r>
              <a:rPr lang="en-US" sz="1700" dirty="0">
                <a:solidFill>
                  <a:srgbClr val="797979"/>
                </a:solidFill>
                <a:latin typeface="Helvetica Neue LT Std"/>
              </a:rPr>
              <a:t>pace</a:t>
            </a:r>
            <a:r>
              <a:rPr lang="en-US" sz="1700" dirty="0">
                <a:solidFill>
                  <a:srgbClr val="545454"/>
                </a:solidFill>
                <a:latin typeface="Helvetica Neue LT Std"/>
              </a:rPr>
              <a:t> to maximise the impact we have.</a:t>
            </a:r>
          </a:p>
        </p:txBody>
      </p:sp>
      <p:sp>
        <p:nvSpPr>
          <p:cNvPr id="16" name="TextBox 16"/>
          <p:cNvSpPr txBox="1"/>
          <p:nvPr/>
        </p:nvSpPr>
        <p:spPr>
          <a:xfrm>
            <a:off x="9202206" y="6395897"/>
            <a:ext cx="2436748" cy="577239"/>
          </a:xfrm>
          <a:prstGeom prst="rect">
            <a:avLst/>
          </a:prstGeom>
        </p:spPr>
        <p:txBody>
          <a:bodyPr lIns="0" tIns="0" rIns="0" bIns="0" rtlCol="0" anchor="t">
            <a:spAutoFit/>
          </a:bodyPr>
          <a:lstStyle/>
          <a:p>
            <a:pPr>
              <a:lnSpc>
                <a:spcPts val="4407"/>
              </a:lnSpc>
            </a:pPr>
            <a:r>
              <a:rPr lang="en-US" sz="3148">
                <a:solidFill>
                  <a:srgbClr val="E24912"/>
                </a:solidFill>
                <a:latin typeface="FS Lola"/>
              </a:rPr>
              <a:t>Confident</a:t>
            </a:r>
          </a:p>
        </p:txBody>
      </p:sp>
      <p:sp>
        <p:nvSpPr>
          <p:cNvPr id="17" name="TextBox 17"/>
          <p:cNvSpPr txBox="1"/>
          <p:nvPr/>
        </p:nvSpPr>
        <p:spPr>
          <a:xfrm>
            <a:off x="9202206" y="7102772"/>
            <a:ext cx="3494003" cy="1794922"/>
          </a:xfrm>
          <a:prstGeom prst="rect">
            <a:avLst/>
          </a:prstGeom>
        </p:spPr>
        <p:txBody>
          <a:bodyPr lIns="0" tIns="0" rIns="0" bIns="0" rtlCol="0" anchor="t">
            <a:spAutoFit/>
          </a:bodyPr>
          <a:lstStyle/>
          <a:p>
            <a:pPr>
              <a:lnSpc>
                <a:spcPts val="2380"/>
              </a:lnSpc>
            </a:pPr>
            <a:r>
              <a:rPr lang="en-US" sz="1700" dirty="0">
                <a:solidFill>
                  <a:srgbClr val="545454"/>
                </a:solidFill>
                <a:latin typeface="Helvetica Neue LT Std"/>
              </a:rPr>
              <a:t>We have a distinctive perspective, informed by our work with business. We make a compelling case for what we want to do, and don't let obstacles get in the way.​</a:t>
            </a:r>
          </a:p>
          <a:p>
            <a:pPr>
              <a:lnSpc>
                <a:spcPts val="2380"/>
              </a:lnSpc>
            </a:pPr>
            <a:endParaRPr lang="en-US" sz="1700" dirty="0">
              <a:solidFill>
                <a:srgbClr val="545454"/>
              </a:solidFill>
              <a:latin typeface="Helvetica Neue LT Std"/>
            </a:endParaRPr>
          </a:p>
        </p:txBody>
      </p:sp>
      <p:sp>
        <p:nvSpPr>
          <p:cNvPr id="18" name="TextBox 18"/>
          <p:cNvSpPr txBox="1"/>
          <p:nvPr/>
        </p:nvSpPr>
        <p:spPr>
          <a:xfrm>
            <a:off x="13668410" y="2167325"/>
            <a:ext cx="2436748" cy="577239"/>
          </a:xfrm>
          <a:prstGeom prst="rect">
            <a:avLst/>
          </a:prstGeom>
        </p:spPr>
        <p:txBody>
          <a:bodyPr lIns="0" tIns="0" rIns="0" bIns="0" rtlCol="0" anchor="t">
            <a:spAutoFit/>
          </a:bodyPr>
          <a:lstStyle/>
          <a:p>
            <a:pPr>
              <a:lnSpc>
                <a:spcPts val="4407"/>
              </a:lnSpc>
            </a:pPr>
            <a:r>
              <a:rPr lang="en-US" sz="3148">
                <a:solidFill>
                  <a:srgbClr val="A90083"/>
                </a:solidFill>
                <a:latin typeface="FS Lola"/>
              </a:rPr>
              <a:t>Connected</a:t>
            </a:r>
          </a:p>
        </p:txBody>
      </p:sp>
      <p:sp>
        <p:nvSpPr>
          <p:cNvPr id="19" name="TextBox 19"/>
          <p:cNvSpPr txBox="1"/>
          <p:nvPr/>
        </p:nvSpPr>
        <p:spPr>
          <a:xfrm>
            <a:off x="13668410" y="2883726"/>
            <a:ext cx="3590890" cy="1674308"/>
          </a:xfrm>
          <a:prstGeom prst="rect">
            <a:avLst/>
          </a:prstGeom>
        </p:spPr>
        <p:txBody>
          <a:bodyPr lIns="0" tIns="0" rIns="0" bIns="0" rtlCol="0" anchor="t">
            <a:spAutoFit/>
          </a:bodyPr>
          <a:lstStyle/>
          <a:p>
            <a:pPr>
              <a:lnSpc>
                <a:spcPts val="2196"/>
              </a:lnSpc>
            </a:pPr>
            <a:r>
              <a:rPr lang="en-US" sz="1569">
                <a:solidFill>
                  <a:srgbClr val="545454"/>
                </a:solidFill>
                <a:latin typeface="Helvetica Neue LT Std"/>
              </a:rPr>
              <a:t>We actively partner with businesses across the UK and across the world. We are accessible and we help them navigate Government, using our strong relationships to get things done.​</a:t>
            </a:r>
          </a:p>
          <a:p>
            <a:pPr>
              <a:lnSpc>
                <a:spcPts val="2196"/>
              </a:lnSpc>
            </a:pPr>
            <a:endParaRPr lang="en-US" sz="1569">
              <a:solidFill>
                <a:srgbClr val="545454"/>
              </a:solidFill>
              <a:latin typeface="Helvetica Neue LT Std"/>
            </a:endParaRPr>
          </a:p>
        </p:txBody>
      </p:sp>
      <p:sp>
        <p:nvSpPr>
          <p:cNvPr id="20" name="TextBox 20"/>
          <p:cNvSpPr txBox="1"/>
          <p:nvPr/>
        </p:nvSpPr>
        <p:spPr>
          <a:xfrm>
            <a:off x="13673065" y="6395897"/>
            <a:ext cx="2436748" cy="577239"/>
          </a:xfrm>
          <a:prstGeom prst="rect">
            <a:avLst/>
          </a:prstGeom>
        </p:spPr>
        <p:txBody>
          <a:bodyPr lIns="0" tIns="0" rIns="0" bIns="0" rtlCol="0" anchor="t">
            <a:spAutoFit/>
          </a:bodyPr>
          <a:lstStyle/>
          <a:p>
            <a:pPr>
              <a:lnSpc>
                <a:spcPts val="4407"/>
              </a:lnSpc>
            </a:pPr>
            <a:r>
              <a:rPr lang="en-US" sz="3148">
                <a:solidFill>
                  <a:srgbClr val="CF102D"/>
                </a:solidFill>
                <a:latin typeface="FS Lola"/>
              </a:rPr>
              <a:t>Collaborative</a:t>
            </a:r>
          </a:p>
        </p:txBody>
      </p:sp>
      <p:sp>
        <p:nvSpPr>
          <p:cNvPr id="21" name="TextBox 21"/>
          <p:cNvSpPr txBox="1"/>
          <p:nvPr/>
        </p:nvSpPr>
        <p:spPr>
          <a:xfrm>
            <a:off x="13673065" y="7102772"/>
            <a:ext cx="3899617" cy="1499684"/>
          </a:xfrm>
          <a:prstGeom prst="rect">
            <a:avLst/>
          </a:prstGeom>
        </p:spPr>
        <p:txBody>
          <a:bodyPr lIns="0" tIns="0" rIns="0" bIns="0" rtlCol="0" anchor="t">
            <a:spAutoFit/>
          </a:bodyPr>
          <a:lstStyle/>
          <a:p>
            <a:pPr>
              <a:lnSpc>
                <a:spcPts val="2380"/>
              </a:lnSpc>
            </a:pPr>
            <a:r>
              <a:rPr lang="en-US" sz="1700">
                <a:solidFill>
                  <a:srgbClr val="545454"/>
                </a:solidFill>
                <a:latin typeface="Helvetica Neue LT Std"/>
              </a:rPr>
              <a:t>We are one department, bringing together teams from across the UK and across the world. We ensure everyone is supported and can see how their work makes a difference.​</a:t>
            </a:r>
          </a:p>
        </p:txBody>
      </p:sp>
      <p:sp>
        <p:nvSpPr>
          <p:cNvPr id="22" name="Freeform 22"/>
          <p:cNvSpPr/>
          <p:nvPr/>
        </p:nvSpPr>
        <p:spPr>
          <a:xfrm>
            <a:off x="1038225" y="2744565"/>
            <a:ext cx="7451196" cy="3534860"/>
          </a:xfrm>
          <a:custGeom>
            <a:avLst/>
            <a:gdLst/>
            <a:ahLst/>
            <a:cxnLst/>
            <a:rect l="l" t="t" r="r" b="b"/>
            <a:pathLst>
              <a:path w="7451196" h="3534860">
                <a:moveTo>
                  <a:pt x="0" y="0"/>
                </a:moveTo>
                <a:lnTo>
                  <a:pt x="7451196" y="0"/>
                </a:lnTo>
                <a:lnTo>
                  <a:pt x="7451196" y="3534860"/>
                </a:lnTo>
                <a:lnTo>
                  <a:pt x="0" y="3534860"/>
                </a:lnTo>
                <a:lnTo>
                  <a:pt x="0" y="0"/>
                </a:lnTo>
                <a:close/>
              </a:path>
            </a:pathLst>
          </a:custGeom>
          <a:blipFill>
            <a:blip r:embed="rId6"/>
            <a:stretch>
              <a:fillRect t="-16667" b="-23860"/>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61792" y="870328"/>
            <a:ext cx="3562393" cy="9416672"/>
            <a:chOff x="0" y="0"/>
            <a:chExt cx="938243" cy="2480111"/>
          </a:xfrm>
        </p:grpSpPr>
        <p:sp>
          <p:nvSpPr>
            <p:cNvPr id="3" name="Freeform 3"/>
            <p:cNvSpPr/>
            <p:nvPr/>
          </p:nvSpPr>
          <p:spPr>
            <a:xfrm>
              <a:off x="0" y="0"/>
              <a:ext cx="938243" cy="2480111"/>
            </a:xfrm>
            <a:custGeom>
              <a:avLst/>
              <a:gdLst/>
              <a:ahLst/>
              <a:cxnLst/>
              <a:rect l="l" t="t" r="r" b="b"/>
              <a:pathLst>
                <a:path w="938243" h="2480111">
                  <a:moveTo>
                    <a:pt x="0" y="0"/>
                  </a:moveTo>
                  <a:lnTo>
                    <a:pt x="938243" y="0"/>
                  </a:lnTo>
                  <a:lnTo>
                    <a:pt x="938243" y="2480111"/>
                  </a:lnTo>
                  <a:lnTo>
                    <a:pt x="0" y="2480111"/>
                  </a:lnTo>
                  <a:close/>
                </a:path>
              </a:pathLst>
            </a:custGeom>
            <a:solidFill>
              <a:srgbClr val="F0F0EC"/>
            </a:solidFill>
          </p:spPr>
          <p:txBody>
            <a:bodyPr/>
            <a:lstStyle/>
            <a:p>
              <a:endParaRPr lang="en-GB"/>
            </a:p>
          </p:txBody>
        </p:sp>
        <p:sp>
          <p:nvSpPr>
            <p:cNvPr id="4" name="TextBox 4"/>
            <p:cNvSpPr txBox="1"/>
            <p:nvPr/>
          </p:nvSpPr>
          <p:spPr>
            <a:xfrm>
              <a:off x="0" y="-38100"/>
              <a:ext cx="938243" cy="251821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863815" y="828876"/>
            <a:ext cx="11813696" cy="732893"/>
          </a:xfrm>
          <a:prstGeom prst="rect">
            <a:avLst/>
          </a:prstGeom>
        </p:spPr>
        <p:txBody>
          <a:bodyPr wrap="square" lIns="0" tIns="0" rIns="0" bIns="0" rtlCol="0" anchor="t">
            <a:spAutoFit/>
          </a:bodyPr>
          <a:lstStyle/>
          <a:p>
            <a:pPr>
              <a:lnSpc>
                <a:spcPts val="5600"/>
              </a:lnSpc>
            </a:pPr>
            <a:r>
              <a:rPr lang="en-US" sz="5600" dirty="0">
                <a:solidFill>
                  <a:srgbClr val="CF102D"/>
                </a:solidFill>
                <a:latin typeface="FS Lola"/>
              </a:rPr>
              <a:t>About the Office for Investment (OFI)</a:t>
            </a:r>
          </a:p>
        </p:txBody>
      </p:sp>
      <p:sp>
        <p:nvSpPr>
          <p:cNvPr id="9" name="TextBox 9"/>
          <p:cNvSpPr txBox="1"/>
          <p:nvPr/>
        </p:nvSpPr>
        <p:spPr>
          <a:xfrm>
            <a:off x="14237988" y="4249348"/>
            <a:ext cx="2810000" cy="1000274"/>
          </a:xfrm>
          <a:prstGeom prst="rect">
            <a:avLst/>
          </a:prstGeom>
        </p:spPr>
        <p:txBody>
          <a:bodyPr lIns="0" tIns="0" rIns="0" bIns="0" rtlCol="0" anchor="t">
            <a:spAutoFit/>
          </a:bodyPr>
          <a:lstStyle/>
          <a:p>
            <a:pPr>
              <a:lnSpc>
                <a:spcPts val="2645"/>
              </a:lnSpc>
            </a:pPr>
            <a:r>
              <a:rPr lang="en-US" sz="2250" dirty="0">
                <a:solidFill>
                  <a:srgbClr val="0063BE"/>
                </a:solidFill>
                <a:latin typeface="FS Lola"/>
              </a:rPr>
              <a:t>Ceri Smith</a:t>
            </a:r>
          </a:p>
          <a:p>
            <a:pPr>
              <a:lnSpc>
                <a:spcPts val="2645"/>
              </a:lnSpc>
            </a:pPr>
            <a:r>
              <a:rPr lang="en-US" sz="2250" dirty="0">
                <a:solidFill>
                  <a:srgbClr val="0063BE"/>
                </a:solidFill>
                <a:latin typeface="FS Lola"/>
              </a:rPr>
              <a:t>Director General, Office for Investment</a:t>
            </a:r>
          </a:p>
        </p:txBody>
      </p:sp>
      <p:sp>
        <p:nvSpPr>
          <p:cNvPr id="11" name="AutoShape 11"/>
          <p:cNvSpPr/>
          <p:nvPr/>
        </p:nvSpPr>
        <p:spPr>
          <a:xfrm>
            <a:off x="0" y="9728445"/>
            <a:ext cx="18395101" cy="0"/>
          </a:xfrm>
          <a:prstGeom prst="line">
            <a:avLst/>
          </a:prstGeom>
          <a:ln w="38100" cap="flat">
            <a:solidFill>
              <a:srgbClr val="0063BE"/>
            </a:solidFill>
            <a:prstDash val="solid"/>
            <a:headEnd type="none" w="sm" len="sm"/>
            <a:tailEnd type="none" w="sm" len="sm"/>
          </a:ln>
        </p:spPr>
        <p:txBody>
          <a:bodyPr/>
          <a:lstStyle/>
          <a:p>
            <a:endParaRPr lang="en-GB"/>
          </a:p>
        </p:txBody>
      </p:sp>
      <p:sp>
        <p:nvSpPr>
          <p:cNvPr id="12" name="Freeform 12"/>
          <p:cNvSpPr/>
          <p:nvPr/>
        </p:nvSpPr>
        <p:spPr>
          <a:xfrm>
            <a:off x="11277600" y="7278718"/>
            <a:ext cx="7010400" cy="3008282"/>
          </a:xfrm>
          <a:custGeom>
            <a:avLst/>
            <a:gdLst/>
            <a:ahLst/>
            <a:cxnLst/>
            <a:rect l="l" t="t" r="r" b="b"/>
            <a:pathLst>
              <a:path w="10111872" h="6016564">
                <a:moveTo>
                  <a:pt x="0" y="0"/>
                </a:moveTo>
                <a:lnTo>
                  <a:pt x="10111872" y="0"/>
                </a:lnTo>
                <a:lnTo>
                  <a:pt x="10111872" y="6016564"/>
                </a:lnTo>
                <a:lnTo>
                  <a:pt x="0" y="6016564"/>
                </a:lnTo>
                <a:lnTo>
                  <a:pt x="0" y="0"/>
                </a:lnTo>
                <a:close/>
              </a:path>
            </a:pathLst>
          </a:custGeom>
          <a:blipFill>
            <a:blip r:embed="rId2">
              <a:alphaModFix amt="48000"/>
              <a:extLst>
                <a:ext uri="{96DAC541-7B7A-43D3-8B79-37D633B846F1}">
                  <asvg:svgBlip xmlns:asvg="http://schemas.microsoft.com/office/drawing/2016/SVG/main" r:embed="rId3"/>
                </a:ext>
              </a:extLst>
            </a:blip>
            <a:stretch>
              <a:fillRect l="387" r="-44628" b="-100000"/>
            </a:stretch>
          </a:blipFill>
        </p:spPr>
        <p:txBody>
          <a:bodyPr/>
          <a:lstStyle/>
          <a:p>
            <a:endParaRPr lang="en-GB"/>
          </a:p>
        </p:txBody>
      </p:sp>
      <p:pic>
        <p:nvPicPr>
          <p:cNvPr id="13" name="Picture 12" descr="A person with a beard and glasses smiling&#10;&#10;AI-generated content may be incorrect.">
            <a:extLst>
              <a:ext uri="{FF2B5EF4-FFF2-40B4-BE49-F238E27FC236}">
                <a16:creationId xmlns:a16="http://schemas.microsoft.com/office/drawing/2014/main" id="{73C767CE-C17C-CE61-1E46-F30B1B3B07E0}"/>
              </a:ext>
            </a:extLst>
          </p:cNvPr>
          <p:cNvPicPr>
            <a:picLocks noChangeAspect="1"/>
          </p:cNvPicPr>
          <p:nvPr/>
        </p:nvPicPr>
        <p:blipFill>
          <a:blip r:embed="rId4"/>
          <a:stretch>
            <a:fillRect/>
          </a:stretch>
        </p:blipFill>
        <p:spPr>
          <a:xfrm>
            <a:off x="14263078" y="1159663"/>
            <a:ext cx="2819400" cy="2800350"/>
          </a:xfrm>
          <a:prstGeom prst="rect">
            <a:avLst/>
          </a:prstGeom>
        </p:spPr>
      </p:pic>
      <p:sp>
        <p:nvSpPr>
          <p:cNvPr id="17" name="TextBox 16">
            <a:extLst>
              <a:ext uri="{FF2B5EF4-FFF2-40B4-BE49-F238E27FC236}">
                <a16:creationId xmlns:a16="http://schemas.microsoft.com/office/drawing/2014/main" id="{0977CFDE-DAB2-727A-2A68-26E06CA09ED5}"/>
              </a:ext>
            </a:extLst>
          </p:cNvPr>
          <p:cNvSpPr txBox="1"/>
          <p:nvPr/>
        </p:nvSpPr>
        <p:spPr>
          <a:xfrm>
            <a:off x="504285" y="1855050"/>
            <a:ext cx="12532756" cy="7879080"/>
          </a:xfrm>
          <a:prstGeom prst="rect">
            <a:avLst/>
          </a:prstGeom>
          <a:noFill/>
        </p:spPr>
        <p:txBody>
          <a:bodyPr wrap="square" lIns="91440" tIns="45720" rIns="91440" bIns="45720" anchor="t">
            <a:spAutoFit/>
          </a:bodyPr>
          <a:lstStyle/>
          <a:p>
            <a:pPr algn="just"/>
            <a:r>
              <a:rPr lang="en-GB" sz="2000" dirty="0">
                <a:solidFill>
                  <a:srgbClr val="666666"/>
                </a:solidFill>
                <a:latin typeface="Helvetica Neue LT Std"/>
                <a:cs typeface="Arial"/>
              </a:rPr>
              <a:t>Increasing investment, both foreign and domestic, is crucial to the UK’s economic growth and the future prosperity of its citizens. Leveraging private investment is also fundamental to delivering new infrastructure, the energy transition and retaining international leadership as a science and technology driven economy.   </a:t>
            </a:r>
          </a:p>
          <a:p>
            <a:pPr algn="just"/>
            <a:r>
              <a:rPr lang="en-US" sz="2000" dirty="0">
                <a:solidFill>
                  <a:srgbClr val="666666"/>
                </a:solidFill>
                <a:latin typeface="Helvetica Neue LT Std"/>
                <a:cs typeface="Arial"/>
              </a:rPr>
              <a:t>  </a:t>
            </a:r>
            <a:endParaRPr lang="en-GB" sz="2000" dirty="0">
              <a:solidFill>
                <a:srgbClr val="666666"/>
              </a:solidFill>
              <a:latin typeface="Helvetica Neue LT Std"/>
              <a:cs typeface="Arial"/>
            </a:endParaRPr>
          </a:p>
          <a:p>
            <a:pPr algn="just"/>
            <a:r>
              <a:rPr lang="en-GB" sz="2000" dirty="0">
                <a:solidFill>
                  <a:srgbClr val="666666"/>
                </a:solidFill>
                <a:latin typeface="Helvetica Neue LT Std"/>
                <a:cs typeface="Arial"/>
              </a:rPr>
              <a:t>The Office for Investment (OfI) was spun out of Downing Street in January 2021 and is now a joint unit between No.10, His Majesty’s Treasury (HMT) and the Department for Business and Trade (DBT).  The OfI is an exciting, creative and dynamic place to work among a motivated and driven team with both commercial and public sector backgrounds. The Office works closely with Secretaries of State, Junior Ministers, and No.10 to deliver the highest-value, highest profile investment propositions.   </a:t>
            </a:r>
          </a:p>
          <a:p>
            <a:pPr algn="just"/>
            <a:endParaRPr lang="en-GB" sz="2000" dirty="0">
              <a:solidFill>
                <a:srgbClr val="666666"/>
              </a:solidFill>
              <a:latin typeface="Helvetica Neue LT Std"/>
              <a:cs typeface="Arial"/>
            </a:endParaRPr>
          </a:p>
          <a:p>
            <a:pPr algn="just"/>
            <a:r>
              <a:rPr lang="en-GB" sz="2000" dirty="0">
                <a:solidFill>
                  <a:srgbClr val="666666"/>
                </a:solidFill>
                <a:latin typeface="Helvetica Neue LT Std"/>
                <a:cs typeface="Arial"/>
              </a:rPr>
              <a:t>The team operates a flexible and flat structure which means that staff across all grades have the opportunity to work directly alongside the senior leadership and have direct exposure to ministers and senior business executives.    </a:t>
            </a:r>
          </a:p>
          <a:p>
            <a:pPr algn="just"/>
            <a:endParaRPr lang="en-GB" sz="2000" dirty="0">
              <a:solidFill>
                <a:srgbClr val="666666"/>
              </a:solidFill>
              <a:latin typeface="Helvetica Neue LT Std"/>
              <a:cs typeface="Arial"/>
            </a:endParaRPr>
          </a:p>
          <a:p>
            <a:pPr algn="just"/>
            <a:r>
              <a:rPr lang="en-US" sz="2000" dirty="0" err="1">
                <a:solidFill>
                  <a:srgbClr val="666666"/>
                </a:solidFill>
                <a:latin typeface="Helvetica Neue LT Std"/>
                <a:cs typeface="Arial"/>
              </a:rPr>
              <a:t>OfI's</a:t>
            </a:r>
            <a:r>
              <a:rPr lang="en-US" sz="2000" dirty="0">
                <a:solidFill>
                  <a:srgbClr val="666666"/>
                </a:solidFill>
                <a:latin typeface="Helvetica Neue LT Std"/>
                <a:cs typeface="Arial"/>
              </a:rPr>
              <a:t> vision and mission is to secure investment to drive growth, job creation and increased productivity across the UK. We are proactive and entrepreneurial, delivering ambitious outcomes aligned to the Industrial Strategy and HMG Missions. To become a centre of excellence for attracting and growing investment we want to attract talented people from the private sector and across government – local and national - who are curious, creative and agile in pursuing emerging opportunities for the UK. </a:t>
            </a:r>
          </a:p>
          <a:p>
            <a:pPr algn="just"/>
            <a:endParaRPr lang="en-GB" sz="2000" dirty="0">
              <a:solidFill>
                <a:srgbClr val="666666"/>
              </a:solidFill>
              <a:latin typeface="Helvetica Neue LT Std"/>
              <a:cs typeface="Arial"/>
            </a:endParaRPr>
          </a:p>
          <a:p>
            <a:pPr algn="just"/>
            <a:r>
              <a:rPr lang="en-US" sz="2000" dirty="0">
                <a:solidFill>
                  <a:srgbClr val="666666"/>
                </a:solidFill>
                <a:latin typeface="Helvetica Neue LT Std"/>
                <a:cs typeface="Arial"/>
              </a:rPr>
              <a:t>This is a wide-ranging role where you will get to develop new skills and build on existing ones to increase investment opportunities and shape the wider Government policies investors will operate under. </a:t>
            </a:r>
            <a:endParaRPr lang="en-GB" sz="2000" dirty="0">
              <a:solidFill>
                <a:srgbClr val="666666"/>
              </a:solidFill>
              <a:latin typeface="Helvetica Neue LT Std"/>
              <a:cs typeface="Arial"/>
            </a:endParaRPr>
          </a:p>
          <a:p>
            <a:endParaRPr lang="en-GB" sz="2200" dirty="0">
              <a:solidFill>
                <a:srgbClr val="666666"/>
              </a:solidFill>
              <a:latin typeface="Helvetica Neue LT Std"/>
              <a:ea typeface="Helvetica Neue" panose="02000503000000020004" pitchFamily="2" charset="0"/>
              <a:cs typeface="Arial"/>
            </a:endParaRPr>
          </a:p>
          <a:p>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82983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2406" y="597732"/>
            <a:ext cx="1453646" cy="1113856"/>
          </a:xfrm>
          <a:custGeom>
            <a:avLst/>
            <a:gdLst/>
            <a:ahLst/>
            <a:cxnLst/>
            <a:rect l="l" t="t" r="r" b="b"/>
            <a:pathLst>
              <a:path w="1453646" h="1113856">
                <a:moveTo>
                  <a:pt x="0" y="0"/>
                </a:moveTo>
                <a:lnTo>
                  <a:pt x="1453645" y="0"/>
                </a:lnTo>
                <a:lnTo>
                  <a:pt x="1453645" y="1113856"/>
                </a:lnTo>
                <a:lnTo>
                  <a:pt x="0" y="11138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868844" y="5082144"/>
            <a:ext cx="15773244" cy="4931478"/>
          </a:xfrm>
          <a:prstGeom prst="rect">
            <a:avLst/>
          </a:prstGeom>
        </p:spPr>
        <p:txBody>
          <a:bodyPr wrap="square" lIns="0" tIns="0" rIns="0" bIns="0" rtlCol="0" anchor="t">
            <a:spAutoFit/>
          </a:bodyPr>
          <a:lstStyle/>
          <a:p>
            <a:pPr algn="just">
              <a:lnSpc>
                <a:spcPct val="150000"/>
              </a:lnSpc>
            </a:pPr>
            <a:r>
              <a:rPr lang="en-GB" sz="2000" b="1" dirty="0">
                <a:solidFill>
                  <a:srgbClr val="2254C5"/>
                </a:solidFill>
                <a:latin typeface="Helvetica Neue LT Std"/>
              </a:rPr>
              <a:t>Key areas of responsibility include:</a:t>
            </a:r>
            <a:endParaRPr lang="en-GB" sz="2000" b="1" dirty="0">
              <a:solidFill>
                <a:srgbClr val="C00000"/>
              </a:solidFill>
              <a:latin typeface="Helvetica Neue LT Std"/>
            </a:endParaRPr>
          </a:p>
          <a:p>
            <a:pPr algn="just">
              <a:lnSpc>
                <a:spcPct val="150000"/>
              </a:lnSpc>
            </a:pPr>
            <a:r>
              <a:rPr lang="en-GB" sz="2000" b="1" dirty="0">
                <a:solidFill>
                  <a:srgbClr val="C00000"/>
                </a:solidFill>
                <a:latin typeface="Helvetica Neue LT Std"/>
              </a:rPr>
              <a:t>Regional Opportunities: </a:t>
            </a:r>
            <a:r>
              <a:rPr lang="en-GB" sz="2000" dirty="0">
                <a:solidFill>
                  <a:srgbClr val="2254C5"/>
                </a:solidFill>
                <a:latin typeface="Helvetica Neue LT Std"/>
              </a:rPr>
              <a:t>You and your team will work develop a pipeline of transformational local investment opportunities and work with partners across the UK to surface and co-design products to meet global corporate and capital demand. You will draw in experts from across OfI (especially Product team), government and industry to help structure and market these opportunities.  </a:t>
            </a:r>
          </a:p>
          <a:p>
            <a:pPr>
              <a:lnSpc>
                <a:spcPct val="150000"/>
              </a:lnSpc>
            </a:pPr>
            <a:endParaRPr lang="en-GB" sz="2000" dirty="0">
              <a:solidFill>
                <a:srgbClr val="2254C5"/>
              </a:solidFill>
              <a:latin typeface="Helvetica Neue LT Std"/>
            </a:endParaRPr>
          </a:p>
          <a:p>
            <a:pPr algn="just">
              <a:lnSpc>
                <a:spcPct val="150000"/>
              </a:lnSpc>
            </a:pPr>
            <a:r>
              <a:rPr lang="en-GB" sz="2000" b="1" dirty="0">
                <a:solidFill>
                  <a:srgbClr val="C00000"/>
                </a:solidFill>
                <a:latin typeface="Helvetica Neue LT Std"/>
              </a:rPr>
              <a:t>Regions and nations network: </a:t>
            </a:r>
            <a:r>
              <a:rPr lang="en-GB" sz="2000" dirty="0">
                <a:solidFill>
                  <a:srgbClr val="2254C5"/>
                </a:solidFill>
                <a:latin typeface="Helvetica Neue LT Std"/>
              </a:rPr>
              <a:t>You will be well-networked and visible as a leader across the UK regions and nations, working hand in glove with First Ministers, mayors, local authorities, and other leaders to ensure that large-scale opportunities are brought to market effectively, including by unblocking barriers to delivery. You will utilise the Council of Regions &amp; Nations, Executive Forum and drive the Investment Sub Group for Chief Executives to achieve investment outcomes. You will empower your Grade 6’s to have senior relationships across their dedicated region and support them to develop powerful networks to help identify and deliver deals.  </a:t>
            </a:r>
            <a:endParaRPr lang="en-GB" sz="1903" dirty="0">
              <a:solidFill>
                <a:srgbClr val="2254C5"/>
              </a:solidFill>
              <a:latin typeface="Helvetica Neue LT Std"/>
            </a:endParaRPr>
          </a:p>
          <a:p>
            <a:pPr>
              <a:lnSpc>
                <a:spcPts val="2664"/>
              </a:lnSpc>
            </a:pPr>
            <a:endParaRPr lang="en-GB" sz="1903" dirty="0">
              <a:solidFill>
                <a:srgbClr val="2254C5"/>
              </a:solidFill>
              <a:latin typeface="Helvetica Neue LT Std"/>
            </a:endParaRPr>
          </a:p>
        </p:txBody>
      </p:sp>
      <p:sp>
        <p:nvSpPr>
          <p:cNvPr id="4" name="TextBox 4"/>
          <p:cNvSpPr txBox="1"/>
          <p:nvPr/>
        </p:nvSpPr>
        <p:spPr>
          <a:xfrm>
            <a:off x="2359803" y="954045"/>
            <a:ext cx="6656999" cy="818515"/>
          </a:xfrm>
          <a:prstGeom prst="rect">
            <a:avLst/>
          </a:prstGeom>
        </p:spPr>
        <p:txBody>
          <a:bodyPr lIns="0" tIns="0" rIns="0" bIns="0" rtlCol="0" anchor="t">
            <a:spAutoFit/>
          </a:bodyPr>
          <a:lstStyle/>
          <a:p>
            <a:pPr>
              <a:lnSpc>
                <a:spcPts val="5600"/>
              </a:lnSpc>
            </a:pPr>
            <a:r>
              <a:rPr lang="en-US" sz="5600" dirty="0">
                <a:solidFill>
                  <a:srgbClr val="CF102D"/>
                </a:solidFill>
                <a:latin typeface="FS Lola"/>
              </a:rPr>
              <a:t>Key Responsibilities</a:t>
            </a:r>
          </a:p>
        </p:txBody>
      </p:sp>
      <p:sp>
        <p:nvSpPr>
          <p:cNvPr id="8" name="TextBox 7">
            <a:extLst>
              <a:ext uri="{FF2B5EF4-FFF2-40B4-BE49-F238E27FC236}">
                <a16:creationId xmlns:a16="http://schemas.microsoft.com/office/drawing/2014/main" id="{78407EFC-7601-077E-171B-88673ECFE0D7}"/>
              </a:ext>
            </a:extLst>
          </p:cNvPr>
          <p:cNvSpPr txBox="1"/>
          <p:nvPr/>
        </p:nvSpPr>
        <p:spPr>
          <a:xfrm>
            <a:off x="868844" y="2225263"/>
            <a:ext cx="16295915" cy="2343206"/>
          </a:xfrm>
          <a:prstGeom prst="rect">
            <a:avLst/>
          </a:prstGeom>
          <a:noFill/>
        </p:spPr>
        <p:txBody>
          <a:bodyPr wrap="square" lIns="91440" tIns="45720" rIns="91440" bIns="45720" rtlCol="0" anchor="t">
            <a:spAutoFit/>
          </a:bodyPr>
          <a:lstStyle/>
          <a:p>
            <a:pPr algn="just">
              <a:lnSpc>
                <a:spcPct val="150000"/>
              </a:lnSpc>
            </a:pPr>
            <a:r>
              <a:rPr lang="en-GB" sz="2000" dirty="0">
                <a:solidFill>
                  <a:srgbClr val="2254C5"/>
                </a:solidFill>
                <a:latin typeface="Helvetica Neue LT Std"/>
              </a:rPr>
              <a:t>This role will deliver the </a:t>
            </a:r>
            <a:r>
              <a:rPr lang="en-GB" sz="2000" dirty="0" err="1">
                <a:solidFill>
                  <a:srgbClr val="2254C5"/>
                </a:solidFill>
                <a:latin typeface="Helvetica Neue LT Std"/>
              </a:rPr>
              <a:t>OfI’s</a:t>
            </a:r>
            <a:r>
              <a:rPr lang="en-GB" sz="2000" dirty="0">
                <a:solidFill>
                  <a:srgbClr val="2254C5"/>
                </a:solidFill>
                <a:latin typeface="Helvetica Neue LT Std"/>
              </a:rPr>
              <a:t> regional strategy, reporting to the Director. You will be responsible for building strong relationships with regional leaders (First Ministers, Mayors etc), C-suite investors, and other government departments, to deliver transformational investment projects and develop high-quality, high-impact, large-scale investment opportunities across the UK. You will be expected to play a leadership role within the OfI as a member of the Senior Leadership Team, as well as line-management responsibilities for the </a:t>
            </a:r>
            <a:r>
              <a:rPr lang="en-GB" sz="2000" dirty="0" err="1">
                <a:solidFill>
                  <a:srgbClr val="2254C5"/>
                </a:solidFill>
                <a:latin typeface="Helvetica Neue LT Std"/>
              </a:rPr>
              <a:t>OfI’s</a:t>
            </a:r>
            <a:r>
              <a:rPr lang="en-GB" sz="2000" dirty="0">
                <a:solidFill>
                  <a:srgbClr val="2254C5"/>
                </a:solidFill>
                <a:latin typeface="Helvetica Neue LT Std"/>
              </a:rPr>
              <a:t> Investment Partners (Grade 6) in the regions and nations.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C9759-21ED-E471-1B09-19F930098EA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948307-A963-159E-F261-74DF34090447}"/>
              </a:ext>
            </a:extLst>
          </p:cNvPr>
          <p:cNvSpPr/>
          <p:nvPr/>
        </p:nvSpPr>
        <p:spPr>
          <a:xfrm>
            <a:off x="632406" y="597732"/>
            <a:ext cx="1453646" cy="1113856"/>
          </a:xfrm>
          <a:custGeom>
            <a:avLst/>
            <a:gdLst/>
            <a:ahLst/>
            <a:cxnLst/>
            <a:rect l="l" t="t" r="r" b="b"/>
            <a:pathLst>
              <a:path w="1453646" h="1113856">
                <a:moveTo>
                  <a:pt x="0" y="0"/>
                </a:moveTo>
                <a:lnTo>
                  <a:pt x="1453645" y="0"/>
                </a:lnTo>
                <a:lnTo>
                  <a:pt x="1453645" y="1113856"/>
                </a:lnTo>
                <a:lnTo>
                  <a:pt x="0" y="11138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a:extLst>
              <a:ext uri="{FF2B5EF4-FFF2-40B4-BE49-F238E27FC236}">
                <a16:creationId xmlns:a16="http://schemas.microsoft.com/office/drawing/2014/main" id="{AEDF4F24-7D93-2368-C54D-9807E316DB37}"/>
              </a:ext>
            </a:extLst>
          </p:cNvPr>
          <p:cNvSpPr txBox="1"/>
          <p:nvPr/>
        </p:nvSpPr>
        <p:spPr>
          <a:xfrm>
            <a:off x="2487001" y="872487"/>
            <a:ext cx="10412570" cy="732893"/>
          </a:xfrm>
          <a:prstGeom prst="rect">
            <a:avLst/>
          </a:prstGeom>
        </p:spPr>
        <p:txBody>
          <a:bodyPr wrap="square" lIns="0" tIns="0" rIns="0" bIns="0" rtlCol="0" anchor="t">
            <a:spAutoFit/>
          </a:bodyPr>
          <a:lstStyle/>
          <a:p>
            <a:pPr>
              <a:lnSpc>
                <a:spcPts val="5600"/>
              </a:lnSpc>
            </a:pPr>
            <a:r>
              <a:rPr lang="en-US" sz="5600" dirty="0">
                <a:solidFill>
                  <a:srgbClr val="CF102D"/>
                </a:solidFill>
                <a:latin typeface="FS Lola"/>
              </a:rPr>
              <a:t>Key Responsibilities continued</a:t>
            </a:r>
          </a:p>
        </p:txBody>
      </p:sp>
      <p:sp>
        <p:nvSpPr>
          <p:cNvPr id="6" name="AutoShape 4">
            <a:extLst>
              <a:ext uri="{FF2B5EF4-FFF2-40B4-BE49-F238E27FC236}">
                <a16:creationId xmlns:a16="http://schemas.microsoft.com/office/drawing/2014/main" id="{0A6A6986-7328-BDA9-8F55-62993FB730D5}"/>
              </a:ext>
            </a:extLst>
          </p:cNvPr>
          <p:cNvSpPr/>
          <p:nvPr/>
        </p:nvSpPr>
        <p:spPr>
          <a:xfrm>
            <a:off x="0" y="9728445"/>
            <a:ext cx="18395101" cy="0"/>
          </a:xfrm>
          <a:prstGeom prst="line">
            <a:avLst/>
          </a:prstGeom>
          <a:ln w="38100" cap="flat">
            <a:solidFill>
              <a:srgbClr val="0063BE"/>
            </a:solidFill>
            <a:prstDash val="solid"/>
            <a:headEnd type="none" w="sm" len="sm"/>
            <a:tailEnd type="none" w="sm" len="sm"/>
          </a:ln>
        </p:spPr>
        <p:txBody>
          <a:bodyPr/>
          <a:lstStyle/>
          <a:p>
            <a:endParaRPr lang="en-GB"/>
          </a:p>
        </p:txBody>
      </p:sp>
      <p:sp>
        <p:nvSpPr>
          <p:cNvPr id="9" name="TextBox 3">
            <a:extLst>
              <a:ext uri="{FF2B5EF4-FFF2-40B4-BE49-F238E27FC236}">
                <a16:creationId xmlns:a16="http://schemas.microsoft.com/office/drawing/2014/main" id="{B170653C-CD56-F3F0-C90A-B20409959070}"/>
              </a:ext>
            </a:extLst>
          </p:cNvPr>
          <p:cNvSpPr txBox="1"/>
          <p:nvPr/>
        </p:nvSpPr>
        <p:spPr>
          <a:xfrm>
            <a:off x="9339946" y="2084551"/>
            <a:ext cx="8196941" cy="7329186"/>
          </a:xfrm>
          <a:prstGeom prst="rect">
            <a:avLst/>
          </a:prstGeom>
        </p:spPr>
        <p:txBody>
          <a:bodyPr wrap="square" lIns="0" tIns="0" rIns="0" bIns="0" rtlCol="0" anchor="t">
            <a:spAutoFit/>
          </a:bodyPr>
          <a:lstStyle/>
          <a:p>
            <a:pPr algn="just">
              <a:lnSpc>
                <a:spcPct val="150000"/>
              </a:lnSpc>
            </a:pPr>
            <a:r>
              <a:rPr lang="en-GB" sz="2000" b="1" dirty="0">
                <a:solidFill>
                  <a:srgbClr val="C00000"/>
                </a:solidFill>
                <a:latin typeface="Helvetica Neue LT Std"/>
              </a:rPr>
              <a:t>Deal Closure: </a:t>
            </a:r>
            <a:r>
              <a:rPr lang="en-GB" sz="2000" dirty="0">
                <a:solidFill>
                  <a:srgbClr val="2254C5"/>
                </a:solidFill>
                <a:latin typeface="Helvetica Neue LT Std"/>
              </a:rPr>
              <a:t>You will focus intensively on landing a very select number of the most strategically important investment projects, convening and corralling wider OfI teams and departments to ensure that all the relevant HMG levers, direct and indirect, are pulled to get deals over the line. For some projects you will be responsible for championing their strategic importance and proactively securing the mandate to devote focus and drive to them.    </a:t>
            </a:r>
          </a:p>
          <a:p>
            <a:pPr algn="just">
              <a:lnSpc>
                <a:spcPct val="150000"/>
              </a:lnSpc>
            </a:pPr>
            <a:endParaRPr lang="en-GB" sz="2000" dirty="0">
              <a:solidFill>
                <a:srgbClr val="2254C5"/>
              </a:solidFill>
              <a:latin typeface="Helvetica Neue LT Std"/>
            </a:endParaRPr>
          </a:p>
          <a:p>
            <a:pPr algn="just">
              <a:lnSpc>
                <a:spcPct val="150000"/>
              </a:lnSpc>
            </a:pPr>
            <a:r>
              <a:rPr lang="en-GB" sz="2000" b="1" dirty="0">
                <a:solidFill>
                  <a:srgbClr val="C00000"/>
                </a:solidFill>
                <a:latin typeface="Helvetica Neue LT Std"/>
              </a:rPr>
              <a:t>Team management: </a:t>
            </a:r>
            <a:r>
              <a:rPr lang="en-GB" sz="2000" dirty="0">
                <a:solidFill>
                  <a:srgbClr val="2254C5"/>
                </a:solidFill>
                <a:latin typeface="Helvetica Neue LT Std"/>
              </a:rPr>
              <a:t>You will oversee a team of circa 15, G6s, G7s and SEOs operating across the UK, ensuring that the team is well directed, with clear roles, responsibilities and both short and long-term priorities, to ensure strong delivery. You will also drive strong collaboration with other teams, such as Deal Makers, Product, Marketing and Investor Relations, so that </a:t>
            </a:r>
            <a:r>
              <a:rPr lang="en-GB" sz="2000" dirty="0" err="1">
                <a:solidFill>
                  <a:srgbClr val="2254C5"/>
                </a:solidFill>
                <a:latin typeface="Helvetica Neue LT Std"/>
              </a:rPr>
              <a:t>OfI’s</a:t>
            </a:r>
            <a:r>
              <a:rPr lang="en-GB" sz="2000" dirty="0">
                <a:solidFill>
                  <a:srgbClr val="2254C5"/>
                </a:solidFill>
                <a:latin typeface="Helvetica Neue LT Std"/>
              </a:rPr>
              <a:t> regional offer feels seamless to external stakeholders, and the regional agenda is well represented internally. </a:t>
            </a:r>
            <a:endParaRPr lang="en-US" sz="2000" dirty="0">
              <a:solidFill>
                <a:srgbClr val="545454"/>
              </a:solidFill>
              <a:latin typeface="Helvetica Neue LT Std"/>
            </a:endParaRPr>
          </a:p>
        </p:txBody>
      </p:sp>
      <p:sp>
        <p:nvSpPr>
          <p:cNvPr id="10" name="TextBox 9">
            <a:extLst>
              <a:ext uri="{FF2B5EF4-FFF2-40B4-BE49-F238E27FC236}">
                <a16:creationId xmlns:a16="http://schemas.microsoft.com/office/drawing/2014/main" id="{0184023F-5A41-A91C-A774-D877EC20A50C}"/>
              </a:ext>
            </a:extLst>
          </p:cNvPr>
          <p:cNvSpPr txBox="1"/>
          <p:nvPr/>
        </p:nvSpPr>
        <p:spPr>
          <a:xfrm>
            <a:off x="632406" y="2084551"/>
            <a:ext cx="8196940" cy="7755969"/>
          </a:xfrm>
          <a:prstGeom prst="rect">
            <a:avLst/>
          </a:prstGeom>
          <a:noFill/>
        </p:spPr>
        <p:txBody>
          <a:bodyPr wrap="square" rtlCol="0">
            <a:spAutoFit/>
          </a:bodyPr>
          <a:lstStyle/>
          <a:p>
            <a:pPr algn="just">
              <a:lnSpc>
                <a:spcPct val="150000"/>
              </a:lnSpc>
            </a:pPr>
            <a:r>
              <a:rPr lang="en-GB" sz="2000" b="1" dirty="0">
                <a:solidFill>
                  <a:srgbClr val="C00000"/>
                </a:solidFill>
                <a:latin typeface="Helvetica Neue LT Std"/>
              </a:rPr>
              <a:t>Investor Relations: </a:t>
            </a:r>
            <a:r>
              <a:rPr lang="en-GB" sz="2000" dirty="0">
                <a:solidFill>
                  <a:srgbClr val="2254C5"/>
                </a:solidFill>
                <a:latin typeface="Helvetica Neue LT Std"/>
              </a:rPr>
              <a:t>You will nurture and manage relationships with senior decision-makers in the world’s leading companies. You will provide trusted advice, make introductions to No10 and Ministers, and help them navigate the complexities of the UK system. You will also set direction within HMG, providing leadership to teams brought together from relevant departments </a:t>
            </a:r>
          </a:p>
          <a:p>
            <a:pPr>
              <a:lnSpc>
                <a:spcPct val="150000"/>
              </a:lnSpc>
            </a:pPr>
            <a:r>
              <a:rPr lang="en-GB" sz="2000" dirty="0">
                <a:solidFill>
                  <a:srgbClr val="2254C5"/>
                </a:solidFill>
                <a:latin typeface="Helvetica Neue LT Std"/>
              </a:rPr>
              <a:t>and delivery partners to unblock barriers. </a:t>
            </a:r>
            <a:br>
              <a:rPr lang="en-GB" sz="2000" b="1" dirty="0">
                <a:solidFill>
                  <a:srgbClr val="C00000"/>
                </a:solidFill>
                <a:latin typeface="Helvetica Neue LT Std"/>
              </a:rPr>
            </a:br>
            <a:endParaRPr lang="en-GB" sz="2000" b="1" dirty="0">
              <a:solidFill>
                <a:srgbClr val="C00000"/>
              </a:solidFill>
              <a:latin typeface="Helvetica Neue LT Std"/>
            </a:endParaRPr>
          </a:p>
          <a:p>
            <a:pPr algn="just">
              <a:lnSpc>
                <a:spcPct val="150000"/>
              </a:lnSpc>
            </a:pPr>
            <a:r>
              <a:rPr lang="en-GB" sz="2000" b="1" dirty="0">
                <a:solidFill>
                  <a:srgbClr val="C00000"/>
                </a:solidFill>
                <a:latin typeface="Helvetica Neue LT Std"/>
              </a:rPr>
              <a:t>Investment Strategy: </a:t>
            </a:r>
            <a:r>
              <a:rPr lang="en-GB" sz="2000" dirty="0">
                <a:solidFill>
                  <a:srgbClr val="2254C5"/>
                </a:solidFill>
                <a:latin typeface="Helvetica Neue LT Std"/>
              </a:rPr>
              <a:t>You will provide expert, commercially astute advice to No10, HM Treasury and other departments on how to unlock investment to operationalise the Government’s  strategies. You will engage industry, investors, academics, and policy experts in other departments to understand market demand, failures, barriers, and opportunities across critical supply chains, applying an investor-focused lens to spot gaps and, where needed, challenge the direction of HMG’s approach. </a:t>
            </a:r>
          </a:p>
          <a:p>
            <a:endParaRPr lang="en-GB" dirty="0"/>
          </a:p>
        </p:txBody>
      </p:sp>
    </p:spTree>
    <p:extLst>
      <p:ext uri="{BB962C8B-B14F-4D97-AF65-F5344CB8AC3E}">
        <p14:creationId xmlns:p14="http://schemas.microsoft.com/office/powerpoint/2010/main" val="298122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8051" y="6350705"/>
            <a:ext cx="921802" cy="499890"/>
          </a:xfrm>
          <a:custGeom>
            <a:avLst/>
            <a:gdLst/>
            <a:ahLst/>
            <a:cxnLst/>
            <a:rect l="l" t="t" r="r" b="b"/>
            <a:pathLst>
              <a:path w="1148156" h="661146">
                <a:moveTo>
                  <a:pt x="0" y="0"/>
                </a:moveTo>
                <a:lnTo>
                  <a:pt x="1148156" y="0"/>
                </a:lnTo>
                <a:lnTo>
                  <a:pt x="1148156" y="661147"/>
                </a:lnTo>
                <a:lnTo>
                  <a:pt x="0" y="6611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632406" y="317243"/>
            <a:ext cx="1089208" cy="1089208"/>
          </a:xfrm>
          <a:custGeom>
            <a:avLst/>
            <a:gdLst/>
            <a:ahLst/>
            <a:cxnLst/>
            <a:rect l="l" t="t" r="r" b="b"/>
            <a:pathLst>
              <a:path w="1089208" h="1089208">
                <a:moveTo>
                  <a:pt x="0" y="0"/>
                </a:moveTo>
                <a:lnTo>
                  <a:pt x="1089208" y="0"/>
                </a:lnTo>
                <a:lnTo>
                  <a:pt x="1089208" y="1089208"/>
                </a:lnTo>
                <a:lnTo>
                  <a:pt x="0" y="1089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531441" y="1554054"/>
            <a:ext cx="17527725" cy="4434547"/>
          </a:xfrm>
          <a:prstGeom prst="rect">
            <a:avLst/>
          </a:prstGeom>
        </p:spPr>
        <p:txBody>
          <a:bodyPr wrap="square" lIns="0" tIns="0" rIns="0" bIns="0" rtlCol="0" anchor="t">
            <a:spAutoFit/>
          </a:bodyPr>
          <a:lstStyle/>
          <a:p>
            <a:pPr marL="342900" indent="-342900">
              <a:lnSpc>
                <a:spcPts val="3924"/>
              </a:lnSpc>
              <a:buFont typeface="Arial" panose="020B0604020202020204" pitchFamily="34" charset="0"/>
              <a:buChar char="•"/>
            </a:pPr>
            <a:r>
              <a:rPr lang="en-GB" sz="2000" dirty="0">
                <a:solidFill>
                  <a:srgbClr val="0063BE"/>
                </a:solidFill>
                <a:latin typeface="Helvetica Neue LT Std"/>
              </a:rPr>
              <a:t>A proven understanding of, and ability to navigate, the regional landscape, working collaboratively with local leaders and government. </a:t>
            </a:r>
          </a:p>
          <a:p>
            <a:pPr marL="342900" indent="-342900">
              <a:lnSpc>
                <a:spcPts val="3924"/>
              </a:lnSpc>
              <a:buFont typeface="Arial" panose="020B0604020202020204" pitchFamily="34" charset="0"/>
              <a:buChar char="•"/>
            </a:pPr>
            <a:r>
              <a:rPr lang="en-GB" sz="2000" dirty="0">
                <a:solidFill>
                  <a:srgbClr val="0063BE"/>
                </a:solidFill>
                <a:latin typeface="Helvetica Neue LT Std"/>
              </a:rPr>
              <a:t>An effective and inspirational leader with a track record of building and motivating geographically dispersed teams​.</a:t>
            </a:r>
          </a:p>
          <a:p>
            <a:pPr marL="342900" indent="-342900">
              <a:lnSpc>
                <a:spcPts val="3924"/>
              </a:lnSpc>
              <a:buFont typeface="Arial" panose="020B0604020202020204" pitchFamily="34" charset="0"/>
              <a:buChar char="•"/>
            </a:pPr>
            <a:r>
              <a:rPr lang="en-GB" sz="2000" dirty="0">
                <a:solidFill>
                  <a:srgbClr val="0063BE"/>
                </a:solidFill>
                <a:latin typeface="Helvetica Neue LT Std"/>
              </a:rPr>
              <a:t>Experience working with investors, applying commercial acumen and an understanding of how investors make decisions​ and how to create compelling investment propositions.</a:t>
            </a:r>
          </a:p>
          <a:p>
            <a:pPr marL="342900" indent="-342900">
              <a:lnSpc>
                <a:spcPts val="3924"/>
              </a:lnSpc>
              <a:buFont typeface="Arial" panose="020B0604020202020204" pitchFamily="34" charset="0"/>
              <a:buChar char="•"/>
            </a:pPr>
            <a:r>
              <a:rPr lang="en-GB" sz="2000" dirty="0">
                <a:solidFill>
                  <a:srgbClr val="0063BE"/>
                </a:solidFill>
                <a:latin typeface="Helvetica Neue LT Std"/>
              </a:rPr>
              <a:t>Self-starter with the confidence and entrepreneurialism to build networks and relationships with a wide range of key stakeholders across the public and private sector, ideally already having extensive investment networks across the public, private sector, and the advisory community. </a:t>
            </a:r>
          </a:p>
          <a:p>
            <a:pPr marL="342900" indent="-342900">
              <a:lnSpc>
                <a:spcPts val="3924"/>
              </a:lnSpc>
              <a:buFont typeface="Arial" panose="020B0604020202020204" pitchFamily="34" charset="0"/>
              <a:buChar char="•"/>
            </a:pPr>
            <a:r>
              <a:rPr lang="en-GB" sz="2000" dirty="0">
                <a:solidFill>
                  <a:srgbClr val="0063BE"/>
                </a:solidFill>
                <a:latin typeface="Helvetica Neue LT Std"/>
              </a:rPr>
              <a:t>A strategic thinker with a high level of intellectual energy, skilled at drawing on socio-economic, commercial, and political insights to shape the direction for an organisation and wider partners​.</a:t>
            </a:r>
          </a:p>
          <a:p>
            <a:pPr marL="342900" indent="-342900">
              <a:lnSpc>
                <a:spcPts val="3924"/>
              </a:lnSpc>
              <a:buFont typeface="Arial" panose="020B0604020202020204" pitchFamily="34" charset="0"/>
              <a:buChar char="•"/>
            </a:pPr>
            <a:r>
              <a:rPr lang="en-GB" sz="2000" dirty="0">
                <a:solidFill>
                  <a:srgbClr val="0063BE"/>
                </a:solidFill>
                <a:latin typeface="Helvetica Neue LT Std"/>
              </a:rPr>
              <a:t>Excellent written and oral communication skills with an ability to influence and persuade different audiences, including senior leaders.​ </a:t>
            </a:r>
          </a:p>
        </p:txBody>
      </p:sp>
      <p:sp>
        <p:nvSpPr>
          <p:cNvPr id="5" name="TextBox 5"/>
          <p:cNvSpPr txBox="1"/>
          <p:nvPr/>
        </p:nvSpPr>
        <p:spPr>
          <a:xfrm>
            <a:off x="1956803" y="494778"/>
            <a:ext cx="5573883" cy="818515"/>
          </a:xfrm>
          <a:prstGeom prst="rect">
            <a:avLst/>
          </a:prstGeom>
        </p:spPr>
        <p:txBody>
          <a:bodyPr lIns="0" tIns="0" rIns="0" bIns="0" rtlCol="0" anchor="t">
            <a:spAutoFit/>
          </a:bodyPr>
          <a:lstStyle/>
          <a:p>
            <a:pPr>
              <a:lnSpc>
                <a:spcPts val="5600"/>
              </a:lnSpc>
            </a:pPr>
            <a:r>
              <a:rPr lang="en-US" sz="5600" dirty="0">
                <a:solidFill>
                  <a:srgbClr val="CF102D"/>
                </a:solidFill>
                <a:latin typeface="FS Lola"/>
              </a:rPr>
              <a:t>Essential Criteria</a:t>
            </a:r>
          </a:p>
        </p:txBody>
      </p:sp>
      <p:sp>
        <p:nvSpPr>
          <p:cNvPr id="6" name="TextBox 6"/>
          <p:cNvSpPr txBox="1"/>
          <p:nvPr/>
        </p:nvSpPr>
        <p:spPr>
          <a:xfrm>
            <a:off x="1721614" y="6246019"/>
            <a:ext cx="6685407" cy="2169184"/>
          </a:xfrm>
          <a:prstGeom prst="rect">
            <a:avLst/>
          </a:prstGeom>
        </p:spPr>
        <p:txBody>
          <a:bodyPr wrap="square" lIns="0" tIns="0" rIns="0" bIns="0" rtlCol="0" anchor="t">
            <a:spAutoFit/>
          </a:bodyPr>
          <a:lstStyle/>
          <a:p>
            <a:pPr>
              <a:lnSpc>
                <a:spcPts val="5600"/>
              </a:lnSpc>
            </a:pPr>
            <a:r>
              <a:rPr lang="en-US" sz="4500" dirty="0">
                <a:solidFill>
                  <a:srgbClr val="CF102D"/>
                </a:solidFill>
                <a:latin typeface="FS Lola"/>
              </a:rPr>
              <a:t>Salary</a:t>
            </a:r>
            <a:r>
              <a:rPr lang="en-US" sz="5600" dirty="0">
                <a:solidFill>
                  <a:srgbClr val="CF102D"/>
                </a:solidFill>
                <a:latin typeface="FS Lola"/>
              </a:rPr>
              <a:t> </a:t>
            </a:r>
            <a:r>
              <a:rPr lang="en-US" sz="4000" dirty="0">
                <a:solidFill>
                  <a:srgbClr val="0063BE"/>
                </a:solidFill>
                <a:latin typeface="Helvetica Neue LT Std" panose="020B0604020202020204" charset="0"/>
              </a:rPr>
              <a:t>£81,000 - £117,800</a:t>
            </a:r>
            <a:br>
              <a:rPr lang="en-US" sz="4000" dirty="0">
                <a:solidFill>
                  <a:srgbClr val="0063BE"/>
                </a:solidFill>
                <a:highlight>
                  <a:srgbClr val="FFFF00"/>
                </a:highlight>
                <a:latin typeface="Helvetica Neue LT Std" panose="020B0604020202020204" charset="0"/>
              </a:rPr>
            </a:br>
            <a:endParaRPr lang="en-US" sz="4000" dirty="0">
              <a:solidFill>
                <a:srgbClr val="0063BE"/>
              </a:solidFill>
              <a:highlight>
                <a:srgbClr val="FFFF00"/>
              </a:highlight>
              <a:latin typeface="Helvetica Neue LT Std" panose="020B0604020202020204" charset="0"/>
            </a:endParaRPr>
          </a:p>
          <a:p>
            <a:pPr>
              <a:lnSpc>
                <a:spcPts val="5600"/>
              </a:lnSpc>
            </a:pPr>
            <a:endParaRPr lang="en-US" sz="5600" dirty="0">
              <a:solidFill>
                <a:srgbClr val="CF102D"/>
              </a:solidFill>
              <a:latin typeface="FS Lola"/>
            </a:endParaRPr>
          </a:p>
        </p:txBody>
      </p:sp>
      <p:sp>
        <p:nvSpPr>
          <p:cNvPr id="7" name="TextBox 7"/>
          <p:cNvSpPr txBox="1"/>
          <p:nvPr/>
        </p:nvSpPr>
        <p:spPr>
          <a:xfrm>
            <a:off x="573458" y="7212699"/>
            <a:ext cx="8222679" cy="3979616"/>
          </a:xfrm>
          <a:prstGeom prst="rect">
            <a:avLst/>
          </a:prstGeom>
        </p:spPr>
        <p:txBody>
          <a:bodyPr lIns="0" tIns="0" rIns="0" bIns="0" rtlCol="0" anchor="t">
            <a:spAutoFit/>
          </a:bodyPr>
          <a:lstStyle/>
          <a:p>
            <a:pPr>
              <a:lnSpc>
                <a:spcPts val="2524"/>
              </a:lnSpc>
            </a:pPr>
            <a:r>
              <a:rPr lang="en-US" dirty="0">
                <a:solidFill>
                  <a:srgbClr val="545454"/>
                </a:solidFill>
                <a:latin typeface="Helvetica Neue LT Std"/>
              </a:rPr>
              <a:t>This role has a minimum assignment duration of 3 years.</a:t>
            </a:r>
            <a:r>
              <a:rPr lang="en-GB" sz="1800" b="0" i="0" u="none" strike="noStrike" dirty="0">
                <a:solidFill>
                  <a:srgbClr val="545454"/>
                </a:solidFill>
                <a:effectLst/>
                <a:latin typeface="Helvetica Neue LT Std"/>
              </a:rPr>
              <a:t> This is an expectation only; it is not something which is written into your terms and conditions or indeed which the employing organisation or you are bound by. </a:t>
            </a:r>
            <a:r>
              <a:rPr lang="en-GB" sz="1800" b="0" i="0" dirty="0">
                <a:solidFill>
                  <a:srgbClr val="000000"/>
                </a:solidFill>
                <a:effectLst/>
                <a:latin typeface="Helvetica Neue LT Std"/>
              </a:rPr>
              <a:t>​</a:t>
            </a:r>
            <a:endParaRPr lang="en-US" u="sng" dirty="0">
              <a:solidFill>
                <a:srgbClr val="545454"/>
              </a:solidFill>
              <a:latin typeface="Helvetica Neue LT Std"/>
            </a:endParaRPr>
          </a:p>
          <a:p>
            <a:pPr>
              <a:lnSpc>
                <a:spcPts val="2524"/>
              </a:lnSpc>
            </a:pPr>
            <a:endParaRPr lang="en-US" u="sng" dirty="0">
              <a:solidFill>
                <a:srgbClr val="545454"/>
              </a:solidFill>
              <a:latin typeface="Helvetica Neue LT Std"/>
              <a:hlinkClick r:id="rId6" invalidUrl="http://"/>
            </a:endParaRPr>
          </a:p>
          <a:p>
            <a:pPr>
              <a:lnSpc>
                <a:spcPts val="2524"/>
              </a:lnSpc>
            </a:pPr>
            <a:r>
              <a:rPr lang="en-US" dirty="0">
                <a:solidFill>
                  <a:srgbClr val="545454"/>
                </a:solidFill>
                <a:latin typeface="Helvetica Neue LT Std"/>
              </a:rPr>
              <a:t>Standard Civil Service pay principles apply to existing civil servants: Those applying on promotion will receive either a 10% increase of their current basic salary or the pay band minimum (whichever is greater), for those applying on level transfer, there would be no salary uplift, in line with Civil Service pay rules.</a:t>
            </a:r>
          </a:p>
          <a:p>
            <a:pPr>
              <a:lnSpc>
                <a:spcPts val="2524"/>
              </a:lnSpc>
            </a:pPr>
            <a:endParaRPr lang="en-US" sz="1803" dirty="0">
              <a:solidFill>
                <a:srgbClr val="545454"/>
              </a:solidFill>
              <a:latin typeface="Helvetica Neue LT Std"/>
            </a:endParaRPr>
          </a:p>
          <a:p>
            <a:pPr>
              <a:lnSpc>
                <a:spcPts val="2664"/>
              </a:lnSpc>
            </a:pPr>
            <a:endParaRPr lang="en-US" sz="1803" dirty="0">
              <a:solidFill>
                <a:srgbClr val="545454"/>
              </a:solidFill>
              <a:latin typeface="Helvetica Neue LT Std"/>
            </a:endParaRPr>
          </a:p>
          <a:p>
            <a:pPr>
              <a:lnSpc>
                <a:spcPts val="3924"/>
              </a:lnSpc>
            </a:pPr>
            <a:endParaRPr lang="en-US" sz="1803" dirty="0">
              <a:solidFill>
                <a:srgbClr val="545454"/>
              </a:solidFill>
              <a:latin typeface="Helvetica Neue LT Std"/>
            </a:endParaRPr>
          </a:p>
        </p:txBody>
      </p:sp>
      <p:sp>
        <p:nvSpPr>
          <p:cNvPr id="8" name="TextBox 8"/>
          <p:cNvSpPr txBox="1"/>
          <p:nvPr/>
        </p:nvSpPr>
        <p:spPr>
          <a:xfrm>
            <a:off x="9491865" y="7212699"/>
            <a:ext cx="8243036" cy="3050066"/>
          </a:xfrm>
          <a:prstGeom prst="rect">
            <a:avLst/>
          </a:prstGeom>
        </p:spPr>
        <p:txBody>
          <a:bodyPr lIns="0" tIns="0" rIns="0" bIns="0" rtlCol="0" anchor="t">
            <a:spAutoFit/>
          </a:bodyPr>
          <a:lstStyle/>
          <a:p>
            <a:pPr>
              <a:lnSpc>
                <a:spcPts val="2380"/>
              </a:lnSpc>
            </a:pPr>
            <a:r>
              <a:rPr lang="en-US" dirty="0">
                <a:solidFill>
                  <a:srgbClr val="545454"/>
                </a:solidFill>
                <a:latin typeface="Helvetica Neue LT Std"/>
              </a:rPr>
              <a:t>DBT operates a hybrid working model. This provides us with greater flexibility around when, where, and how we work, in line with business needs – making sure we are supported by our leadership, the right culture, technology and workplaces to enable us all to work at our best.​</a:t>
            </a:r>
          </a:p>
          <a:p>
            <a:pPr>
              <a:lnSpc>
                <a:spcPts val="2380"/>
              </a:lnSpc>
            </a:pPr>
            <a:endParaRPr lang="en-US" dirty="0">
              <a:solidFill>
                <a:srgbClr val="545454"/>
              </a:solidFill>
              <a:latin typeface="Helvetica Neue LT Std"/>
            </a:endParaRPr>
          </a:p>
          <a:p>
            <a:pPr>
              <a:lnSpc>
                <a:spcPts val="2380"/>
              </a:lnSpc>
            </a:pPr>
            <a:r>
              <a:rPr lang="en-US" dirty="0">
                <a:solidFill>
                  <a:srgbClr val="545454"/>
                </a:solidFill>
                <a:latin typeface="Helvetica Neue LT Std"/>
              </a:rPr>
              <a:t>As a member of the SCS, in reflection of your leadership responsibilities, you will be required to work a minimum of 60% of your contracted hours (averaged over the month) in the office or visiting stakeholders or businesses (3 days per week pro rata) and the rest of your time working from home.</a:t>
            </a:r>
          </a:p>
          <a:p>
            <a:pPr>
              <a:lnSpc>
                <a:spcPts val="2380"/>
              </a:lnSpc>
            </a:pPr>
            <a:endParaRPr lang="en-US" sz="1700" dirty="0">
              <a:solidFill>
                <a:srgbClr val="545454"/>
              </a:solidFill>
              <a:latin typeface="Helvetica Neue LT St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2786D63444B84CB8BE20EF1B1BFEE2" ma:contentTypeVersion="23" ma:contentTypeDescription="Create a new document." ma:contentTypeScope="" ma:versionID="d6caabe27cb102d7ce4f5efa5d45f1b6">
  <xsd:schema xmlns:xsd="http://www.w3.org/2001/XMLSchema" xmlns:xs="http://www.w3.org/2001/XMLSchema" xmlns:p="http://schemas.microsoft.com/office/2006/metadata/properties" xmlns:ns2="6db285d3-d0bd-4fe0-b9a5-b73f1fd66f1a" xmlns:ns3="0063f72e-ace3-48fb-9c1f-5b513408b31f" xmlns:ns4="b413c3fd-5a3b-4239-b985-69032e371c04" xmlns:ns5="a8f60570-4bd3-4f2b-950b-a996de8ab151" xmlns:ns6="aaacb922-5235-4a66-b188-303b9b46fbd7" xmlns:ns7="6e5d4511-7baf-4199-a75d-f619de62bd2b" targetNamespace="http://schemas.microsoft.com/office/2006/metadata/properties" ma:root="true" ma:fieldsID="a89d21367ddbaee8f92834600622fbfb" ns2:_="" ns3:_="" ns4:_="" ns5:_="" ns6:_="" ns7:_="">
    <xsd:import namespace="6db285d3-d0bd-4fe0-b9a5-b73f1fd66f1a"/>
    <xsd:import namespace="0063f72e-ace3-48fb-9c1f-5b513408b31f"/>
    <xsd:import namespace="b413c3fd-5a3b-4239-b985-69032e371c04"/>
    <xsd:import namespace="a8f60570-4bd3-4f2b-950b-a996de8ab151"/>
    <xsd:import namespace="aaacb922-5235-4a66-b188-303b9b46fbd7"/>
    <xsd:import namespace="6e5d4511-7baf-4199-a75d-f619de62bd2b"/>
    <xsd:element name="properties">
      <xsd:complexType>
        <xsd:sequence>
          <xsd:element name="documentManagement">
            <xsd:complexType>
              <xsd:all>
                <xsd:element ref="ns2:_dlc_DocId" minOccurs="0"/>
                <xsd:element ref="ns2:_dlc_DocIdUrl" minOccurs="0"/>
                <xsd:element ref="ns2:_dlc_DocIdPersistId" minOccurs="0"/>
                <xsd:element ref="ns3:Security_x0020_Classification" minOccurs="0"/>
                <xsd:element ref="ns3:Descriptor" minOccurs="0"/>
                <xsd:element ref="ns2:m975189f4ba442ecbf67d4147307b177" minOccurs="0"/>
                <xsd:element ref="ns2:TaxCatchAll" minOccurs="0"/>
                <xsd:element ref="ns2:TaxCatchAllLabel" minOccurs="0"/>
                <xsd:element ref="ns4:Government_x0020_Body" minOccurs="0"/>
                <xsd:element ref="ns4:Date_x0020_Opened" minOccurs="0"/>
                <xsd:element ref="ns4:Date_x0020_Closed" minOccurs="0"/>
                <xsd:element ref="ns5:Retention_x0020_Label" minOccurs="0"/>
                <xsd:element ref="ns6:LegacyData" minOccurs="0"/>
                <xsd:element ref="ns2:SharedWithUsers" minOccurs="0"/>
                <xsd:element ref="ns2:SharedWithDetails" minOccurs="0"/>
                <xsd:element ref="ns7:MediaServiceMetadata" minOccurs="0"/>
                <xsd:element ref="ns7:MediaServiceFastMetadata" minOccurs="0"/>
                <xsd:element ref="ns7:MediaServiceDateTaken" minOccurs="0"/>
                <xsd:element ref="ns7:MediaLengthInSeconds" minOccurs="0"/>
                <xsd:element ref="ns7:lcf76f155ced4ddcb4097134ff3c332f" minOccurs="0"/>
                <xsd:element ref="ns7:MediaServiceOCR" minOccurs="0"/>
                <xsd:element ref="ns7:MediaServiceGenerationTime" minOccurs="0"/>
                <xsd:element ref="ns7:MediaServiceEventHashCode" minOccurs="0"/>
                <xsd:element ref="ns7:MediaServiceLocation" minOccurs="0"/>
                <xsd:element ref="ns7:MediaServiceObjectDetectorVersions" minOccurs="0"/>
                <xsd:element ref="ns7: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285d3-d0bd-4fe0-b9a5-b73f1fd66f1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975189f4ba442ecbf67d4147307b177" ma:index="13" nillable="true" ma:taxonomy="true" ma:internalName="m975189f4ba442ecbf67d4147307b177" ma:taxonomyFieldName="Business_x0020_Unit" ma:displayName="Business Unit" ma:default="1;#Human Resources|d156a924-4a66-40e5-a412-fe6be382d243" ma:fieldId="{6975189f-4ba4-42ec-bf67-d4147307b177}" ma:sspId="07c4ed84-5fe0-43ce-92b1-d76889ed7488" ma:termSetId="6f71e40e-3a2e-4baf-91d9-2069eb354530"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4041e869-0025-41bf-8d20-9ef3bb132989}" ma:internalName="TaxCatchAll" ma:showField="CatchAllData" ma:web="6db285d3-d0bd-4fe0-b9a5-b73f1fd66f1a">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4041e869-0025-41bf-8d20-9ef3bb132989}" ma:internalName="TaxCatchAllLabel" ma:readOnly="true" ma:showField="CatchAllDataLabel" ma:web="6db285d3-d0bd-4fe0-b9a5-b73f1fd66f1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11"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12" nillable="true" ma:displayName="Descriptor" ma:default="" ma:format="Dropdown" ma:indexed="true" ma:internalName="Descriptor">
      <xsd:simpleType>
        <xsd:restriction base="dms:Choice">
          <xsd:enumeration value="COMMERCIAL"/>
          <xsd:enumeration value="PERSONAL"/>
          <xsd:enumeration value="LOCSEN"/>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Government_x0020_Body" ma:index="17" nillable="true" ma:displayName="Government Body" ma:default="DIT" ma:internalName="Government_x0020_Body">
      <xsd:simpleType>
        <xsd:restriction base="dms:Text">
          <xsd:maxLength value="255"/>
        </xsd:restriction>
      </xsd:simpleType>
    </xsd:element>
    <xsd:element name="Date_x0020_Opened" ma:index="18" nillable="true" ma:displayName="Date Opened" ma:default="[Today]" ma:format="DateOnly" ma:internalName="Date_x0020_Opened">
      <xsd:simpleType>
        <xsd:restriction base="dms:DateTime"/>
      </xsd:simpleType>
    </xsd:element>
    <xsd:element name="Date_x0020_Closed" ma:index="19" nillable="true" ma:displayName="Date Closed" ma:format="DateOnly" ma:internalName="Date_x0020_Clos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20"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21"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5d4511-7baf-4199-a75d-f619de62bd2b"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07c4ed84-5fe0-43ce-92b1-d76889ed7488" ma:termSetId="09814cd3-568e-fe90-9814-8d621ff8fb84" ma:anchorId="fba54fb3-c3e1-fe81-a776-ca4b69148c4d" ma:open="true" ma:isKeyword="false">
      <xsd:complexType>
        <xsd:sequence>
          <xsd:element ref="pc:Terms" minOccurs="0" maxOccurs="1"/>
        </xsd:sequence>
      </xsd:complex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description="" ma:indexed="true" ma:internalName="MediaServiceLocation" ma:readOnly="true">
      <xsd:simpleType>
        <xsd:restriction base="dms:Text"/>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overnment_x0020_Body xmlns="b413c3fd-5a3b-4239-b985-69032e371c04">DIT</Government_x0020_Body>
    <Date_x0020_Opened xmlns="b413c3fd-5a3b-4239-b985-69032e371c04">2024-04-29T10:09:07+00:00</Date_x0020_Opened>
    <LegacyData xmlns="aaacb922-5235-4a66-b188-303b9b46fbd7" xsi:nil="true"/>
    <TaxCatchAll xmlns="6db285d3-d0bd-4fe0-b9a5-b73f1fd66f1a">
      <Value>1</Value>
    </TaxCatchAll>
    <lcf76f155ced4ddcb4097134ff3c332f xmlns="6e5d4511-7baf-4199-a75d-f619de62bd2b">
      <Terms xmlns="http://schemas.microsoft.com/office/infopath/2007/PartnerControls"/>
    </lcf76f155ced4ddcb4097134ff3c332f>
    <Descriptor xmlns="0063f72e-ace3-48fb-9c1f-5b513408b31f" xsi:nil="true"/>
    <Security_x0020_Classification xmlns="0063f72e-ace3-48fb-9c1f-5b513408b31f">OFFICIAL</Security_x0020_Classification>
    <m975189f4ba442ecbf67d4147307b177 xmlns="6db285d3-d0bd-4fe0-b9a5-b73f1fd66f1a">
      <Terms xmlns="http://schemas.microsoft.com/office/infopath/2007/PartnerControls">
        <TermInfo xmlns="http://schemas.microsoft.com/office/infopath/2007/PartnerControls">
          <TermName xmlns="http://schemas.microsoft.com/office/infopath/2007/PartnerControls">Human Resources</TermName>
          <TermId xmlns="http://schemas.microsoft.com/office/infopath/2007/PartnerControls">d156a924-4a66-40e5-a412-fe6be382d243</TermId>
        </TermInfo>
      </Terms>
    </m975189f4ba442ecbf67d4147307b177>
    <Retention_x0020_Label xmlns="a8f60570-4bd3-4f2b-950b-a996de8ab151" xsi:nil="true"/>
    <Date_x0020_Closed xmlns="b413c3fd-5a3b-4239-b985-69032e371c04" xsi:nil="true"/>
    <_dlc_DocId xmlns="6db285d3-d0bd-4fe0-b9a5-b73f1fd66f1a">WVAY5YRKA5H7-1582300706-51480</_dlc_DocId>
    <_dlc_DocIdUrl xmlns="6db285d3-d0bd-4fe0-b9a5-b73f1fd66f1a">
      <Url>https://dbis.sharepoint.com/sites/dit149/_layouts/15/DocIdRedir.aspx?ID=WVAY5YRKA5H7-1582300706-51480</Url>
      <Description>WVAY5YRKA5H7-1582300706-51480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232269-C26E-4339-9553-16E4BF89F288}">
  <ds:schemaRefs>
    <ds:schemaRef ds:uri="0063f72e-ace3-48fb-9c1f-5b513408b31f"/>
    <ds:schemaRef ds:uri="6db285d3-d0bd-4fe0-b9a5-b73f1fd66f1a"/>
    <ds:schemaRef ds:uri="6e5d4511-7baf-4199-a75d-f619de62bd2b"/>
    <ds:schemaRef ds:uri="a8f60570-4bd3-4f2b-950b-a996de8ab151"/>
    <ds:schemaRef ds:uri="aaacb922-5235-4a66-b188-303b9b46fbd7"/>
    <ds:schemaRef ds:uri="b413c3fd-5a3b-4239-b985-69032e371c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A0BF044-1535-4593-8B4A-6B4E5B500196}">
  <ds:schemaRefs>
    <ds:schemaRef ds:uri="http://purl.org/dc/dcmitype/"/>
    <ds:schemaRef ds:uri="0063f72e-ace3-48fb-9c1f-5b513408b31f"/>
    <ds:schemaRef ds:uri="http://purl.org/dc/terms/"/>
    <ds:schemaRef ds:uri="aaacb922-5235-4a66-b188-303b9b46fbd7"/>
    <ds:schemaRef ds:uri="6db285d3-d0bd-4fe0-b9a5-b73f1fd66f1a"/>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6e5d4511-7baf-4199-a75d-f619de62bd2b"/>
    <ds:schemaRef ds:uri="a8f60570-4bd3-4f2b-950b-a996de8ab151"/>
    <ds:schemaRef ds:uri="b413c3fd-5a3b-4239-b985-69032e371c04"/>
  </ds:schemaRefs>
</ds:datastoreItem>
</file>

<file path=customXml/itemProps3.xml><?xml version="1.0" encoding="utf-8"?>
<ds:datastoreItem xmlns:ds="http://schemas.openxmlformats.org/officeDocument/2006/customXml" ds:itemID="{00768374-9A4C-40D3-BB7F-2E0C6CF0675C}">
  <ds:schemaRefs>
    <ds:schemaRef ds:uri="http://schemas.microsoft.com/sharepoint/events"/>
  </ds:schemaRefs>
</ds:datastoreItem>
</file>

<file path=customXml/itemProps4.xml><?xml version="1.0" encoding="utf-8"?>
<ds:datastoreItem xmlns:ds="http://schemas.openxmlformats.org/officeDocument/2006/customXml" ds:itemID="{8C6CEE4B-A281-4D74-91DC-A9C194790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244</TotalTime>
  <Words>4505</Words>
  <Application>Microsoft Office PowerPoint</Application>
  <PresentationFormat>Custom</PresentationFormat>
  <Paragraphs>281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SCS Candidate Pack - FINAL</dc:title>
  <dc:creator>Buckley, Lewis (DBT)</dc:creator>
  <cp:lastModifiedBy>Claire WALKER (DBT)</cp:lastModifiedBy>
  <cp:revision>83</cp:revision>
  <dcterms:created xsi:type="dcterms:W3CDTF">2006-08-16T00:00:00Z</dcterms:created>
  <dcterms:modified xsi:type="dcterms:W3CDTF">2025-10-20T11:09:13Z</dcterms:modified>
  <dc:identifier>DAGDUnpbbGw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c05e37-788c-4c59-b50e-5c98323c0a70_Enabled">
    <vt:lpwstr>true</vt:lpwstr>
  </property>
  <property fmtid="{D5CDD505-2E9C-101B-9397-08002B2CF9AE}" pid="3" name="MSIP_Label_c1c05e37-788c-4c59-b50e-5c98323c0a70_SetDate">
    <vt:lpwstr>2024-04-25T13:32:34Z</vt:lpwstr>
  </property>
  <property fmtid="{D5CDD505-2E9C-101B-9397-08002B2CF9AE}" pid="4" name="MSIP_Label_c1c05e37-788c-4c59-b50e-5c98323c0a70_Method">
    <vt:lpwstr>Standard</vt:lpwstr>
  </property>
  <property fmtid="{D5CDD505-2E9C-101B-9397-08002B2CF9AE}" pid="5" name="MSIP_Label_c1c05e37-788c-4c59-b50e-5c98323c0a70_Name">
    <vt:lpwstr>OFFICIAL</vt:lpwstr>
  </property>
  <property fmtid="{D5CDD505-2E9C-101B-9397-08002B2CF9AE}" pid="6" name="MSIP_Label_c1c05e37-788c-4c59-b50e-5c98323c0a70_SiteId">
    <vt:lpwstr>8fa217ec-33aa-46fb-ad96-dfe68006bb86</vt:lpwstr>
  </property>
  <property fmtid="{D5CDD505-2E9C-101B-9397-08002B2CF9AE}" pid="7" name="MSIP_Label_c1c05e37-788c-4c59-b50e-5c98323c0a70_ActionId">
    <vt:lpwstr>18f20702-4dc0-4df0-a27e-b2322c32eb1e</vt:lpwstr>
  </property>
  <property fmtid="{D5CDD505-2E9C-101B-9397-08002B2CF9AE}" pid="8" name="MSIP_Label_c1c05e37-788c-4c59-b50e-5c98323c0a70_ContentBits">
    <vt:lpwstr>0</vt:lpwstr>
  </property>
  <property fmtid="{D5CDD505-2E9C-101B-9397-08002B2CF9AE}" pid="9" name="ContentTypeId">
    <vt:lpwstr>0x010100FD2786D63444B84CB8BE20EF1B1BFEE2</vt:lpwstr>
  </property>
  <property fmtid="{D5CDD505-2E9C-101B-9397-08002B2CF9AE}" pid="10" name="Business Unit">
    <vt:lpwstr>1;#Human Resources|d156a924-4a66-40e5-a412-fe6be382d243</vt:lpwstr>
  </property>
  <property fmtid="{D5CDD505-2E9C-101B-9397-08002B2CF9AE}" pid="11" name="_dlc_DocIdItemGuid">
    <vt:lpwstr>6773db13-d120-4701-8a4d-e2f6a065caf4</vt:lpwstr>
  </property>
  <property fmtid="{D5CDD505-2E9C-101B-9397-08002B2CF9AE}" pid="12" name="MediaServiceImageTags">
    <vt:lpwstr/>
  </property>
  <property fmtid="{D5CDD505-2E9C-101B-9397-08002B2CF9AE}" pid="13" name="Business_x0020_Unit">
    <vt:lpwstr>1;#Human Resources|d156a924-4a66-40e5-a412-fe6be382d243</vt:lpwstr>
  </property>
</Properties>
</file>