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Lst>
  <p:notesMasterIdLst>
    <p:notesMasterId r:id="rId22"/>
  </p:notesMasterIdLst>
  <p:sldIdLst>
    <p:sldId id="256" r:id="rId6"/>
    <p:sldId id="257" r:id="rId7"/>
    <p:sldId id="258" r:id="rId8"/>
    <p:sldId id="259" r:id="rId9"/>
    <p:sldId id="277" r:id="rId10"/>
    <p:sldId id="260" r:id="rId11"/>
    <p:sldId id="262" r:id="rId12"/>
    <p:sldId id="263" r:id="rId13"/>
    <p:sldId id="272" r:id="rId14"/>
    <p:sldId id="274" r:id="rId15"/>
    <p:sldId id="266" r:id="rId16"/>
    <p:sldId id="267" r:id="rId17"/>
    <p:sldId id="275" r:id="rId18"/>
    <p:sldId id="276" r:id="rId19"/>
    <p:sldId id="270" r:id="rId20"/>
    <p:sldId id="271" r:id="rId21"/>
  </p:sldIdLst>
  <p:sldSz cx="18288000" cy="10287000"/>
  <p:notesSz cx="6858000" cy="9144000"/>
  <p:embeddedFontLst>
    <p:embeddedFont>
      <p:font typeface="Arial 1" panose="020B0704020202020204" charset="0"/>
      <p:regular r:id="rId23"/>
    </p:embeddedFont>
    <p:embeddedFont>
      <p:font typeface="Arial 2" panose="020B0604020202020204" charset="0"/>
      <p:regular r:id="rId24"/>
    </p:embeddedFont>
    <p:embeddedFont>
      <p:font typeface="FS Lola" panose="020B0604020202020204" charset="0"/>
      <p:regular r:id="rId25"/>
    </p:embeddedFont>
    <p:embeddedFont>
      <p:font typeface="Helvetica Neue LT Std" panose="020B0604020202020204" charset="0"/>
      <p:regular r:id="rId26"/>
    </p:embeddedFont>
    <p:embeddedFont>
      <p:font typeface="Helvetica Neue LT Std Bold" panose="020B0604020202020204" charset="0"/>
      <p:regular r:id="rId27"/>
    </p:embeddedFont>
    <p:embeddedFont>
      <p:font typeface="Montserrat Bold" panose="020B0604020202020204" charset="0"/>
      <p:regular r:id="rId28"/>
      <p:bold r:id="rId29"/>
    </p:embeddedFont>
    <p:embeddedFont>
      <p:font typeface="Segoe UI" panose="020B0502040204020203"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217702-21DD-AAA2-B7CB-9EC4974CB450}" name="Lewis BUCKLEY (DBT)" initials="L(" userId="S::lewis.buckley@businessandtrade.gov.uk::308fedf8-0837-4052-9466-eb0eda9c060f" providerId="AD"/>
  <p188:author id="{B4FA7854-642F-219A-46A9-8B33AD2C744D}" name="Zara DOVE (DBT)" initials="Z(" userId="S::zara.dove@businessandtrade.gov.uk::5d8a7f09-1f9d-4296-b5dc-74fabb5f3a75" providerId="AD"/>
  <p188:author id="{24EEE259-69F3-42FC-3F2D-13E40C5911C5}" name="Claire WALKER (DBT)" initials="CW" userId="S::Claire.Walker@businessandtrade.gov.uk::f06846c4-a04f-4b55-854a-a72886d5bce6" providerId="AD"/>
  <p188:author id="{CCF67590-7C9A-8990-941A-9877C3C75205}" name="Gerard MCMAHON (DBT)" initials="GM" userId="S::Gerard.Mcmahon@businessandtrade.gov.uk::dfc9aea8-286c-423a-8e8c-7c1e147e9f6c" providerId="AD"/>
  <p188:author id="{CEFE03F7-508D-0644-4447-10BA746904E2}" name="Zara DOVE (DBT)" initials="ZD" userId="S::Zara.Dove@businessandtrade.gov.uk::5d8a7f09-1f9d-4296-b5dc-74fabb5f3a7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5454"/>
    <a:srgbClr val="0063BE"/>
    <a:srgbClr val="2254C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01443D-E997-465A-910B-485BFD16D8A5}" v="24" dt="2025-03-14T14:22:26.8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0" d="100"/>
          <a:sy n="40" d="100"/>
        </p:scale>
        <p:origin x="900" y="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39" Type="http://schemas.microsoft.com/office/2018/10/relationships/authors" Target="authors.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font" Target="fonts/font11.fntdata"/><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895AD5-7164-41BD-88D0-C75FBE7DA8B3}" type="datetimeFigureOut">
              <a:rPr lang="en-GB" smtClean="0"/>
              <a:t>14/03/2025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462F52-7167-4F9D-B1A5-FC96E8EC2FC3}" type="slidenum">
              <a:rPr lang="en-GB" smtClean="0"/>
              <a:t>‹#›</a:t>
            </a:fld>
            <a:endParaRPr lang="en-GB"/>
          </a:p>
        </p:txBody>
      </p:sp>
    </p:spTree>
    <p:extLst>
      <p:ext uri="{BB962C8B-B14F-4D97-AF65-F5344CB8AC3E}">
        <p14:creationId xmlns:p14="http://schemas.microsoft.com/office/powerpoint/2010/main" val="3639002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3462F52-7167-4F9D-B1A5-FC96E8EC2FC3}" type="slidenum">
              <a:rPr lang="en-GB" smtClean="0"/>
              <a:t>3</a:t>
            </a:fld>
            <a:endParaRPr lang="en-GB"/>
          </a:p>
        </p:txBody>
      </p:sp>
    </p:spTree>
    <p:extLst>
      <p:ext uri="{BB962C8B-B14F-4D97-AF65-F5344CB8AC3E}">
        <p14:creationId xmlns:p14="http://schemas.microsoft.com/office/powerpoint/2010/main" val="2288950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3462F52-7167-4F9D-B1A5-FC96E8EC2FC3}" type="slidenum">
              <a:rPr lang="en-GB" smtClean="0"/>
              <a:t>4</a:t>
            </a:fld>
            <a:endParaRPr lang="en-GB"/>
          </a:p>
        </p:txBody>
      </p:sp>
    </p:spTree>
    <p:extLst>
      <p:ext uri="{BB962C8B-B14F-4D97-AF65-F5344CB8AC3E}">
        <p14:creationId xmlns:p14="http://schemas.microsoft.com/office/powerpoint/2010/main" val="57491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3462F52-7167-4F9D-B1A5-FC96E8EC2FC3}" type="slidenum">
              <a:rPr lang="en-GB" smtClean="0"/>
              <a:t>8</a:t>
            </a:fld>
            <a:endParaRPr lang="en-GB"/>
          </a:p>
        </p:txBody>
      </p:sp>
    </p:spTree>
    <p:extLst>
      <p:ext uri="{BB962C8B-B14F-4D97-AF65-F5344CB8AC3E}">
        <p14:creationId xmlns:p14="http://schemas.microsoft.com/office/powerpoint/2010/main" val="232260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3462F52-7167-4F9D-B1A5-FC96E8EC2FC3}" type="slidenum">
              <a:rPr lang="en-GB" smtClean="0"/>
              <a:t>9</a:t>
            </a:fld>
            <a:endParaRPr lang="en-GB"/>
          </a:p>
        </p:txBody>
      </p:sp>
    </p:spTree>
    <p:extLst>
      <p:ext uri="{BB962C8B-B14F-4D97-AF65-F5344CB8AC3E}">
        <p14:creationId xmlns:p14="http://schemas.microsoft.com/office/powerpoint/2010/main" val="2418615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3462F52-7167-4F9D-B1A5-FC96E8EC2FC3}" type="slidenum">
              <a:rPr lang="en-GB" smtClean="0"/>
              <a:t>11</a:t>
            </a:fld>
            <a:endParaRPr lang="en-GB"/>
          </a:p>
        </p:txBody>
      </p:sp>
    </p:spTree>
    <p:extLst>
      <p:ext uri="{BB962C8B-B14F-4D97-AF65-F5344CB8AC3E}">
        <p14:creationId xmlns:p14="http://schemas.microsoft.com/office/powerpoint/2010/main" val="1328234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3462F52-7167-4F9D-B1A5-FC96E8EC2FC3}" type="slidenum">
              <a:rPr lang="en-GB" smtClean="0"/>
              <a:t>13</a:t>
            </a:fld>
            <a:endParaRPr lang="en-GB"/>
          </a:p>
        </p:txBody>
      </p:sp>
    </p:spTree>
    <p:extLst>
      <p:ext uri="{BB962C8B-B14F-4D97-AF65-F5344CB8AC3E}">
        <p14:creationId xmlns:p14="http://schemas.microsoft.com/office/powerpoint/2010/main" val="1635470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hyperlink" Target="mailto:Andrew.Timlin@hays.com" TargetMode="External"/><Relationship Id="rId3" Type="http://schemas.openxmlformats.org/officeDocument/2006/relationships/image" Target="../media/image32.png"/><Relationship Id="rId7" Type="http://schemas.openxmlformats.org/officeDocument/2006/relationships/hyperlink" Target="https://www.applybe.com/haysapply/search/apply/-all/1/6481503/chief%20executive%20officer.html?FeedID=941#Apply" TargetMode="External"/><Relationship Id="rId2" Type="http://schemas.openxmlformats.org/officeDocument/2006/relationships/hyperlink" Target="https://www.civil-service-careers.gov.uk/how-to-write-your-ps/" TargetMode="Externa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hyperlink" Target="mailto:Owen.quant@hays.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www.scs-assessments.co.uk/" TargetMode="External"/><Relationship Id="rId4" Type="http://schemas.openxmlformats.org/officeDocument/2006/relationships/image" Target="../media/image37.svg"/></Relationships>
</file>

<file path=ppt/slides/_rels/slide12.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hyperlink" Target="http://www.civilservicepensionscheme.org.uk/" TargetMode="External"/><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8" Type="http://schemas.openxmlformats.org/officeDocument/2006/relationships/hyperlink" Target="mailto:Andrew.timlin@hays.com" TargetMode="External"/><Relationship Id="rId3" Type="http://schemas.openxmlformats.org/officeDocument/2006/relationships/hyperlink" Target="https://assets.publishing.service.gov.uk/media/65eaf2335b6524cb5ff21aa8/Civil_Service_People_Plan_2024-2027_Web_FV.pdf" TargetMode="External"/><Relationship Id="rId7" Type="http://schemas.openxmlformats.org/officeDocument/2006/relationships/hyperlink" Target="https://www.gov.uk/government/collections/disability-confident-campaign" TargetMode="External"/><Relationship Id="rId12"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www.gov.uk/government/publications/companies-house-strategy-2020-to-2025/companies-house-strategy-2020-to-2025" TargetMode="External"/><Relationship Id="rId11" Type="http://schemas.openxmlformats.org/officeDocument/2006/relationships/image" Target="../media/image8.png"/><Relationship Id="rId5" Type="http://schemas.openxmlformats.org/officeDocument/2006/relationships/hyperlink" Target="https://drive.google.com/file/d/1ZCT68zNV3xktMz0DZ7ruttyzav9c0IJ4/view?usp=sharing" TargetMode="External"/><Relationship Id="rId10" Type="http://schemas.openxmlformats.org/officeDocument/2006/relationships/image" Target="../media/image6.png"/><Relationship Id="rId4" Type="http://schemas.openxmlformats.org/officeDocument/2006/relationships/hyperlink" Target="https://assets.publishing.service.gov.uk/media/6256c55ce90e0729fd14bcbd/civil-service-diversity-inclusion-strategy.pdf" TargetMode="External"/><Relationship Id="rId9" Type="http://schemas.openxmlformats.org/officeDocument/2006/relationships/hyperlink" Target="mailto:Owen.quant@hays.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hyperlink" Target="mailto:Owen.quant@hays.com" TargetMode="External"/><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hyperlink" Target="mailto:Andrew.timlin@hays.com" TargetMode="External"/><Relationship Id="rId5" Type="http://schemas.openxmlformats.org/officeDocument/2006/relationships/hyperlink" Target="https://civilservicecommission.independent.gov.uk/contact-us/" TargetMode="External"/><Relationship Id="rId4" Type="http://schemas.openxmlformats.org/officeDocument/2006/relationships/hyperlink" Target="mailto:SCSrecruitment@businessandtrade.gov.uk"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gov.uk/government/publications/nationality-rules" TargetMode="External"/><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1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6.xml"/><Relationship Id="rId3" Type="http://schemas.openxmlformats.org/officeDocument/2006/relationships/slide" Target="slide3.xml"/><Relationship Id="rId7" Type="http://schemas.openxmlformats.org/officeDocument/2006/relationships/slide" Target="slide7.xml"/><Relationship Id="rId12" Type="http://schemas.openxmlformats.org/officeDocument/2006/relationships/slide" Target="slide15.xml"/><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slide" Target="slide6.xml"/><Relationship Id="rId11" Type="http://schemas.openxmlformats.org/officeDocument/2006/relationships/slide" Target="slide12.xml"/><Relationship Id="rId5" Type="http://schemas.openxmlformats.org/officeDocument/2006/relationships/slide" Target="slide5.xml"/><Relationship Id="rId10" Type="http://schemas.openxmlformats.org/officeDocument/2006/relationships/slide" Target="slide11.xml"/><Relationship Id="rId4" Type="http://schemas.openxmlformats.org/officeDocument/2006/relationships/slide" Target="slide4.xml"/><Relationship Id="rId9" Type="http://schemas.openxmlformats.org/officeDocument/2006/relationships/slide" Target="slide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8.png"/><Relationship Id="rId7" Type="http://schemas.openxmlformats.org/officeDocument/2006/relationships/hyperlink" Target="https://bit.ly/49NN4V2"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 Id="rId9" Type="http://schemas.openxmlformats.org/officeDocument/2006/relationships/hyperlink" Target="https://www.youtube.com/watch?v=oDhGyKAQuj4"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936455" cy="10988842"/>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39" r="-1339" b="-18650"/>
            </a:stretch>
          </a:blipFill>
        </p:spPr>
        <p:txBody>
          <a:bodyPr/>
          <a:lstStyle/>
          <a:p>
            <a:endParaRPr lang="en-GB"/>
          </a:p>
        </p:txBody>
      </p:sp>
      <p:sp>
        <p:nvSpPr>
          <p:cNvPr id="3" name="Freeform 3"/>
          <p:cNvSpPr/>
          <p:nvPr/>
        </p:nvSpPr>
        <p:spPr>
          <a:xfrm rot="5400000">
            <a:off x="1113093" y="-1110104"/>
            <a:ext cx="10284011" cy="12510197"/>
          </a:xfrm>
          <a:custGeom>
            <a:avLst/>
            <a:gdLst/>
            <a:ahLst/>
            <a:cxnLst/>
            <a:rect l="l" t="t" r="r" b="b"/>
            <a:pathLst>
              <a:path w="10284011" h="12510197">
                <a:moveTo>
                  <a:pt x="0" y="0"/>
                </a:moveTo>
                <a:lnTo>
                  <a:pt x="10284011" y="0"/>
                </a:lnTo>
                <a:lnTo>
                  <a:pt x="10284011" y="12510197"/>
                </a:lnTo>
                <a:lnTo>
                  <a:pt x="0" y="12510197"/>
                </a:lnTo>
                <a:lnTo>
                  <a:pt x="0" y="0"/>
                </a:lnTo>
                <a:close/>
              </a:path>
            </a:pathLst>
          </a:custGeom>
          <a:blipFill>
            <a:blip r:embed="rId3"/>
            <a:stretch>
              <a:fillRect l="-78014" t="-2211" r="-79680"/>
            </a:stretch>
          </a:blipFill>
        </p:spPr>
        <p:txBody>
          <a:bodyPr/>
          <a:lstStyle/>
          <a:p>
            <a:endParaRPr lang="en-GB"/>
          </a:p>
        </p:txBody>
      </p:sp>
      <p:sp>
        <p:nvSpPr>
          <p:cNvPr id="4" name="Freeform 4"/>
          <p:cNvSpPr/>
          <p:nvPr/>
        </p:nvSpPr>
        <p:spPr>
          <a:xfrm rot="5400000">
            <a:off x="1562751" y="2314768"/>
            <a:ext cx="10455353" cy="12510197"/>
          </a:xfrm>
          <a:custGeom>
            <a:avLst/>
            <a:gdLst/>
            <a:ahLst/>
            <a:cxnLst/>
            <a:rect l="l" t="t" r="r" b="b"/>
            <a:pathLst>
              <a:path w="10455353" h="12510197">
                <a:moveTo>
                  <a:pt x="0" y="0"/>
                </a:moveTo>
                <a:lnTo>
                  <a:pt x="10455353" y="0"/>
                </a:lnTo>
                <a:lnTo>
                  <a:pt x="10455353" y="12510197"/>
                </a:lnTo>
                <a:lnTo>
                  <a:pt x="0" y="12510197"/>
                </a:lnTo>
                <a:lnTo>
                  <a:pt x="0" y="0"/>
                </a:lnTo>
                <a:close/>
              </a:path>
            </a:pathLst>
          </a:custGeom>
          <a:blipFill>
            <a:blip r:embed="rId3"/>
            <a:stretch>
              <a:fillRect l="-76735" t="-2211" r="-76735"/>
            </a:stretch>
          </a:blipFill>
        </p:spPr>
        <p:txBody>
          <a:bodyPr/>
          <a:lstStyle/>
          <a:p>
            <a:endParaRPr lang="en-GB"/>
          </a:p>
        </p:txBody>
      </p:sp>
      <p:sp>
        <p:nvSpPr>
          <p:cNvPr id="5" name="Freeform 5"/>
          <p:cNvSpPr/>
          <p:nvPr/>
        </p:nvSpPr>
        <p:spPr>
          <a:xfrm>
            <a:off x="177550" y="1381261"/>
            <a:ext cx="3105732" cy="2003624"/>
          </a:xfrm>
          <a:custGeom>
            <a:avLst/>
            <a:gdLst/>
            <a:ahLst/>
            <a:cxnLst/>
            <a:rect l="l" t="t" r="r" b="b"/>
            <a:pathLst>
              <a:path w="3940158" h="2374772">
                <a:moveTo>
                  <a:pt x="0" y="0"/>
                </a:moveTo>
                <a:lnTo>
                  <a:pt x="3940158" y="0"/>
                </a:lnTo>
                <a:lnTo>
                  <a:pt x="3940158" y="2374772"/>
                </a:lnTo>
                <a:lnTo>
                  <a:pt x="0" y="2374772"/>
                </a:lnTo>
                <a:lnTo>
                  <a:pt x="0" y="0"/>
                </a:lnTo>
                <a:close/>
              </a:path>
            </a:pathLst>
          </a:custGeom>
          <a:blipFill>
            <a:blip r:embed="rId4"/>
            <a:stretch>
              <a:fillRect l="-17" r="-17"/>
            </a:stretch>
          </a:blipFill>
        </p:spPr>
        <p:txBody>
          <a:bodyPr/>
          <a:lstStyle/>
          <a:p>
            <a:endParaRPr lang="en-GB"/>
          </a:p>
        </p:txBody>
      </p:sp>
      <p:grpSp>
        <p:nvGrpSpPr>
          <p:cNvPr id="6" name="Group 6"/>
          <p:cNvGrpSpPr/>
          <p:nvPr/>
        </p:nvGrpSpPr>
        <p:grpSpPr>
          <a:xfrm rot="5043548">
            <a:off x="12559804" y="4747507"/>
            <a:ext cx="12382500" cy="726565"/>
            <a:chOff x="0" y="0"/>
            <a:chExt cx="1205127" cy="70713"/>
          </a:xfrm>
        </p:grpSpPr>
        <p:sp>
          <p:nvSpPr>
            <p:cNvPr id="7" name="Freeform 7"/>
            <p:cNvSpPr/>
            <p:nvPr/>
          </p:nvSpPr>
          <p:spPr>
            <a:xfrm>
              <a:off x="0" y="0"/>
              <a:ext cx="1205127" cy="70713"/>
            </a:xfrm>
            <a:custGeom>
              <a:avLst/>
              <a:gdLst/>
              <a:ahLst/>
              <a:cxnLst/>
              <a:rect l="l" t="t" r="r" b="b"/>
              <a:pathLst>
                <a:path w="1205127" h="70713">
                  <a:moveTo>
                    <a:pt x="0" y="0"/>
                  </a:moveTo>
                  <a:lnTo>
                    <a:pt x="1205127" y="0"/>
                  </a:lnTo>
                  <a:lnTo>
                    <a:pt x="1205127" y="70713"/>
                  </a:lnTo>
                  <a:lnTo>
                    <a:pt x="0" y="70713"/>
                  </a:lnTo>
                  <a:close/>
                </a:path>
              </a:pathLst>
            </a:custGeom>
            <a:solidFill>
              <a:srgbClr val="CF102D"/>
            </a:solidFill>
          </p:spPr>
          <p:txBody>
            <a:bodyPr/>
            <a:lstStyle/>
            <a:p>
              <a:endParaRPr lang="en-GB"/>
            </a:p>
          </p:txBody>
        </p:sp>
        <p:sp>
          <p:nvSpPr>
            <p:cNvPr id="8" name="TextBox 8"/>
            <p:cNvSpPr txBox="1"/>
            <p:nvPr/>
          </p:nvSpPr>
          <p:spPr>
            <a:xfrm>
              <a:off x="0" y="-38100"/>
              <a:ext cx="1205127" cy="108813"/>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5043548">
            <a:off x="11881974" y="4978748"/>
            <a:ext cx="12382500" cy="307465"/>
            <a:chOff x="0" y="0"/>
            <a:chExt cx="1205127" cy="29924"/>
          </a:xfrm>
        </p:grpSpPr>
        <p:sp>
          <p:nvSpPr>
            <p:cNvPr id="10" name="Freeform 10"/>
            <p:cNvSpPr/>
            <p:nvPr/>
          </p:nvSpPr>
          <p:spPr>
            <a:xfrm>
              <a:off x="0" y="0"/>
              <a:ext cx="1205127" cy="29924"/>
            </a:xfrm>
            <a:custGeom>
              <a:avLst/>
              <a:gdLst/>
              <a:ahLst/>
              <a:cxnLst/>
              <a:rect l="l" t="t" r="r" b="b"/>
              <a:pathLst>
                <a:path w="1205127" h="29924">
                  <a:moveTo>
                    <a:pt x="0" y="0"/>
                  </a:moveTo>
                  <a:lnTo>
                    <a:pt x="1205127" y="0"/>
                  </a:lnTo>
                  <a:lnTo>
                    <a:pt x="1205127" y="29924"/>
                  </a:lnTo>
                  <a:lnTo>
                    <a:pt x="0" y="29924"/>
                  </a:lnTo>
                  <a:close/>
                </a:path>
              </a:pathLst>
            </a:custGeom>
            <a:solidFill>
              <a:srgbClr val="CF102D">
                <a:alpha val="60000"/>
              </a:srgbClr>
            </a:solidFill>
          </p:spPr>
          <p:txBody>
            <a:bodyPr/>
            <a:lstStyle/>
            <a:p>
              <a:endParaRPr lang="en-GB"/>
            </a:p>
          </p:txBody>
        </p:sp>
        <p:sp>
          <p:nvSpPr>
            <p:cNvPr id="11" name="TextBox 11"/>
            <p:cNvSpPr txBox="1"/>
            <p:nvPr/>
          </p:nvSpPr>
          <p:spPr>
            <a:xfrm>
              <a:off x="0" y="-38100"/>
              <a:ext cx="1205127" cy="68024"/>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rot="5043548">
            <a:off x="11438984" y="5113505"/>
            <a:ext cx="12382500" cy="170888"/>
            <a:chOff x="0" y="0"/>
            <a:chExt cx="1205127" cy="16632"/>
          </a:xfrm>
        </p:grpSpPr>
        <p:sp>
          <p:nvSpPr>
            <p:cNvPr id="13" name="Freeform 13"/>
            <p:cNvSpPr/>
            <p:nvPr/>
          </p:nvSpPr>
          <p:spPr>
            <a:xfrm>
              <a:off x="0" y="0"/>
              <a:ext cx="1205127" cy="16632"/>
            </a:xfrm>
            <a:custGeom>
              <a:avLst/>
              <a:gdLst/>
              <a:ahLst/>
              <a:cxnLst/>
              <a:rect l="l" t="t" r="r" b="b"/>
              <a:pathLst>
                <a:path w="1205127" h="16632">
                  <a:moveTo>
                    <a:pt x="0" y="0"/>
                  </a:moveTo>
                  <a:lnTo>
                    <a:pt x="1205127" y="0"/>
                  </a:lnTo>
                  <a:lnTo>
                    <a:pt x="1205127" y="16632"/>
                  </a:lnTo>
                  <a:lnTo>
                    <a:pt x="0" y="16632"/>
                  </a:lnTo>
                  <a:close/>
                </a:path>
              </a:pathLst>
            </a:custGeom>
            <a:solidFill>
              <a:srgbClr val="CF102D">
                <a:alpha val="29804"/>
              </a:srgbClr>
            </a:solidFill>
          </p:spPr>
          <p:txBody>
            <a:bodyPr/>
            <a:lstStyle/>
            <a:p>
              <a:endParaRPr lang="en-GB"/>
            </a:p>
          </p:txBody>
        </p:sp>
        <p:sp>
          <p:nvSpPr>
            <p:cNvPr id="14" name="TextBox 14"/>
            <p:cNvSpPr txBox="1"/>
            <p:nvPr/>
          </p:nvSpPr>
          <p:spPr>
            <a:xfrm>
              <a:off x="0" y="-38100"/>
              <a:ext cx="1205127" cy="54732"/>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6042" y="8229604"/>
            <a:ext cx="8628354" cy="1028696"/>
            <a:chOff x="0" y="0"/>
            <a:chExt cx="2272488" cy="270932"/>
          </a:xfrm>
        </p:grpSpPr>
        <p:sp>
          <p:nvSpPr>
            <p:cNvPr id="16" name="Freeform 16"/>
            <p:cNvSpPr/>
            <p:nvPr/>
          </p:nvSpPr>
          <p:spPr>
            <a:xfrm>
              <a:off x="0" y="0"/>
              <a:ext cx="2272488" cy="270932"/>
            </a:xfrm>
            <a:custGeom>
              <a:avLst/>
              <a:gdLst/>
              <a:ahLst/>
              <a:cxnLst/>
              <a:rect l="l" t="t" r="r" b="b"/>
              <a:pathLst>
                <a:path w="2272488" h="270932">
                  <a:moveTo>
                    <a:pt x="0" y="0"/>
                  </a:moveTo>
                  <a:lnTo>
                    <a:pt x="2272488" y="0"/>
                  </a:lnTo>
                  <a:lnTo>
                    <a:pt x="2272488" y="270932"/>
                  </a:lnTo>
                  <a:lnTo>
                    <a:pt x="0" y="270932"/>
                  </a:lnTo>
                  <a:close/>
                </a:path>
              </a:pathLst>
            </a:custGeom>
            <a:solidFill>
              <a:srgbClr val="CF102D"/>
            </a:solidFill>
          </p:spPr>
          <p:txBody>
            <a:bodyPr/>
            <a:lstStyle/>
            <a:p>
              <a:endParaRPr lang="en-GB"/>
            </a:p>
          </p:txBody>
        </p:sp>
        <p:sp>
          <p:nvSpPr>
            <p:cNvPr id="17" name="TextBox 17"/>
            <p:cNvSpPr txBox="1"/>
            <p:nvPr/>
          </p:nvSpPr>
          <p:spPr>
            <a:xfrm>
              <a:off x="0" y="-38100"/>
              <a:ext cx="2272488" cy="309032"/>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1025981" y="8376300"/>
            <a:ext cx="735304" cy="735304"/>
          </a:xfrm>
          <a:custGeom>
            <a:avLst/>
            <a:gdLst/>
            <a:ahLst/>
            <a:cxnLst/>
            <a:rect l="l" t="t" r="r" b="b"/>
            <a:pathLst>
              <a:path w="735304" h="735304">
                <a:moveTo>
                  <a:pt x="0" y="0"/>
                </a:moveTo>
                <a:lnTo>
                  <a:pt x="735303" y="0"/>
                </a:lnTo>
                <a:lnTo>
                  <a:pt x="735303" y="735304"/>
                </a:lnTo>
                <a:lnTo>
                  <a:pt x="0" y="7353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9" name="Freeform 19"/>
          <p:cNvSpPr/>
          <p:nvPr/>
        </p:nvSpPr>
        <p:spPr>
          <a:xfrm>
            <a:off x="1190821" y="6951258"/>
            <a:ext cx="1686355" cy="881166"/>
          </a:xfrm>
          <a:custGeom>
            <a:avLst/>
            <a:gdLst/>
            <a:ahLst/>
            <a:cxnLst/>
            <a:rect l="l" t="t" r="r" b="b"/>
            <a:pathLst>
              <a:path w="1686355" h="881166">
                <a:moveTo>
                  <a:pt x="0" y="0"/>
                </a:moveTo>
                <a:lnTo>
                  <a:pt x="1686355" y="0"/>
                </a:lnTo>
                <a:lnTo>
                  <a:pt x="1686355" y="881166"/>
                </a:lnTo>
                <a:lnTo>
                  <a:pt x="0" y="881166"/>
                </a:lnTo>
                <a:lnTo>
                  <a:pt x="0" y="0"/>
                </a:lnTo>
                <a:close/>
              </a:path>
            </a:pathLst>
          </a:custGeom>
          <a:blipFill>
            <a:blip r:embed="rId7"/>
            <a:stretch>
              <a:fillRect/>
            </a:stretch>
          </a:blipFill>
        </p:spPr>
        <p:txBody>
          <a:bodyPr/>
          <a:lstStyle/>
          <a:p>
            <a:endParaRPr lang="en-GB"/>
          </a:p>
        </p:txBody>
      </p:sp>
      <p:sp>
        <p:nvSpPr>
          <p:cNvPr id="20" name="Freeform 20"/>
          <p:cNvSpPr/>
          <p:nvPr/>
        </p:nvSpPr>
        <p:spPr>
          <a:xfrm>
            <a:off x="3130439" y="7024530"/>
            <a:ext cx="1483758" cy="734622"/>
          </a:xfrm>
          <a:custGeom>
            <a:avLst/>
            <a:gdLst/>
            <a:ahLst/>
            <a:cxnLst/>
            <a:rect l="l" t="t" r="r" b="b"/>
            <a:pathLst>
              <a:path w="1483758" h="734622">
                <a:moveTo>
                  <a:pt x="0" y="0"/>
                </a:moveTo>
                <a:lnTo>
                  <a:pt x="1483759" y="0"/>
                </a:lnTo>
                <a:lnTo>
                  <a:pt x="1483759" y="734622"/>
                </a:lnTo>
                <a:lnTo>
                  <a:pt x="0" y="734622"/>
                </a:lnTo>
                <a:lnTo>
                  <a:pt x="0" y="0"/>
                </a:lnTo>
                <a:close/>
              </a:path>
            </a:pathLst>
          </a:custGeom>
          <a:blipFill>
            <a:blip r:embed="rId8"/>
            <a:stretch>
              <a:fillRect/>
            </a:stretch>
          </a:blipFill>
        </p:spPr>
        <p:txBody>
          <a:bodyPr/>
          <a:lstStyle/>
          <a:p>
            <a:endParaRPr lang="en-GB"/>
          </a:p>
        </p:txBody>
      </p:sp>
      <p:sp>
        <p:nvSpPr>
          <p:cNvPr id="21" name="TextBox 21"/>
          <p:cNvSpPr txBox="1"/>
          <p:nvPr/>
        </p:nvSpPr>
        <p:spPr>
          <a:xfrm>
            <a:off x="1028699" y="4052673"/>
            <a:ext cx="12357325" cy="2308324"/>
          </a:xfrm>
          <a:prstGeom prst="rect">
            <a:avLst/>
          </a:prstGeom>
        </p:spPr>
        <p:txBody>
          <a:bodyPr wrap="square" lIns="0" tIns="0" rIns="0" bIns="0" rtlCol="0" anchor="t">
            <a:spAutoFit/>
          </a:bodyPr>
          <a:lstStyle/>
          <a:p>
            <a:r>
              <a:rPr lang="en-US" sz="5000">
                <a:solidFill>
                  <a:srgbClr val="00285F"/>
                </a:solidFill>
                <a:latin typeface="Arial 1"/>
              </a:rPr>
              <a:t>Companies House - Chief Executive Officer and Registrar of Companies </a:t>
            </a:r>
          </a:p>
          <a:p>
            <a:r>
              <a:rPr lang="en-US" sz="5000">
                <a:solidFill>
                  <a:srgbClr val="00285F"/>
                </a:solidFill>
                <a:latin typeface="Arial 1"/>
              </a:rPr>
              <a:t>for England and Wales</a:t>
            </a:r>
          </a:p>
        </p:txBody>
      </p:sp>
      <p:sp>
        <p:nvSpPr>
          <p:cNvPr id="22" name="TextBox 22"/>
          <p:cNvSpPr txBox="1"/>
          <p:nvPr/>
        </p:nvSpPr>
        <p:spPr>
          <a:xfrm>
            <a:off x="1028700" y="3432690"/>
            <a:ext cx="6713372" cy="436017"/>
          </a:xfrm>
          <a:prstGeom prst="rect">
            <a:avLst/>
          </a:prstGeom>
        </p:spPr>
        <p:txBody>
          <a:bodyPr lIns="0" tIns="0" rIns="0" bIns="0" rtlCol="0" anchor="t">
            <a:spAutoFit/>
          </a:bodyPr>
          <a:lstStyle/>
          <a:p>
            <a:pPr>
              <a:lnSpc>
                <a:spcPts val="3408"/>
              </a:lnSpc>
            </a:pPr>
            <a:r>
              <a:rPr lang="en-US" sz="3400">
                <a:solidFill>
                  <a:srgbClr val="00285F"/>
                </a:solidFill>
                <a:latin typeface="Arial 2"/>
              </a:rPr>
              <a:t>Ref 395972 • SCS Pay Band 2</a:t>
            </a:r>
            <a:endParaRPr lang="en-US" sz="3408">
              <a:solidFill>
                <a:srgbClr val="00285F"/>
              </a:solidFill>
              <a:latin typeface="Arial 2"/>
              <a:cs typeface="Arial 2"/>
            </a:endParaRPr>
          </a:p>
        </p:txBody>
      </p:sp>
      <p:sp>
        <p:nvSpPr>
          <p:cNvPr id="23" name="TextBox 23"/>
          <p:cNvSpPr txBox="1"/>
          <p:nvPr/>
        </p:nvSpPr>
        <p:spPr>
          <a:xfrm>
            <a:off x="1983235" y="8566693"/>
            <a:ext cx="8117252" cy="346249"/>
          </a:xfrm>
          <a:prstGeom prst="rect">
            <a:avLst/>
          </a:prstGeom>
        </p:spPr>
        <p:txBody>
          <a:bodyPr lIns="0" tIns="0" rIns="0" bIns="0" rtlCol="0" anchor="t">
            <a:spAutoFit/>
          </a:bodyPr>
          <a:lstStyle/>
          <a:p>
            <a:pPr>
              <a:lnSpc>
                <a:spcPts val="2708"/>
              </a:lnSpc>
            </a:pPr>
            <a:r>
              <a:rPr lang="en-US" sz="2708">
                <a:solidFill>
                  <a:srgbClr val="FFFFFF"/>
                </a:solidFill>
                <a:latin typeface="Arial 2"/>
              </a:rPr>
              <a:t>Closing date: 23:55 Sunday 6</a:t>
            </a:r>
            <a:r>
              <a:rPr lang="en-US" sz="2708" baseline="30000">
                <a:solidFill>
                  <a:srgbClr val="FFFFFF"/>
                </a:solidFill>
                <a:latin typeface="Arial 2"/>
              </a:rPr>
              <a:t>th</a:t>
            </a:r>
            <a:r>
              <a:rPr lang="en-US" sz="2708">
                <a:solidFill>
                  <a:srgbClr val="FFFFFF"/>
                </a:solidFill>
                <a:latin typeface="Arial 2"/>
              </a:rPr>
              <a:t> April 2025</a:t>
            </a:r>
            <a:endParaRPr lang="en-US" sz="2708">
              <a:solidFill>
                <a:srgbClr val="FFFFFF"/>
              </a:solidFill>
              <a:highlight>
                <a:srgbClr val="FFFF00"/>
              </a:highlight>
              <a:latin typeface="Arial 2"/>
            </a:endParaRPr>
          </a:p>
        </p:txBody>
      </p:sp>
      <p:sp>
        <p:nvSpPr>
          <p:cNvPr id="24" name="Freeform 24"/>
          <p:cNvSpPr/>
          <p:nvPr/>
        </p:nvSpPr>
        <p:spPr>
          <a:xfrm>
            <a:off x="4780902" y="6951258"/>
            <a:ext cx="1259570" cy="881166"/>
          </a:xfrm>
          <a:custGeom>
            <a:avLst/>
            <a:gdLst/>
            <a:ahLst/>
            <a:cxnLst/>
            <a:rect l="l" t="t" r="r" b="b"/>
            <a:pathLst>
              <a:path w="1259570" h="881166">
                <a:moveTo>
                  <a:pt x="0" y="0"/>
                </a:moveTo>
                <a:lnTo>
                  <a:pt x="1259570" y="0"/>
                </a:lnTo>
                <a:lnTo>
                  <a:pt x="1259570" y="881166"/>
                </a:lnTo>
                <a:lnTo>
                  <a:pt x="0" y="881166"/>
                </a:lnTo>
                <a:lnTo>
                  <a:pt x="0" y="0"/>
                </a:lnTo>
                <a:close/>
              </a:path>
            </a:pathLst>
          </a:custGeom>
          <a:blipFill>
            <a:blip r:embed="rId9"/>
            <a:stretch>
              <a:fillRect/>
            </a:stretch>
          </a:blipFill>
        </p:spPr>
        <p:txBody>
          <a:bodyPr/>
          <a:lstStyle/>
          <a:p>
            <a:endParaRPr lang="en-GB"/>
          </a:p>
        </p:txBody>
      </p:sp>
      <p:pic>
        <p:nvPicPr>
          <p:cNvPr id="27" name="Picture 26" descr="A black background with white text&#10;&#10;AI-generated content may be incorrect.">
            <a:extLst>
              <a:ext uri="{FF2B5EF4-FFF2-40B4-BE49-F238E27FC236}">
                <a16:creationId xmlns:a16="http://schemas.microsoft.com/office/drawing/2014/main" id="{7BD9B9D4-CD36-EB0B-F322-BCDE310AD10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7635" y="484235"/>
            <a:ext cx="2516620" cy="113646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737558" y="2075403"/>
            <a:ext cx="8034699" cy="6201057"/>
          </a:xfrm>
          <a:prstGeom prst="rect">
            <a:avLst/>
          </a:prstGeom>
        </p:spPr>
        <p:txBody>
          <a:bodyPr wrap="square" lIns="0" tIns="0" rIns="0" bIns="0" rtlCol="0" anchor="t">
            <a:spAutoFit/>
          </a:bodyPr>
          <a:lstStyle/>
          <a:p>
            <a:pPr algn="l">
              <a:lnSpc>
                <a:spcPts val="2664"/>
              </a:lnSpc>
            </a:pPr>
            <a:r>
              <a:rPr lang="en-US" sz="2000">
                <a:solidFill>
                  <a:srgbClr val="2254C5"/>
                </a:solidFill>
                <a:latin typeface="Helvetica Neue LT Std Bold"/>
              </a:rPr>
              <a:t>Your Supporting Statement</a:t>
            </a:r>
          </a:p>
          <a:p>
            <a:pPr algn="just">
              <a:lnSpc>
                <a:spcPts val="2664"/>
              </a:lnSpc>
            </a:pPr>
            <a:r>
              <a:rPr lang="en-US" sz="1903">
                <a:solidFill>
                  <a:srgbClr val="545454"/>
                </a:solidFill>
                <a:latin typeface="Helvetica Neue LT Std"/>
              </a:rPr>
              <a:t>This is your opportunity to give examples and show how your skills and experience fit the job requirements.</a:t>
            </a:r>
          </a:p>
          <a:p>
            <a:pPr algn="just">
              <a:lnSpc>
                <a:spcPts val="2664"/>
              </a:lnSpc>
            </a:pPr>
            <a:endParaRPr lang="en-US" sz="1903">
              <a:solidFill>
                <a:srgbClr val="545454"/>
              </a:solidFill>
              <a:latin typeface="Helvetica Neue LT Std"/>
            </a:endParaRPr>
          </a:p>
          <a:p>
            <a:pPr algn="just">
              <a:lnSpc>
                <a:spcPts val="2664"/>
              </a:lnSpc>
            </a:pPr>
            <a:r>
              <a:rPr lang="en-US" sz="1903">
                <a:solidFill>
                  <a:srgbClr val="545454"/>
                </a:solidFill>
                <a:latin typeface="Helvetica Neue LT Std"/>
              </a:rPr>
              <a:t>When writing a supporting statement, it is important that you:</a:t>
            </a:r>
          </a:p>
          <a:p>
            <a:pPr algn="just">
              <a:lnSpc>
                <a:spcPts val="2664"/>
              </a:lnSpc>
            </a:pPr>
            <a:endParaRPr lang="en-US" sz="1903">
              <a:solidFill>
                <a:srgbClr val="545454"/>
              </a:solidFill>
              <a:latin typeface="Helvetica Neue LT Std"/>
            </a:endParaRPr>
          </a:p>
          <a:p>
            <a:pPr marL="410958" lvl="1" indent="-205479" algn="just">
              <a:lnSpc>
                <a:spcPts val="2664"/>
              </a:lnSpc>
              <a:buFont typeface="Arial"/>
              <a:buChar char="•"/>
            </a:pPr>
            <a:r>
              <a:rPr lang="en-US" sz="1903">
                <a:solidFill>
                  <a:srgbClr val="545454"/>
                </a:solidFill>
                <a:latin typeface="Helvetica Neue LT Std"/>
              </a:rPr>
              <a:t>Read the job specification so you are clear about the job requirements. Structure your personal statement to reflect the essential criteria listed in the advert.</a:t>
            </a:r>
          </a:p>
          <a:p>
            <a:pPr marL="410958" lvl="1" indent="-205479" algn="just">
              <a:lnSpc>
                <a:spcPts val="2664"/>
              </a:lnSpc>
              <a:buFont typeface="Arial"/>
              <a:buChar char="•"/>
            </a:pPr>
            <a:r>
              <a:rPr lang="en-US" sz="1903">
                <a:solidFill>
                  <a:srgbClr val="545454"/>
                </a:solidFill>
                <a:latin typeface="Helvetica Neue LT Std"/>
              </a:rPr>
              <a:t>Make sure you provide evidence against each of the listed criteria - i.e. ‘experienced in leading high performing and diverse teams and promoting inclusivity.’ When have you led a team, how large, what did you do to promote inclusivity, how did you handle diversity?</a:t>
            </a:r>
          </a:p>
          <a:p>
            <a:pPr marL="410958" lvl="1" indent="-205479" algn="just">
              <a:lnSpc>
                <a:spcPts val="2664"/>
              </a:lnSpc>
              <a:buFont typeface="Arial"/>
              <a:buChar char="•"/>
            </a:pPr>
            <a:r>
              <a:rPr lang="en-US" sz="1903">
                <a:solidFill>
                  <a:srgbClr val="545454"/>
                </a:solidFill>
                <a:latin typeface="Helvetica Neue LT Std"/>
              </a:rPr>
              <a:t>Ensure any evidence you provide demonstrates the impact and result of your actions in that situation, provide statistical evidence where relevant. </a:t>
            </a:r>
          </a:p>
          <a:p>
            <a:pPr algn="l">
              <a:lnSpc>
                <a:spcPts val="2664"/>
              </a:lnSpc>
            </a:pPr>
            <a:endParaRPr lang="en-US" sz="1903">
              <a:solidFill>
                <a:srgbClr val="545454"/>
              </a:solidFill>
              <a:latin typeface="Helvetica Neue LT Std"/>
            </a:endParaRPr>
          </a:p>
          <a:p>
            <a:pPr algn="l">
              <a:lnSpc>
                <a:spcPts val="2664"/>
              </a:lnSpc>
            </a:pPr>
            <a:r>
              <a:rPr lang="en-US" sz="1903">
                <a:solidFill>
                  <a:srgbClr val="545454"/>
                </a:solidFill>
                <a:latin typeface="Helvetica Neue LT Std"/>
              </a:rPr>
              <a:t>For more information click </a:t>
            </a:r>
            <a:r>
              <a:rPr lang="en-US" sz="1903" u="sng">
                <a:solidFill>
                  <a:srgbClr val="545454"/>
                </a:solidFill>
                <a:latin typeface="Helvetica Neue LT Std"/>
                <a:hlinkClick r:id="rId2" tooltip="https://www.civil-service-careers.gov.uk/how-to-write-your-ps/"/>
              </a:rPr>
              <a:t>here</a:t>
            </a:r>
            <a:r>
              <a:rPr lang="en-US" sz="1903">
                <a:solidFill>
                  <a:srgbClr val="545454"/>
                </a:solidFill>
                <a:latin typeface="Helvetica Neue LT Std"/>
              </a:rPr>
              <a:t> </a:t>
            </a:r>
          </a:p>
        </p:txBody>
      </p:sp>
      <p:sp>
        <p:nvSpPr>
          <p:cNvPr id="3" name="Freeform 3"/>
          <p:cNvSpPr/>
          <p:nvPr/>
        </p:nvSpPr>
        <p:spPr>
          <a:xfrm>
            <a:off x="11304636" y="7278718"/>
            <a:ext cx="10111872" cy="6016564"/>
          </a:xfrm>
          <a:custGeom>
            <a:avLst/>
            <a:gdLst/>
            <a:ahLst/>
            <a:cxnLst/>
            <a:rect l="l" t="t" r="r" b="b"/>
            <a:pathLst>
              <a:path w="10111872" h="6016564">
                <a:moveTo>
                  <a:pt x="0" y="0"/>
                </a:moveTo>
                <a:lnTo>
                  <a:pt x="10111872" y="0"/>
                </a:lnTo>
                <a:lnTo>
                  <a:pt x="10111872" y="6016564"/>
                </a:lnTo>
                <a:lnTo>
                  <a:pt x="0" y="6016564"/>
                </a:lnTo>
                <a:lnTo>
                  <a:pt x="0" y="0"/>
                </a:lnTo>
                <a:close/>
              </a:path>
            </a:pathLst>
          </a:custGeom>
          <a:blipFill>
            <a:blip r:embed="rId3">
              <a:alphaModFix amt="48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AutoShape 4"/>
          <p:cNvSpPr/>
          <p:nvPr/>
        </p:nvSpPr>
        <p:spPr>
          <a:xfrm>
            <a:off x="0" y="9935479"/>
            <a:ext cx="18395101" cy="0"/>
          </a:xfrm>
          <a:prstGeom prst="line">
            <a:avLst/>
          </a:prstGeom>
          <a:ln w="38100" cap="flat">
            <a:solidFill>
              <a:srgbClr val="0063BE"/>
            </a:solidFill>
            <a:prstDash val="solid"/>
            <a:headEnd type="none" w="sm" len="sm"/>
            <a:tailEnd type="none" w="sm" len="sm"/>
          </a:ln>
        </p:spPr>
        <p:txBody>
          <a:bodyPr/>
          <a:lstStyle/>
          <a:p>
            <a:endParaRPr lang="en-GB"/>
          </a:p>
        </p:txBody>
      </p:sp>
      <p:sp>
        <p:nvSpPr>
          <p:cNvPr id="5" name="Freeform 5"/>
          <p:cNvSpPr/>
          <p:nvPr/>
        </p:nvSpPr>
        <p:spPr>
          <a:xfrm>
            <a:off x="1028700" y="297035"/>
            <a:ext cx="1046228" cy="1230254"/>
          </a:xfrm>
          <a:custGeom>
            <a:avLst/>
            <a:gdLst/>
            <a:ahLst/>
            <a:cxnLst/>
            <a:rect l="l" t="t" r="r" b="b"/>
            <a:pathLst>
              <a:path w="1046228" h="1230254">
                <a:moveTo>
                  <a:pt x="0" y="0"/>
                </a:moveTo>
                <a:lnTo>
                  <a:pt x="1046228" y="0"/>
                </a:lnTo>
                <a:lnTo>
                  <a:pt x="1046228" y="1230254"/>
                </a:lnTo>
                <a:lnTo>
                  <a:pt x="0" y="12302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TextBox 6"/>
          <p:cNvSpPr txBox="1"/>
          <p:nvPr/>
        </p:nvSpPr>
        <p:spPr>
          <a:xfrm>
            <a:off x="811269" y="2075403"/>
            <a:ext cx="8332731" cy="8109271"/>
          </a:xfrm>
          <a:prstGeom prst="rect">
            <a:avLst/>
          </a:prstGeom>
        </p:spPr>
        <p:txBody>
          <a:bodyPr lIns="0" tIns="0" rIns="0" bIns="0" rtlCol="0" anchor="t">
            <a:spAutoFit/>
          </a:bodyPr>
          <a:lstStyle/>
          <a:p>
            <a:pPr algn="l">
              <a:lnSpc>
                <a:spcPts val="2664"/>
              </a:lnSpc>
            </a:pPr>
            <a:r>
              <a:rPr lang="en-US" sz="2000">
                <a:solidFill>
                  <a:srgbClr val="2254C5"/>
                </a:solidFill>
                <a:latin typeface="Helvetica Neue LT Std Bold"/>
              </a:rPr>
              <a:t>How to apply​​</a:t>
            </a:r>
            <a:endParaRPr lang="en-US" sz="2000">
              <a:solidFill>
                <a:srgbClr val="545454"/>
              </a:solidFill>
              <a:latin typeface="Helvetica Neue LT Std"/>
            </a:endParaRPr>
          </a:p>
          <a:p>
            <a:pPr algn="just" rtl="0" fontAlgn="base"/>
            <a:r>
              <a:rPr lang="en-GB" sz="1800" b="0" i="0" u="none" strike="noStrike">
                <a:solidFill>
                  <a:srgbClr val="545454"/>
                </a:solidFill>
                <a:effectLst/>
                <a:latin typeface="Helvetica Neue LT Std"/>
              </a:rPr>
              <a:t>Hays, an Executive Search firm, have been appointed to assist with this recruitment campaign. To apply for this post, you will need to submit documentation below via the following link, </a:t>
            </a:r>
            <a:r>
              <a:rPr lang="en-GB" sz="1800" b="1" i="0" u="none" strike="noStrike">
                <a:solidFill>
                  <a:srgbClr val="545454"/>
                </a:solidFill>
                <a:effectLst/>
                <a:latin typeface="Helvetica Neue LT Std"/>
              </a:rPr>
              <a:t>by no later than 23:55pm on Sunday 6</a:t>
            </a:r>
            <a:r>
              <a:rPr lang="en-GB" sz="1800" b="1" i="0" u="none" strike="noStrike" baseline="30000">
                <a:solidFill>
                  <a:srgbClr val="545454"/>
                </a:solidFill>
                <a:effectLst/>
                <a:latin typeface="Helvetica Neue LT Std"/>
              </a:rPr>
              <a:t>th</a:t>
            </a:r>
            <a:r>
              <a:rPr lang="en-GB" sz="1800" b="1" i="0" u="none" strike="noStrike">
                <a:solidFill>
                  <a:srgbClr val="545454"/>
                </a:solidFill>
                <a:effectLst/>
                <a:latin typeface="Helvetica Neue LT Std"/>
              </a:rPr>
              <a:t> April.</a:t>
            </a:r>
            <a:endParaRPr lang="en-GB" sz="1800" b="1" i="0">
              <a:solidFill>
                <a:srgbClr val="545454"/>
              </a:solidFill>
              <a:effectLst/>
              <a:latin typeface="Helvetica Neue LT Std"/>
            </a:endParaRPr>
          </a:p>
          <a:p>
            <a:pPr algn="just" rtl="0" fontAlgn="base"/>
            <a:endParaRPr lang="en-GB" sz="2000" b="0" i="0">
              <a:solidFill>
                <a:srgbClr val="545454"/>
              </a:solidFill>
              <a:effectLst/>
              <a:highlight>
                <a:srgbClr val="FFFF00"/>
              </a:highlight>
              <a:latin typeface="Helvetica Neue LT Std" panose="020B0604020202020204" charset="0"/>
            </a:endParaRPr>
          </a:p>
          <a:p>
            <a:pPr algn="just"/>
            <a:r>
              <a:rPr lang="en-GB" sz="2000" b="1">
                <a:solidFill>
                  <a:srgbClr val="545454"/>
                </a:solidFill>
                <a:ea typeface="+mn-lt"/>
                <a:cs typeface="+mn-lt"/>
                <a:hlinkClick r:id="rId7"/>
              </a:rPr>
              <a:t>Follow this link to apply</a:t>
            </a:r>
            <a:r>
              <a:rPr lang="en-GB" sz="2000" b="1">
                <a:solidFill>
                  <a:srgbClr val="545454"/>
                </a:solidFill>
                <a:ea typeface="+mn-lt"/>
                <a:cs typeface="+mn-lt"/>
              </a:rPr>
              <a:t> </a:t>
            </a:r>
            <a:endParaRPr lang="en-GB" b="1">
              <a:ea typeface="+mn-lt"/>
              <a:cs typeface="+mn-lt"/>
            </a:endParaRPr>
          </a:p>
          <a:p>
            <a:pPr algn="just" rtl="0" fontAlgn="base"/>
            <a:endParaRPr lang="en-GB" sz="2000" i="0" strike="noStrike">
              <a:solidFill>
                <a:srgbClr val="545454"/>
              </a:solidFill>
              <a:effectLst/>
              <a:highlight>
                <a:srgbClr val="FFFF00"/>
              </a:highlight>
              <a:latin typeface="Helvetica Neue LT Std" panose="020B0604020202020204" charset="0"/>
            </a:endParaRPr>
          </a:p>
          <a:p>
            <a:pPr algn="just" rtl="0" fontAlgn="base"/>
            <a:r>
              <a:rPr lang="en-GB" sz="1800" b="0" i="0" u="none" strike="noStrike">
                <a:solidFill>
                  <a:srgbClr val="545454"/>
                </a:solidFill>
                <a:effectLst/>
                <a:latin typeface="Helvetica Neue LT Std"/>
              </a:rPr>
              <a:t>If you have any issues accessing the link or questions regarding the documentation, please contact:</a:t>
            </a:r>
            <a:r>
              <a:rPr lang="en-US" sz="1800" b="0" i="0">
                <a:solidFill>
                  <a:srgbClr val="545454"/>
                </a:solidFill>
                <a:effectLst/>
                <a:latin typeface="Helvetica Neue LT Std"/>
              </a:rPr>
              <a:t>​</a:t>
            </a:r>
          </a:p>
          <a:p>
            <a:pPr algn="just" rtl="0" fontAlgn="base"/>
            <a:endParaRPr lang="en-US" sz="2000" b="0" i="0">
              <a:solidFill>
                <a:srgbClr val="545454"/>
              </a:solidFill>
              <a:effectLst/>
              <a:latin typeface="Helvetica Neue LT Std" panose="020B0604020202020204" charset="0"/>
            </a:endParaRPr>
          </a:p>
          <a:p>
            <a:pPr marL="285750" indent="-285750" algn="l" rtl="0" fontAlgn="base">
              <a:buFont typeface="Arial" panose="020B0604020202020204" pitchFamily="34" charset="0"/>
              <a:buChar char="•"/>
            </a:pPr>
            <a:r>
              <a:rPr lang="en-GB" b="0" i="0" u="none" strike="noStrike">
                <a:solidFill>
                  <a:srgbClr val="545454"/>
                </a:solidFill>
                <a:effectLst/>
                <a:latin typeface="Helvetica Neue LT Std"/>
              </a:rPr>
              <a:t>Andrew Timlin: 07887777735, </a:t>
            </a:r>
            <a:r>
              <a:rPr lang="en-GB" b="0" i="0" u="none" strike="noStrike">
                <a:solidFill>
                  <a:srgbClr val="545454"/>
                </a:solidFill>
                <a:effectLst/>
                <a:latin typeface="Helvetica Neue LT Std"/>
                <a:hlinkClick r:id="rId8"/>
              </a:rPr>
              <a:t>Andrew.Timlin@hays.com</a:t>
            </a:r>
            <a:endParaRPr lang="en-US">
              <a:solidFill>
                <a:srgbClr val="545454"/>
              </a:solidFill>
              <a:latin typeface="Helvetica Neue LT Std"/>
            </a:endParaRPr>
          </a:p>
          <a:p>
            <a:pPr marL="285750" indent="-285750" algn="l" rtl="0" fontAlgn="base">
              <a:buFont typeface="Arial" panose="020B0604020202020204" pitchFamily="34" charset="0"/>
              <a:buChar char="•"/>
            </a:pPr>
            <a:r>
              <a:rPr lang="en-US" b="0" i="0">
                <a:solidFill>
                  <a:srgbClr val="545454"/>
                </a:solidFill>
                <a:effectLst/>
                <a:latin typeface="Helvetica Neue LT Std" panose="020B0604020202020204" charset="0"/>
              </a:rPr>
              <a:t>Owen Quant: </a:t>
            </a:r>
            <a:r>
              <a:rPr lang="en-US" b="0" i="0">
                <a:solidFill>
                  <a:srgbClr val="545454"/>
                </a:solidFill>
                <a:effectLst/>
                <a:latin typeface="Helvetica Neue LT Std" panose="020B0604020202020204" charset="0"/>
                <a:hlinkClick r:id="rId9"/>
              </a:rPr>
              <a:t>Owen.quant@hays.com</a:t>
            </a:r>
            <a:r>
              <a:rPr lang="en-US" b="0" i="0">
                <a:solidFill>
                  <a:srgbClr val="545454"/>
                </a:solidFill>
                <a:effectLst/>
                <a:latin typeface="Helvetica Neue LT Std" panose="020B0604020202020204" charset="0"/>
              </a:rPr>
              <a:t> </a:t>
            </a:r>
          </a:p>
          <a:p>
            <a:pPr marL="285750" indent="-285750" algn="l" rtl="0" fontAlgn="base">
              <a:buFont typeface="Arial" panose="020B0604020202020204" pitchFamily="34" charset="0"/>
              <a:buChar char="•"/>
            </a:pPr>
            <a:endParaRPr lang="en-US" sz="2000" b="0" i="0">
              <a:solidFill>
                <a:srgbClr val="545454"/>
              </a:solidFill>
              <a:effectLst/>
              <a:highlight>
                <a:srgbClr val="FFFF00"/>
              </a:highlight>
              <a:latin typeface="Helvetica Neue LT Std" panose="020B0604020202020204" charset="0"/>
            </a:endParaRPr>
          </a:p>
          <a:p>
            <a:pPr algn="l" rtl="0" fontAlgn="base"/>
            <a:r>
              <a:rPr lang="en-GB" sz="1800" b="1" i="0" u="none" strike="noStrike">
                <a:solidFill>
                  <a:srgbClr val="545454"/>
                </a:solidFill>
                <a:effectLst/>
                <a:latin typeface="Helvetica Neue LT Std"/>
              </a:rPr>
              <a:t>Documentation</a:t>
            </a:r>
            <a:r>
              <a:rPr lang="en-GB" sz="1800" b="0" i="0" u="none" strike="noStrike">
                <a:solidFill>
                  <a:srgbClr val="545454"/>
                </a:solidFill>
                <a:effectLst/>
                <a:latin typeface="Helvetica Neue LT Std"/>
              </a:rPr>
              <a:t>:</a:t>
            </a:r>
            <a:r>
              <a:rPr lang="en-GB" sz="1800" b="0" i="0">
                <a:solidFill>
                  <a:srgbClr val="545454"/>
                </a:solidFill>
                <a:effectLst/>
                <a:latin typeface="Helvetica Neue LT Std"/>
              </a:rPr>
              <a:t>​</a:t>
            </a:r>
          </a:p>
          <a:p>
            <a:pPr algn="l" rtl="0" fontAlgn="base"/>
            <a:endParaRPr lang="en-GB" sz="2000" b="0" i="0">
              <a:solidFill>
                <a:srgbClr val="545454"/>
              </a:solidFill>
              <a:effectLst/>
              <a:latin typeface="Helvetica Neue LT Std" panose="020B0604020202020204" charset="0"/>
            </a:endParaRPr>
          </a:p>
          <a:p>
            <a:pPr marL="342900" indent="-342900" algn="just" rtl="0" fontAlgn="base">
              <a:buAutoNum type="arabicPeriod"/>
            </a:pPr>
            <a:r>
              <a:rPr lang="en-GB" sz="1800" b="0" i="0" u="none" strike="noStrike">
                <a:solidFill>
                  <a:srgbClr val="545454"/>
                </a:solidFill>
                <a:effectLst/>
                <a:latin typeface="Helvetica Neue LT Std"/>
              </a:rPr>
              <a:t>A </a:t>
            </a:r>
            <a:r>
              <a:rPr lang="en-GB" sz="1800" b="1" i="0" u="none" strike="noStrike">
                <a:solidFill>
                  <a:srgbClr val="545454"/>
                </a:solidFill>
                <a:effectLst/>
                <a:latin typeface="Helvetica Neue LT Std"/>
              </a:rPr>
              <a:t>CV</a:t>
            </a:r>
            <a:r>
              <a:rPr lang="en-GB" sz="1800" b="0" i="0" u="none" strike="noStrike">
                <a:solidFill>
                  <a:srgbClr val="545454"/>
                </a:solidFill>
                <a:effectLst/>
                <a:latin typeface="Helvetica Neue LT Std"/>
              </a:rPr>
              <a:t> setting out your career history, with key responsibilities and achievements. Please ensure you have provided reasons for any gaps within the last two years.</a:t>
            </a:r>
            <a:r>
              <a:rPr lang="en-US" sz="1800" b="0" i="0">
                <a:solidFill>
                  <a:srgbClr val="545454"/>
                </a:solidFill>
                <a:effectLst/>
                <a:latin typeface="Helvetica Neue LT Std"/>
              </a:rPr>
              <a:t>​</a:t>
            </a:r>
          </a:p>
          <a:p>
            <a:pPr algn="just" rtl="0" fontAlgn="base"/>
            <a:endParaRPr lang="en-US" sz="2000" b="0" i="0">
              <a:solidFill>
                <a:srgbClr val="545454"/>
              </a:solidFill>
              <a:effectLst/>
              <a:latin typeface="Helvetica Neue LT Std" panose="020B0604020202020204" charset="0"/>
            </a:endParaRPr>
          </a:p>
          <a:p>
            <a:pPr algn="just" rtl="0" fontAlgn="base"/>
            <a:r>
              <a:rPr lang="en-GB" sz="1800" b="0" i="0" u="none" strike="noStrike">
                <a:solidFill>
                  <a:srgbClr val="545454"/>
                </a:solidFill>
                <a:effectLst/>
                <a:latin typeface="Helvetica Neue LT Std"/>
              </a:rPr>
              <a:t>2. A </a:t>
            </a:r>
            <a:r>
              <a:rPr lang="en-GB" sz="1800" b="1" i="0" u="none" strike="noStrike">
                <a:solidFill>
                  <a:srgbClr val="545454"/>
                </a:solidFill>
                <a:effectLst/>
                <a:latin typeface="Helvetica Neue LT Std"/>
              </a:rPr>
              <a:t>Supporting Statement </a:t>
            </a:r>
            <a:r>
              <a:rPr lang="en-GB" sz="1800" b="0" i="0" u="none" strike="noStrike">
                <a:solidFill>
                  <a:srgbClr val="545454"/>
                </a:solidFill>
                <a:effectLst/>
                <a:latin typeface="Helvetica Neue LT Std"/>
              </a:rPr>
              <a:t>of around two pages of A4 explaining how you meet the requirements of the person specification as far as you are able to.</a:t>
            </a:r>
            <a:r>
              <a:rPr lang="en-US" sz="1800" b="0" i="0">
                <a:solidFill>
                  <a:srgbClr val="545454"/>
                </a:solidFill>
                <a:effectLst/>
                <a:latin typeface="Helvetica Neue LT Std"/>
              </a:rPr>
              <a:t>​</a:t>
            </a:r>
          </a:p>
          <a:p>
            <a:pPr algn="just" rtl="0" fontAlgn="base"/>
            <a:endParaRPr lang="en-US" sz="2000" b="0" i="0">
              <a:solidFill>
                <a:srgbClr val="545454"/>
              </a:solidFill>
              <a:effectLst/>
              <a:latin typeface="Helvetica Neue LT Std"/>
            </a:endParaRPr>
          </a:p>
          <a:p>
            <a:pPr algn="just" rtl="0" fontAlgn="base"/>
            <a:r>
              <a:rPr lang="en-GB" sz="1800" b="0" i="0" u="none" strike="noStrike">
                <a:solidFill>
                  <a:srgbClr val="545454"/>
                </a:solidFill>
                <a:effectLst/>
                <a:latin typeface="Helvetica Neue LT Std"/>
              </a:rPr>
              <a:t>Failure to submit both documents will mean the panel only have limited information on which to assess your application against the criteria in the person specification. Please ensure that both documents contain your full name.</a:t>
            </a:r>
            <a:endParaRPr lang="en-US" sz="2000" b="0" i="0">
              <a:solidFill>
                <a:srgbClr val="545454"/>
              </a:solidFill>
              <a:effectLst/>
              <a:latin typeface="Helvetica Neue LT Std"/>
            </a:endParaRPr>
          </a:p>
          <a:p>
            <a:pPr algn="l">
              <a:lnSpc>
                <a:spcPts val="2664"/>
              </a:lnSpc>
            </a:pPr>
            <a:endParaRPr lang="en-US" sz="1903">
              <a:solidFill>
                <a:srgbClr val="545454"/>
              </a:solidFill>
              <a:latin typeface="Helvetica Neue LT Std"/>
            </a:endParaRPr>
          </a:p>
        </p:txBody>
      </p:sp>
      <p:sp>
        <p:nvSpPr>
          <p:cNvPr id="7" name="TextBox 7"/>
          <p:cNvSpPr txBox="1"/>
          <p:nvPr/>
        </p:nvSpPr>
        <p:spPr>
          <a:xfrm>
            <a:off x="2666836" y="497954"/>
            <a:ext cx="10016332" cy="1029335"/>
          </a:xfrm>
          <a:prstGeom prst="rect">
            <a:avLst/>
          </a:prstGeom>
        </p:spPr>
        <p:txBody>
          <a:bodyPr lIns="0" tIns="0" rIns="0" bIns="0" rtlCol="0" anchor="t">
            <a:spAutoFit/>
          </a:bodyPr>
          <a:lstStyle/>
          <a:p>
            <a:pPr algn="l">
              <a:lnSpc>
                <a:spcPts val="7840"/>
              </a:lnSpc>
            </a:pPr>
            <a:r>
              <a:rPr lang="en-US" sz="5600">
                <a:solidFill>
                  <a:srgbClr val="CF102D"/>
                </a:solidFill>
                <a:latin typeface="FS Lola"/>
              </a:rPr>
              <a:t>How to Apply</a:t>
            </a:r>
          </a:p>
        </p:txBody>
      </p:sp>
    </p:spTree>
    <p:extLst>
      <p:ext uri="{BB962C8B-B14F-4D97-AF65-F5344CB8AC3E}">
        <p14:creationId xmlns:p14="http://schemas.microsoft.com/office/powerpoint/2010/main" val="1836689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7641" y="486686"/>
            <a:ext cx="1279089" cy="1084028"/>
          </a:xfrm>
          <a:custGeom>
            <a:avLst/>
            <a:gdLst/>
            <a:ahLst/>
            <a:cxnLst/>
            <a:rect l="l" t="t" r="r" b="b"/>
            <a:pathLst>
              <a:path w="1279089" h="1084028">
                <a:moveTo>
                  <a:pt x="0" y="0"/>
                </a:moveTo>
                <a:lnTo>
                  <a:pt x="1279089" y="0"/>
                </a:lnTo>
                <a:lnTo>
                  <a:pt x="1279089" y="1084028"/>
                </a:lnTo>
                <a:lnTo>
                  <a:pt x="0" y="10840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TextBox 3"/>
          <p:cNvSpPr txBox="1"/>
          <p:nvPr/>
        </p:nvSpPr>
        <p:spPr>
          <a:xfrm>
            <a:off x="2438943" y="423545"/>
            <a:ext cx="10016332" cy="1029335"/>
          </a:xfrm>
          <a:prstGeom prst="rect">
            <a:avLst/>
          </a:prstGeom>
        </p:spPr>
        <p:txBody>
          <a:bodyPr lIns="0" tIns="0" rIns="0" bIns="0" rtlCol="0" anchor="t">
            <a:spAutoFit/>
          </a:bodyPr>
          <a:lstStyle/>
          <a:p>
            <a:pPr>
              <a:lnSpc>
                <a:spcPts val="7840"/>
              </a:lnSpc>
            </a:pPr>
            <a:r>
              <a:rPr lang="en-US" sz="5600">
                <a:solidFill>
                  <a:srgbClr val="CF102D"/>
                </a:solidFill>
                <a:latin typeface="FS Lola"/>
              </a:rPr>
              <a:t>Recruitment Process</a:t>
            </a:r>
          </a:p>
        </p:txBody>
      </p:sp>
      <p:sp>
        <p:nvSpPr>
          <p:cNvPr id="4" name="TextBox 4"/>
          <p:cNvSpPr txBox="1"/>
          <p:nvPr/>
        </p:nvSpPr>
        <p:spPr>
          <a:xfrm>
            <a:off x="727641" y="1755625"/>
            <a:ext cx="8416359" cy="8290924"/>
          </a:xfrm>
          <a:prstGeom prst="rect">
            <a:avLst/>
          </a:prstGeom>
        </p:spPr>
        <p:txBody>
          <a:bodyPr lIns="0" tIns="0" rIns="0" bIns="0" rtlCol="0" anchor="t">
            <a:spAutoFit/>
          </a:bodyPr>
          <a:lstStyle/>
          <a:p>
            <a:endParaRPr lang="en-US" sz="1600">
              <a:solidFill>
                <a:srgbClr val="545454"/>
              </a:solidFill>
              <a:highlight>
                <a:srgbClr val="FFFF00"/>
              </a:highlight>
              <a:latin typeface="Helvetica Neue LT Std"/>
            </a:endParaRPr>
          </a:p>
          <a:p>
            <a:r>
              <a:rPr lang="en-US">
                <a:solidFill>
                  <a:srgbClr val="2254C5"/>
                </a:solidFill>
                <a:latin typeface="Helvetica Neue LT Std Bold"/>
              </a:rPr>
              <a:t>Longlist</a:t>
            </a:r>
          </a:p>
          <a:p>
            <a:pPr algn="just"/>
            <a:r>
              <a:rPr lang="en-US" sz="1600">
                <a:solidFill>
                  <a:srgbClr val="545454"/>
                </a:solidFill>
                <a:latin typeface="Helvetica Neue LT Std"/>
              </a:rPr>
              <a:t>Longlisting is made on the basis of merit, following the closure of the advert, the panel will assess the evidence presented by all applicants against the advertised essential criteria. The highest rated applicants will be invited to a pre-liminary interview with Hays.</a:t>
            </a:r>
            <a:endParaRPr lang="en-US" sz="1600"/>
          </a:p>
          <a:p>
            <a:pPr>
              <a:lnSpc>
                <a:spcPts val="2240"/>
              </a:lnSpc>
              <a:spcBef>
                <a:spcPct val="0"/>
              </a:spcBef>
            </a:pPr>
            <a:endParaRPr lang="en-US" sz="1600">
              <a:solidFill>
                <a:srgbClr val="2254C5"/>
              </a:solidFill>
              <a:latin typeface="Helvetica Neue LT Std"/>
            </a:endParaRPr>
          </a:p>
          <a:p>
            <a:pPr>
              <a:lnSpc>
                <a:spcPts val="2240"/>
              </a:lnSpc>
              <a:spcBef>
                <a:spcPct val="0"/>
              </a:spcBef>
            </a:pPr>
            <a:r>
              <a:rPr lang="en-US">
                <a:solidFill>
                  <a:srgbClr val="2254C5"/>
                </a:solidFill>
                <a:latin typeface="Helvetica Neue LT Std"/>
              </a:rPr>
              <a:t>Shortlist​</a:t>
            </a:r>
            <a:endParaRPr lang="en-US">
              <a:ea typeface="Calibri"/>
              <a:cs typeface="Calibri"/>
            </a:endParaRPr>
          </a:p>
          <a:p>
            <a:pPr>
              <a:lnSpc>
                <a:spcPts val="2240"/>
              </a:lnSpc>
              <a:spcBef>
                <a:spcPct val="0"/>
              </a:spcBef>
            </a:pPr>
            <a:r>
              <a:rPr lang="en-US" sz="1600">
                <a:solidFill>
                  <a:srgbClr val="545454"/>
                </a:solidFill>
                <a:latin typeface="Helvetica Neue LT Std"/>
              </a:rPr>
              <a:t>Shortlisting for interview is made on the basis of merit. The selection panel will assess the evidence presented by all applicants against the advertised essential criteria and the highest rated applicants will be invited to interview.</a:t>
            </a:r>
          </a:p>
          <a:p>
            <a:pPr>
              <a:lnSpc>
                <a:spcPts val="2240"/>
              </a:lnSpc>
              <a:spcBef>
                <a:spcPct val="0"/>
              </a:spcBef>
            </a:pPr>
            <a:endParaRPr lang="en-US" sz="1600">
              <a:solidFill>
                <a:srgbClr val="545454"/>
              </a:solidFill>
              <a:latin typeface="Helvetica Neue LT Std"/>
            </a:endParaRPr>
          </a:p>
          <a:p>
            <a:pPr>
              <a:lnSpc>
                <a:spcPts val="2240"/>
              </a:lnSpc>
              <a:spcBef>
                <a:spcPct val="0"/>
              </a:spcBef>
            </a:pPr>
            <a:r>
              <a:rPr lang="en-US">
                <a:solidFill>
                  <a:srgbClr val="2254C5"/>
                </a:solidFill>
                <a:latin typeface="Helvetica Neue LT Std"/>
                <a:cs typeface="Segoe UI"/>
              </a:rPr>
              <a:t>Assessments</a:t>
            </a:r>
            <a:r>
              <a:rPr lang="en-US" sz="1600">
                <a:solidFill>
                  <a:srgbClr val="2254C5"/>
                </a:solidFill>
                <a:latin typeface="Helvetica Neue LT Std"/>
                <a:cs typeface="Segoe UI"/>
              </a:rPr>
              <a:t> </a:t>
            </a:r>
            <a:endParaRPr lang="en-US" sz="1600">
              <a:solidFill>
                <a:srgbClr val="000000"/>
              </a:solidFill>
              <a:highlight>
                <a:srgbClr val="FFFF00"/>
              </a:highlight>
              <a:latin typeface="Helvetica Neue LT Std"/>
              <a:cs typeface="Segoe UI"/>
            </a:endParaRPr>
          </a:p>
          <a:p>
            <a:pPr>
              <a:lnSpc>
                <a:spcPts val="2240"/>
              </a:lnSpc>
              <a:spcBef>
                <a:spcPct val="0"/>
              </a:spcBef>
            </a:pPr>
            <a:r>
              <a:rPr lang="en-US" sz="1600">
                <a:solidFill>
                  <a:srgbClr val="000000"/>
                </a:solidFill>
                <a:latin typeface="Helvetica Neue LT Std"/>
                <a:cs typeface="Segoe UI"/>
              </a:rPr>
              <a:t>I</a:t>
            </a:r>
            <a:r>
              <a:rPr lang="en-US" sz="1600">
                <a:solidFill>
                  <a:srgbClr val="545454"/>
                </a:solidFill>
                <a:latin typeface="Helvetica Neue LT Std"/>
                <a:cs typeface="Segoe UI"/>
              </a:rPr>
              <a:t>f you are shortlisted, you will be asked to take part in a series of assessments which will include psychometric tests and a staff engagement exercise. These assessments will not result in a pass or fail decision. Rather, they are designed to support the panel’s decision making and highlight areas for the panel to explore further at interview. </a:t>
            </a:r>
            <a:endParaRPr lang="en-US" sz="1600">
              <a:solidFill>
                <a:srgbClr val="000000"/>
              </a:solidFill>
              <a:latin typeface="Helvetica Neue LT Std"/>
              <a:cs typeface="Segoe UI"/>
            </a:endParaRPr>
          </a:p>
          <a:p>
            <a:pPr>
              <a:lnSpc>
                <a:spcPts val="2240"/>
              </a:lnSpc>
              <a:spcBef>
                <a:spcPct val="0"/>
              </a:spcBef>
            </a:pPr>
            <a:r>
              <a:rPr lang="en-US" sz="1600">
                <a:solidFill>
                  <a:srgbClr val="545454"/>
                </a:solidFill>
                <a:latin typeface="Helvetica Neue LT Std"/>
                <a:cs typeface="Segoe UI"/>
              </a:rPr>
              <a:t>Further details on what the assessments will entail, can be found here: </a:t>
            </a:r>
            <a:br>
              <a:rPr lang="en-US" sz="1600">
                <a:latin typeface="Helvetica Neue LT Std"/>
                <a:cs typeface="Segoe UI"/>
              </a:rPr>
            </a:br>
            <a:r>
              <a:rPr lang="en-US" sz="1600">
                <a:solidFill>
                  <a:srgbClr val="545454"/>
                </a:solidFill>
                <a:latin typeface="Helvetica Neue LT Std"/>
                <a:cs typeface="Segoe UI"/>
                <a:hlinkClick r:id="rId5"/>
              </a:rPr>
              <a:t>www.scs-assessments.co.uk</a:t>
            </a:r>
            <a:r>
              <a:rPr lang="en-US" sz="1600">
                <a:solidFill>
                  <a:srgbClr val="545454"/>
                </a:solidFill>
                <a:latin typeface="Helvetica Neue LT Std"/>
                <a:cs typeface="Segoe UI"/>
              </a:rPr>
              <a:t>. Full details of the assessment process will be provided to shortlisted candidates at the earliest opportunity. </a:t>
            </a:r>
            <a:endParaRPr lang="en-US" sz="1600">
              <a:solidFill>
                <a:srgbClr val="000000"/>
              </a:solidFill>
              <a:latin typeface="Helvetica Neue LT Std"/>
              <a:cs typeface="Segoe UI"/>
            </a:endParaRPr>
          </a:p>
          <a:p>
            <a:pPr>
              <a:lnSpc>
                <a:spcPts val="2240"/>
              </a:lnSpc>
              <a:spcBef>
                <a:spcPct val="0"/>
              </a:spcBef>
            </a:pPr>
            <a:endParaRPr lang="en-US" sz="1600">
              <a:solidFill>
                <a:srgbClr val="545454"/>
              </a:solidFill>
              <a:latin typeface="Helvetica Neue LT Std"/>
              <a:cs typeface="Segoe UI"/>
            </a:endParaRPr>
          </a:p>
          <a:p>
            <a:pPr>
              <a:lnSpc>
                <a:spcPts val="2240"/>
              </a:lnSpc>
              <a:spcBef>
                <a:spcPct val="0"/>
              </a:spcBef>
            </a:pPr>
            <a:r>
              <a:rPr lang="en-US" sz="1600">
                <a:solidFill>
                  <a:srgbClr val="545454"/>
                </a:solidFill>
                <a:latin typeface="Helvetica Neue LT Std"/>
                <a:cs typeface="Segoe UI"/>
              </a:rPr>
              <a:t>You will also have the opportunity to speak to John Clarke (Chair of Companies House) prior to the final interview to learn more about the role and the </a:t>
            </a:r>
            <a:r>
              <a:rPr lang="en-US" sz="1600" err="1">
                <a:solidFill>
                  <a:srgbClr val="545454"/>
                </a:solidFill>
                <a:latin typeface="Helvetica Neue LT Std"/>
                <a:cs typeface="Segoe UI"/>
              </a:rPr>
              <a:t>organisation</a:t>
            </a:r>
            <a:r>
              <a:rPr lang="en-US" sz="1600">
                <a:solidFill>
                  <a:srgbClr val="545454"/>
                </a:solidFill>
                <a:latin typeface="Helvetica Neue LT Std"/>
                <a:cs typeface="Segoe UI"/>
              </a:rPr>
              <a:t>. Please note this is not part of the formal assessment process. </a:t>
            </a:r>
            <a:endParaRPr lang="en-US">
              <a:latin typeface="Helvetica Neue LT Std"/>
            </a:endParaRPr>
          </a:p>
          <a:p>
            <a:pPr>
              <a:lnSpc>
                <a:spcPts val="2240"/>
              </a:lnSpc>
              <a:spcBef>
                <a:spcPct val="0"/>
              </a:spcBef>
            </a:pPr>
            <a:endParaRPr lang="en-US" sz="1600">
              <a:solidFill>
                <a:srgbClr val="545454"/>
              </a:solidFill>
              <a:latin typeface="Helvetica Neue LT Std"/>
              <a:cs typeface="Segoe UI"/>
            </a:endParaRPr>
          </a:p>
          <a:p>
            <a:pPr>
              <a:lnSpc>
                <a:spcPts val="2240"/>
              </a:lnSpc>
              <a:spcBef>
                <a:spcPct val="0"/>
              </a:spcBef>
            </a:pPr>
            <a:endParaRPr lang="en-US" sz="1600">
              <a:solidFill>
                <a:srgbClr val="545454"/>
              </a:solidFill>
              <a:latin typeface="Helvetica Neue LT Std"/>
            </a:endParaRPr>
          </a:p>
          <a:p>
            <a:pPr>
              <a:lnSpc>
                <a:spcPts val="2240"/>
              </a:lnSpc>
              <a:spcBef>
                <a:spcPct val="0"/>
              </a:spcBef>
            </a:pPr>
            <a:endParaRPr lang="en-US" sz="1600">
              <a:solidFill>
                <a:srgbClr val="2254C5"/>
              </a:solidFill>
              <a:latin typeface="Helvetica Neue LT Std Bold"/>
            </a:endParaRPr>
          </a:p>
          <a:p>
            <a:pPr>
              <a:lnSpc>
                <a:spcPts val="2240"/>
              </a:lnSpc>
              <a:spcBef>
                <a:spcPct val="0"/>
              </a:spcBef>
            </a:pPr>
            <a:endParaRPr lang="en-US" sz="1600">
              <a:solidFill>
                <a:srgbClr val="545454"/>
              </a:solidFill>
              <a:latin typeface="Helvetica Neue LT Std"/>
            </a:endParaRPr>
          </a:p>
          <a:p>
            <a:pPr>
              <a:lnSpc>
                <a:spcPts val="2240"/>
              </a:lnSpc>
              <a:spcBef>
                <a:spcPct val="0"/>
              </a:spcBef>
            </a:pPr>
            <a:endParaRPr lang="en-US" sz="1600">
              <a:solidFill>
                <a:srgbClr val="2254C5"/>
              </a:solidFill>
              <a:latin typeface="Helvetica Neue LT Std Bold"/>
            </a:endParaRPr>
          </a:p>
          <a:p>
            <a:pPr>
              <a:lnSpc>
                <a:spcPts val="2240"/>
              </a:lnSpc>
              <a:spcBef>
                <a:spcPct val="0"/>
              </a:spcBef>
            </a:pPr>
            <a:endParaRPr lang="en-US" sz="1600">
              <a:solidFill>
                <a:srgbClr val="545454"/>
              </a:solidFill>
              <a:latin typeface="Helvetica Neue LT Std"/>
            </a:endParaRPr>
          </a:p>
          <a:p>
            <a:pPr algn="ctr">
              <a:lnSpc>
                <a:spcPts val="2240"/>
              </a:lnSpc>
              <a:spcBef>
                <a:spcPct val="0"/>
              </a:spcBef>
            </a:pPr>
            <a:endParaRPr lang="en-US" sz="1600">
              <a:solidFill>
                <a:srgbClr val="545454"/>
              </a:solidFill>
              <a:latin typeface="Helvetica Neue LT Std"/>
            </a:endParaRPr>
          </a:p>
        </p:txBody>
      </p:sp>
      <p:sp>
        <p:nvSpPr>
          <p:cNvPr id="5" name="TextBox 5"/>
          <p:cNvSpPr txBox="1"/>
          <p:nvPr/>
        </p:nvSpPr>
        <p:spPr>
          <a:xfrm>
            <a:off x="9363542" y="1755625"/>
            <a:ext cx="8675687" cy="7875426"/>
          </a:xfrm>
          <a:prstGeom prst="rect">
            <a:avLst/>
          </a:prstGeom>
        </p:spPr>
        <p:txBody>
          <a:bodyPr lIns="0" tIns="0" rIns="0" bIns="0" rtlCol="0" anchor="t">
            <a:spAutoFit/>
          </a:bodyPr>
          <a:lstStyle/>
          <a:p>
            <a:pPr>
              <a:lnSpc>
                <a:spcPts val="2240"/>
              </a:lnSpc>
              <a:spcBef>
                <a:spcPct val="0"/>
              </a:spcBef>
            </a:pPr>
            <a:r>
              <a:rPr lang="en-US">
                <a:solidFill>
                  <a:srgbClr val="2254C5"/>
                </a:solidFill>
                <a:latin typeface="Helvetica Neue LT Std"/>
                <a:cs typeface="Segoe UI"/>
              </a:rPr>
              <a:t>Interview </a:t>
            </a:r>
            <a:endParaRPr lang="en-US">
              <a:solidFill>
                <a:srgbClr val="000000"/>
              </a:solidFill>
              <a:latin typeface="Helvetica Neue LT Std"/>
              <a:cs typeface="Segoe UI"/>
            </a:endParaRPr>
          </a:p>
          <a:p>
            <a:pPr>
              <a:lnSpc>
                <a:spcPts val="2240"/>
              </a:lnSpc>
              <a:spcBef>
                <a:spcPct val="0"/>
              </a:spcBef>
            </a:pPr>
            <a:r>
              <a:rPr lang="en-US" sz="1600">
                <a:solidFill>
                  <a:srgbClr val="545454"/>
                </a:solidFill>
                <a:latin typeface="Helvetica Neue LT Std"/>
                <a:cs typeface="Segoe UI"/>
              </a:rPr>
              <a:t>Shortlisted candidates will be asked to attend a panel interview in order to have a more in-depth discussion of your previous experience and professional competence in relation to the criteria set out in the essential criteria. </a:t>
            </a:r>
            <a:endParaRPr lang="en-US" sz="1600">
              <a:solidFill>
                <a:srgbClr val="000000"/>
              </a:solidFill>
              <a:latin typeface="Helvetica Neue LT Std"/>
              <a:cs typeface="Segoe UI"/>
            </a:endParaRPr>
          </a:p>
          <a:p>
            <a:pPr>
              <a:lnSpc>
                <a:spcPts val="2240"/>
              </a:lnSpc>
              <a:spcBef>
                <a:spcPct val="0"/>
              </a:spcBef>
            </a:pPr>
            <a:endParaRPr lang="en-US" sz="1600">
              <a:solidFill>
                <a:srgbClr val="000000"/>
              </a:solidFill>
              <a:latin typeface="Helvetica Neue LT Std"/>
              <a:cs typeface="Segoe UI"/>
            </a:endParaRPr>
          </a:p>
          <a:p>
            <a:pPr>
              <a:lnSpc>
                <a:spcPts val="2240"/>
              </a:lnSpc>
              <a:spcBef>
                <a:spcPct val="0"/>
              </a:spcBef>
            </a:pPr>
            <a:r>
              <a:rPr lang="en-US" sz="1600">
                <a:solidFill>
                  <a:srgbClr val="545454"/>
                </a:solidFill>
                <a:latin typeface="Helvetica Neue LT Std"/>
                <a:cs typeface="Segoe UI"/>
              </a:rPr>
              <a:t>As part of the interview, you may be asked to prepare and present a short presentation, you will be advised of the presentation topic in the interview invitation.</a:t>
            </a:r>
            <a:endParaRPr lang="en-US" sz="1600">
              <a:solidFill>
                <a:srgbClr val="000000"/>
              </a:solidFill>
              <a:latin typeface="Helvetica Neue LT Std"/>
              <a:cs typeface="Segoe UI"/>
            </a:endParaRPr>
          </a:p>
          <a:p>
            <a:pPr>
              <a:lnSpc>
                <a:spcPts val="2240"/>
              </a:lnSpc>
              <a:spcBef>
                <a:spcPct val="0"/>
              </a:spcBef>
            </a:pPr>
            <a:endParaRPr lang="en-US">
              <a:solidFill>
                <a:srgbClr val="2254C5"/>
              </a:solidFill>
              <a:latin typeface="Helvetica Neue LT Std"/>
              <a:cs typeface="Segoe UI"/>
            </a:endParaRPr>
          </a:p>
          <a:p>
            <a:pPr>
              <a:lnSpc>
                <a:spcPts val="2240"/>
              </a:lnSpc>
              <a:spcBef>
                <a:spcPct val="0"/>
              </a:spcBef>
            </a:pPr>
            <a:r>
              <a:rPr lang="en-US">
                <a:solidFill>
                  <a:srgbClr val="2254C5"/>
                </a:solidFill>
                <a:latin typeface="Helvetica Neue LT Std"/>
                <a:cs typeface="Segoe UI"/>
              </a:rPr>
              <a:t>Selection and Feedback </a:t>
            </a:r>
            <a:endParaRPr lang="en-US">
              <a:solidFill>
                <a:srgbClr val="000000"/>
              </a:solidFill>
              <a:latin typeface="Helvetica Neue LT Std"/>
              <a:cs typeface="Segoe UI"/>
            </a:endParaRPr>
          </a:p>
          <a:p>
            <a:pPr>
              <a:lnSpc>
                <a:spcPts val="2240"/>
              </a:lnSpc>
              <a:spcBef>
                <a:spcPct val="0"/>
              </a:spcBef>
            </a:pPr>
            <a:r>
              <a:rPr lang="en-US" sz="1600">
                <a:solidFill>
                  <a:srgbClr val="545454"/>
                </a:solidFill>
                <a:latin typeface="Helvetica Neue LT Std"/>
                <a:cs typeface="Segoe UI"/>
              </a:rPr>
              <a:t>Regardless of the outcome, we will notify all candidates as soon as possible. We will send you a copy of any report for any assessment that you may have undergone as part of the recruitment process. </a:t>
            </a:r>
            <a:endParaRPr lang="en-US" sz="1600">
              <a:solidFill>
                <a:srgbClr val="000000"/>
              </a:solidFill>
              <a:latin typeface="Helvetica Neue LT Std"/>
              <a:cs typeface="Segoe UI"/>
            </a:endParaRPr>
          </a:p>
          <a:p>
            <a:pPr>
              <a:lnSpc>
                <a:spcPts val="2240"/>
              </a:lnSpc>
              <a:spcBef>
                <a:spcPct val="0"/>
              </a:spcBef>
            </a:pPr>
            <a:r>
              <a:rPr lang="en-US" sz="1600">
                <a:solidFill>
                  <a:srgbClr val="545454"/>
                </a:solidFill>
                <a:latin typeface="Helvetica Neue LT Std"/>
                <a:cs typeface="Segoe UI"/>
              </a:rPr>
              <a:t>Feedback will only be provided to candidates who reached interview. </a:t>
            </a:r>
            <a:endParaRPr lang="en-US">
              <a:latin typeface="Helvetica Neue LT Std"/>
            </a:endParaRPr>
          </a:p>
          <a:p>
            <a:pPr>
              <a:lnSpc>
                <a:spcPts val="2240"/>
              </a:lnSpc>
              <a:spcBef>
                <a:spcPct val="0"/>
              </a:spcBef>
            </a:pPr>
            <a:endParaRPr lang="en-US" sz="1600">
              <a:solidFill>
                <a:srgbClr val="545454"/>
              </a:solidFill>
              <a:latin typeface="Helvetica Neue LT Std"/>
              <a:cs typeface="Segoe UI"/>
            </a:endParaRPr>
          </a:p>
          <a:p>
            <a:pPr>
              <a:lnSpc>
                <a:spcPts val="2240"/>
              </a:lnSpc>
              <a:spcBef>
                <a:spcPct val="0"/>
              </a:spcBef>
            </a:pPr>
            <a:r>
              <a:rPr lang="en-US">
                <a:solidFill>
                  <a:srgbClr val="2254C5"/>
                </a:solidFill>
                <a:latin typeface="Helvetica Neue LT Std"/>
                <a:cs typeface="Segoe UI"/>
              </a:rPr>
              <a:t>Reserve List </a:t>
            </a:r>
            <a:endParaRPr lang="en-US">
              <a:solidFill>
                <a:srgbClr val="000000"/>
              </a:solidFill>
              <a:latin typeface="Helvetica Neue LT Std"/>
              <a:cs typeface="Segoe UI"/>
            </a:endParaRPr>
          </a:p>
          <a:p>
            <a:pPr>
              <a:lnSpc>
                <a:spcPts val="2240"/>
              </a:lnSpc>
              <a:spcBef>
                <a:spcPct val="0"/>
              </a:spcBef>
            </a:pPr>
            <a:r>
              <a:rPr lang="en-US" sz="1600">
                <a:solidFill>
                  <a:srgbClr val="000000"/>
                </a:solidFill>
                <a:latin typeface="Helvetica Neue LT Std"/>
                <a:cs typeface="Segoe UI"/>
              </a:rPr>
              <a:t>I</a:t>
            </a:r>
            <a:r>
              <a:rPr lang="en-US" sz="1600">
                <a:solidFill>
                  <a:srgbClr val="545454"/>
                </a:solidFill>
                <a:latin typeface="Helvetica Neue LT Std"/>
                <a:cs typeface="Segoe UI"/>
              </a:rPr>
              <a:t>f we receive more applications from suitable candidates than we have vacancies at this time, we may hold suitable applicants on a reserve list for 12 months, and future vacancies requiring the same skills and experience could be offered to candidates on the reserve list without a new competition. We will contact you to confirm if your application is to be held on a reserve list.</a:t>
            </a:r>
            <a:endParaRPr lang="en-US">
              <a:latin typeface="Helvetica Neue LT Std"/>
            </a:endParaRPr>
          </a:p>
          <a:p>
            <a:pPr>
              <a:lnSpc>
                <a:spcPts val="2240"/>
              </a:lnSpc>
              <a:spcBef>
                <a:spcPct val="0"/>
              </a:spcBef>
            </a:pPr>
            <a:endParaRPr lang="en-US" sz="1600">
              <a:solidFill>
                <a:srgbClr val="545454"/>
              </a:solidFill>
              <a:latin typeface="Helvetica Neue LT Std"/>
              <a:cs typeface="Segoe UI"/>
            </a:endParaRPr>
          </a:p>
          <a:p>
            <a:pPr>
              <a:lnSpc>
                <a:spcPts val="2240"/>
              </a:lnSpc>
              <a:spcBef>
                <a:spcPct val="0"/>
              </a:spcBef>
            </a:pPr>
            <a:r>
              <a:rPr lang="en-US">
                <a:solidFill>
                  <a:srgbClr val="2254C5"/>
                </a:solidFill>
                <a:latin typeface="Helvetica Neue LT Std"/>
                <a:cs typeface="Segoe UI"/>
              </a:rPr>
              <a:t>Diversity Monitoring</a:t>
            </a:r>
            <a:r>
              <a:rPr lang="en-US">
                <a:solidFill>
                  <a:srgbClr val="000000"/>
                </a:solidFill>
                <a:latin typeface="Helvetica Neue LT Std"/>
                <a:cs typeface="Segoe UI"/>
              </a:rPr>
              <a:t> </a:t>
            </a:r>
          </a:p>
          <a:p>
            <a:pPr>
              <a:lnSpc>
                <a:spcPts val="2240"/>
              </a:lnSpc>
              <a:spcBef>
                <a:spcPct val="0"/>
              </a:spcBef>
            </a:pPr>
            <a:r>
              <a:rPr lang="en-US" sz="1600">
                <a:solidFill>
                  <a:srgbClr val="545454"/>
                </a:solidFill>
                <a:latin typeface="Helvetica Neue LT Std"/>
                <a:cs typeface="Segoe UI"/>
              </a:rPr>
              <a:t>As part of the online application process, you will be asked a number of diversity-related questions. If you do not wish to provide a declaration on any of the particular characteristics, you will have the option to select 'prefer not to say'. The information you provide when submitting your application will help us monitor our progress towards the Civil Service becoming the most inclusive employer. </a:t>
            </a:r>
            <a:endParaRPr lang="en-US">
              <a:latin typeface="Helvetica Neue LT St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1" y="9722853"/>
            <a:ext cx="18312722" cy="5592"/>
          </a:xfrm>
          <a:prstGeom prst="line">
            <a:avLst/>
          </a:prstGeom>
          <a:ln w="38100" cap="flat">
            <a:solidFill>
              <a:srgbClr val="0063BE"/>
            </a:solidFill>
            <a:prstDash val="solid"/>
            <a:headEnd type="none" w="sm" len="sm"/>
            <a:tailEnd type="none" w="sm" len="sm"/>
          </a:ln>
        </p:spPr>
        <p:txBody>
          <a:bodyPr/>
          <a:lstStyle/>
          <a:p>
            <a:endParaRPr lang="en-GB"/>
          </a:p>
        </p:txBody>
      </p:sp>
      <p:sp>
        <p:nvSpPr>
          <p:cNvPr id="4" name="Freeform 4"/>
          <p:cNvSpPr/>
          <p:nvPr/>
        </p:nvSpPr>
        <p:spPr>
          <a:xfrm>
            <a:off x="1028700" y="1028700"/>
            <a:ext cx="997417" cy="997417"/>
          </a:xfrm>
          <a:custGeom>
            <a:avLst/>
            <a:gdLst/>
            <a:ahLst/>
            <a:cxnLst/>
            <a:rect l="l" t="t" r="r" b="b"/>
            <a:pathLst>
              <a:path w="997417" h="997417">
                <a:moveTo>
                  <a:pt x="0" y="0"/>
                </a:moveTo>
                <a:lnTo>
                  <a:pt x="997417" y="0"/>
                </a:lnTo>
                <a:lnTo>
                  <a:pt x="997417" y="997417"/>
                </a:lnTo>
                <a:lnTo>
                  <a:pt x="0" y="9974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1" name="Freeform 61"/>
          <p:cNvSpPr/>
          <p:nvPr/>
        </p:nvSpPr>
        <p:spPr>
          <a:xfrm>
            <a:off x="12948637" y="2171230"/>
            <a:ext cx="5364085" cy="5188436"/>
          </a:xfrm>
          <a:custGeom>
            <a:avLst/>
            <a:gdLst/>
            <a:ahLst/>
            <a:cxnLst/>
            <a:rect l="l" t="t" r="r" b="b"/>
            <a:pathLst>
              <a:path w="6288632" h="5735473">
                <a:moveTo>
                  <a:pt x="0" y="0"/>
                </a:moveTo>
                <a:lnTo>
                  <a:pt x="6288632" y="0"/>
                </a:lnTo>
                <a:lnTo>
                  <a:pt x="6288632" y="5735474"/>
                </a:lnTo>
                <a:lnTo>
                  <a:pt x="0" y="5735474"/>
                </a:lnTo>
                <a:lnTo>
                  <a:pt x="0" y="0"/>
                </a:lnTo>
                <a:close/>
              </a:path>
            </a:pathLst>
          </a:custGeom>
          <a:blipFill>
            <a:blip r:embed="rId4"/>
            <a:stretch>
              <a:fillRect l="-18402" r="-18402"/>
            </a:stretch>
          </a:blipFill>
        </p:spPr>
        <p:txBody>
          <a:bodyPr/>
          <a:lstStyle/>
          <a:p>
            <a:endParaRPr lang="en-GB"/>
          </a:p>
        </p:txBody>
      </p:sp>
      <p:sp>
        <p:nvSpPr>
          <p:cNvPr id="65" name="TextBox 65"/>
          <p:cNvSpPr txBox="1"/>
          <p:nvPr/>
        </p:nvSpPr>
        <p:spPr>
          <a:xfrm>
            <a:off x="1028700" y="2379332"/>
            <a:ext cx="9644960" cy="346249"/>
          </a:xfrm>
          <a:prstGeom prst="rect">
            <a:avLst/>
          </a:prstGeom>
        </p:spPr>
        <p:txBody>
          <a:bodyPr lIns="0" tIns="0" rIns="0" bIns="0" rtlCol="0" anchor="t">
            <a:spAutoFit/>
          </a:bodyPr>
          <a:lstStyle/>
          <a:p>
            <a:pPr>
              <a:lnSpc>
                <a:spcPts val="2664"/>
              </a:lnSpc>
            </a:pPr>
            <a:r>
              <a:rPr lang="en-US" sz="2400">
                <a:solidFill>
                  <a:srgbClr val="2254C5"/>
                </a:solidFill>
                <a:latin typeface="Helvetica Neue LT Std Bold"/>
              </a:rPr>
              <a:t>Companies House is a rewarding place to work. Benefits include:​</a:t>
            </a:r>
          </a:p>
        </p:txBody>
      </p:sp>
      <p:sp>
        <p:nvSpPr>
          <p:cNvPr id="66" name="TextBox 66"/>
          <p:cNvSpPr txBox="1"/>
          <p:nvPr/>
        </p:nvSpPr>
        <p:spPr>
          <a:xfrm>
            <a:off x="2296787" y="996838"/>
            <a:ext cx="13328223" cy="937757"/>
          </a:xfrm>
          <a:prstGeom prst="rect">
            <a:avLst/>
          </a:prstGeom>
        </p:spPr>
        <p:txBody>
          <a:bodyPr wrap="square" lIns="0" tIns="0" rIns="0" bIns="0" rtlCol="0" anchor="t">
            <a:spAutoFit/>
          </a:bodyPr>
          <a:lstStyle/>
          <a:p>
            <a:pPr>
              <a:lnSpc>
                <a:spcPts val="7840"/>
              </a:lnSpc>
            </a:pPr>
            <a:r>
              <a:rPr lang="en-US" sz="5600">
                <a:solidFill>
                  <a:srgbClr val="CF102D"/>
                </a:solidFill>
                <a:latin typeface="FS Lola"/>
              </a:rPr>
              <a:t>Benefits of Working for Companies House​</a:t>
            </a:r>
          </a:p>
        </p:txBody>
      </p:sp>
      <p:sp>
        <p:nvSpPr>
          <p:cNvPr id="67" name="Freeform 12">
            <a:extLst>
              <a:ext uri="{FF2B5EF4-FFF2-40B4-BE49-F238E27FC236}">
                <a16:creationId xmlns:a16="http://schemas.microsoft.com/office/drawing/2014/main" id="{91C281CF-12CC-F389-2A04-DEC962D64B68}"/>
              </a:ext>
            </a:extLst>
          </p:cNvPr>
          <p:cNvSpPr/>
          <p:nvPr/>
        </p:nvSpPr>
        <p:spPr>
          <a:xfrm>
            <a:off x="11277600" y="7278718"/>
            <a:ext cx="7010400" cy="3008282"/>
          </a:xfrm>
          <a:custGeom>
            <a:avLst/>
            <a:gdLst/>
            <a:ahLst/>
            <a:cxnLst/>
            <a:rect l="l" t="t" r="r" b="b"/>
            <a:pathLst>
              <a:path w="10111872" h="6016564">
                <a:moveTo>
                  <a:pt x="0" y="0"/>
                </a:moveTo>
                <a:lnTo>
                  <a:pt x="10111872" y="0"/>
                </a:lnTo>
                <a:lnTo>
                  <a:pt x="10111872" y="6016564"/>
                </a:lnTo>
                <a:lnTo>
                  <a:pt x="0" y="6016564"/>
                </a:lnTo>
                <a:lnTo>
                  <a:pt x="0" y="0"/>
                </a:lnTo>
                <a:close/>
              </a:path>
            </a:pathLst>
          </a:custGeom>
          <a:blipFill>
            <a:blip r:embed="rId5">
              <a:alphaModFix amt="48000"/>
              <a:extLst>
                <a:ext uri="{96DAC541-7B7A-43D3-8B79-37D633B846F1}">
                  <asvg:svgBlip xmlns:asvg="http://schemas.microsoft.com/office/drawing/2016/SVG/main" r:embed="rId6"/>
                </a:ext>
              </a:extLst>
            </a:blip>
            <a:stretch>
              <a:fillRect l="387" r="-44628" b="-100000"/>
            </a:stretch>
          </a:blipFill>
        </p:spPr>
        <p:txBody>
          <a:bodyPr/>
          <a:lstStyle/>
          <a:p>
            <a:endParaRPr lang="en-GB"/>
          </a:p>
        </p:txBody>
      </p:sp>
      <p:sp>
        <p:nvSpPr>
          <p:cNvPr id="72" name="TextBox 71">
            <a:extLst>
              <a:ext uri="{FF2B5EF4-FFF2-40B4-BE49-F238E27FC236}">
                <a16:creationId xmlns:a16="http://schemas.microsoft.com/office/drawing/2014/main" id="{C2F451B4-FD7E-71D2-C03E-0002AE6D1082}"/>
              </a:ext>
            </a:extLst>
          </p:cNvPr>
          <p:cNvSpPr txBox="1"/>
          <p:nvPr/>
        </p:nvSpPr>
        <p:spPr>
          <a:xfrm>
            <a:off x="1014427" y="2833196"/>
            <a:ext cx="11424863" cy="3477875"/>
          </a:xfrm>
          <a:prstGeom prst="rect">
            <a:avLst/>
          </a:prstGeom>
          <a:noFill/>
        </p:spPr>
        <p:txBody>
          <a:bodyPr wrap="square">
            <a:spAutoFit/>
          </a:bodyPr>
          <a:lstStyle/>
          <a:p>
            <a:pPr marL="285750" indent="-285750" algn="just">
              <a:buFont typeface="Arial" panose="020B0604020202020204" pitchFamily="34" charset="0"/>
              <a:buChar char="•"/>
            </a:pPr>
            <a:r>
              <a:rPr lang="en-GB" sz="2000">
                <a:solidFill>
                  <a:srgbClr val="545454"/>
                </a:solidFill>
                <a:latin typeface="Helvetica Neue LT Std" panose="020B0604020202020204" charset="0"/>
              </a:rPr>
              <a:t>Generous annual leave and bank holiday allowance </a:t>
            </a:r>
          </a:p>
          <a:p>
            <a:pPr marL="285750" indent="-285750" algn="just">
              <a:buFont typeface="Arial" panose="020B0604020202020204" pitchFamily="34" charset="0"/>
              <a:buChar char="•"/>
            </a:pPr>
            <a:r>
              <a:rPr lang="en-GB" sz="2000">
                <a:solidFill>
                  <a:srgbClr val="545454"/>
                </a:solidFill>
                <a:latin typeface="Helvetica Neue LT Std" panose="020B0604020202020204" charset="0"/>
              </a:rPr>
              <a:t>A competitive contributory pension scheme (c 30% employer contribution) </a:t>
            </a:r>
          </a:p>
          <a:p>
            <a:pPr marL="285750" indent="-285750" algn="just">
              <a:buFont typeface="Arial" panose="020B0604020202020204" pitchFamily="34" charset="0"/>
              <a:buChar char="•"/>
            </a:pPr>
            <a:r>
              <a:rPr lang="en-GB" sz="2000">
                <a:solidFill>
                  <a:srgbClr val="545454"/>
                </a:solidFill>
                <a:latin typeface="Helvetica Neue LT Std" panose="020B0604020202020204" charset="0"/>
              </a:rPr>
              <a:t>With competitive maternity, paternity and parental leave we also recognise the importance of a good work-life balance and offer flexible working and a family friendly approach to work </a:t>
            </a:r>
          </a:p>
          <a:p>
            <a:pPr marL="285750" indent="-285750" algn="just">
              <a:buFont typeface="Arial" panose="020B0604020202020204" pitchFamily="34" charset="0"/>
              <a:buChar char="•"/>
            </a:pPr>
            <a:r>
              <a:rPr lang="en-GB" sz="2000">
                <a:solidFill>
                  <a:srgbClr val="545454"/>
                </a:solidFill>
                <a:latin typeface="Helvetica Neue LT Std" panose="020B0604020202020204" charset="0"/>
              </a:rPr>
              <a:t>A number of inclusive network groups to support our colleagues and a great sports and social society </a:t>
            </a:r>
          </a:p>
          <a:p>
            <a:pPr marL="285750" indent="-285750" algn="just">
              <a:buFont typeface="Arial" panose="020B0604020202020204" pitchFamily="34" charset="0"/>
              <a:buChar char="•"/>
            </a:pPr>
            <a:r>
              <a:rPr lang="en-GB" sz="2000">
                <a:solidFill>
                  <a:srgbClr val="545454"/>
                </a:solidFill>
                <a:latin typeface="Helvetica Neue LT Std" panose="020B0604020202020204" charset="0"/>
              </a:rPr>
              <a:t>Staff discount scheme </a:t>
            </a:r>
          </a:p>
          <a:p>
            <a:pPr marL="285750" indent="-285750" algn="just">
              <a:buFont typeface="Arial" panose="020B0604020202020204" pitchFamily="34" charset="0"/>
              <a:buChar char="•"/>
            </a:pPr>
            <a:r>
              <a:rPr lang="en-GB" sz="2000">
                <a:solidFill>
                  <a:srgbClr val="545454"/>
                </a:solidFill>
                <a:latin typeface="Helvetica Neue LT Std" panose="020B0604020202020204" charset="0"/>
              </a:rPr>
              <a:t>3 days paid volunteering leave </a:t>
            </a:r>
          </a:p>
          <a:p>
            <a:pPr marL="285750" indent="-285750" algn="just">
              <a:buFont typeface="Arial" panose="020B0604020202020204" pitchFamily="34" charset="0"/>
              <a:buChar char="•"/>
            </a:pPr>
            <a:r>
              <a:rPr lang="en-GB" sz="2000">
                <a:solidFill>
                  <a:srgbClr val="545454"/>
                </a:solidFill>
                <a:latin typeface="Helvetica Neue LT Std" panose="020B0604020202020204" charset="0"/>
              </a:rPr>
              <a:t>Occupational sick pay</a:t>
            </a:r>
          </a:p>
          <a:p>
            <a:pPr marL="285750" indent="-285750" algn="just">
              <a:buFont typeface="Arial" panose="020B0604020202020204" pitchFamily="34" charset="0"/>
              <a:buChar char="•"/>
            </a:pPr>
            <a:r>
              <a:rPr lang="en-GB" sz="2000">
                <a:solidFill>
                  <a:srgbClr val="545454"/>
                </a:solidFill>
                <a:latin typeface="Helvetica Neue LT Std" panose="020B0604020202020204" charset="0"/>
              </a:rPr>
              <a:t>A range of work-based training and qualifications, coaching, and mentoring opportunities, and a guaranteed five days of learning a year</a:t>
            </a:r>
          </a:p>
        </p:txBody>
      </p:sp>
      <p:sp>
        <p:nvSpPr>
          <p:cNvPr id="73" name="TextBox 65">
            <a:extLst>
              <a:ext uri="{FF2B5EF4-FFF2-40B4-BE49-F238E27FC236}">
                <a16:creationId xmlns:a16="http://schemas.microsoft.com/office/drawing/2014/main" id="{5B931BD7-7FD7-6EA4-8FE9-DCEA6014CE71}"/>
              </a:ext>
            </a:extLst>
          </p:cNvPr>
          <p:cNvSpPr txBox="1"/>
          <p:nvPr/>
        </p:nvSpPr>
        <p:spPr>
          <a:xfrm>
            <a:off x="975305" y="6414064"/>
            <a:ext cx="9644960" cy="346249"/>
          </a:xfrm>
          <a:prstGeom prst="rect">
            <a:avLst/>
          </a:prstGeom>
        </p:spPr>
        <p:txBody>
          <a:bodyPr lIns="0" tIns="0" rIns="0" bIns="0" rtlCol="0" anchor="t">
            <a:spAutoFit/>
          </a:bodyPr>
          <a:lstStyle/>
          <a:p>
            <a:pPr>
              <a:lnSpc>
                <a:spcPts val="2664"/>
              </a:lnSpc>
            </a:pPr>
            <a:r>
              <a:rPr lang="en-US" sz="2400">
                <a:solidFill>
                  <a:srgbClr val="2254C5"/>
                </a:solidFill>
                <a:latin typeface="Helvetica Neue LT Std Bold"/>
              </a:rPr>
              <a:t>Pension:</a:t>
            </a:r>
          </a:p>
        </p:txBody>
      </p:sp>
      <p:sp>
        <p:nvSpPr>
          <p:cNvPr id="75" name="TextBox 74">
            <a:extLst>
              <a:ext uri="{FF2B5EF4-FFF2-40B4-BE49-F238E27FC236}">
                <a16:creationId xmlns:a16="http://schemas.microsoft.com/office/drawing/2014/main" id="{7193B26E-8CB1-D8C6-1F9A-7EF4E9493DD4}"/>
              </a:ext>
            </a:extLst>
          </p:cNvPr>
          <p:cNvSpPr txBox="1"/>
          <p:nvPr/>
        </p:nvSpPr>
        <p:spPr>
          <a:xfrm>
            <a:off x="909029" y="6810422"/>
            <a:ext cx="11530261" cy="2862322"/>
          </a:xfrm>
          <a:prstGeom prst="rect">
            <a:avLst/>
          </a:prstGeom>
          <a:noFill/>
        </p:spPr>
        <p:txBody>
          <a:bodyPr wrap="square">
            <a:spAutoFit/>
          </a:bodyPr>
          <a:lstStyle/>
          <a:p>
            <a:pPr algn="just"/>
            <a:r>
              <a:rPr lang="en-GB" sz="2000">
                <a:solidFill>
                  <a:srgbClr val="545454"/>
                </a:solidFill>
                <a:latin typeface="Helvetica Neue LT Std" panose="020B0604020202020204" charset="0"/>
              </a:rPr>
              <a:t>Your pension is a valuable part of your total reward package where the employer makes a significant contribution to the cost of your pension. </a:t>
            </a:r>
          </a:p>
          <a:p>
            <a:endParaRPr lang="en-GB" sz="2000">
              <a:solidFill>
                <a:srgbClr val="545454"/>
              </a:solidFill>
              <a:latin typeface="Helvetica Neue LT Std" panose="020B0604020202020204" charset="0"/>
            </a:endParaRPr>
          </a:p>
          <a:p>
            <a:pPr algn="just"/>
            <a:r>
              <a:rPr lang="en-GB" sz="2000">
                <a:solidFill>
                  <a:srgbClr val="545454"/>
                </a:solidFill>
                <a:latin typeface="Helvetica Neue LT Std" panose="020B0604020202020204" charset="0"/>
              </a:rPr>
              <a:t>Your contributions come out of your salary before any tax is taken. This means, if you pay tax, your take-home pay will not be reduced by the full amount of your contribution; and your pension will continue to provide valuable benefits for you and your family if you are too ill to continue to work or die before you retire. For more information, visit: </a:t>
            </a:r>
          </a:p>
          <a:p>
            <a:pPr algn="just"/>
            <a:r>
              <a:rPr lang="en-GB" sz="2000">
                <a:solidFill>
                  <a:srgbClr val="545454"/>
                </a:solidFill>
                <a:latin typeface="Helvetica Neue LT Std" panose="020B0604020202020204" charset="0"/>
                <a:hlinkClick r:id="rId7"/>
              </a:rPr>
              <a:t>www.civilservicepensionscheme.org.uk</a:t>
            </a:r>
            <a:endParaRPr lang="en-GB" sz="2000">
              <a:solidFill>
                <a:srgbClr val="545454"/>
              </a:solidFill>
              <a:latin typeface="Helvetica Neue LT Std" panose="020B0604020202020204" charset="0"/>
            </a:endParaRPr>
          </a:p>
          <a:p>
            <a:pPr algn="just"/>
            <a:endParaRPr lang="en-GB" sz="2000">
              <a:solidFill>
                <a:srgbClr val="545454"/>
              </a:solidFill>
              <a:latin typeface="Helvetica Neue LT Std" panose="020B060402020202020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62872" y="569575"/>
            <a:ext cx="10016332" cy="1944763"/>
          </a:xfrm>
          <a:prstGeom prst="rect">
            <a:avLst/>
          </a:prstGeom>
        </p:spPr>
        <p:txBody>
          <a:bodyPr lIns="0" tIns="0" rIns="0" bIns="0" rtlCol="0" anchor="t">
            <a:spAutoFit/>
          </a:bodyPr>
          <a:lstStyle/>
          <a:p>
            <a:pPr algn="l">
              <a:lnSpc>
                <a:spcPts val="7840"/>
              </a:lnSpc>
            </a:pPr>
            <a:r>
              <a:rPr lang="en-US" sz="5600">
                <a:solidFill>
                  <a:srgbClr val="CF102D"/>
                </a:solidFill>
                <a:latin typeface="FS Lola"/>
              </a:rPr>
              <a:t>Equality, Diversity and Inclusion in Companies House</a:t>
            </a:r>
          </a:p>
        </p:txBody>
      </p:sp>
      <p:sp>
        <p:nvSpPr>
          <p:cNvPr id="3" name="TextBox 3"/>
          <p:cNvSpPr txBox="1"/>
          <p:nvPr/>
        </p:nvSpPr>
        <p:spPr>
          <a:xfrm>
            <a:off x="562872" y="2659093"/>
            <a:ext cx="6232719" cy="7586051"/>
          </a:xfrm>
          <a:prstGeom prst="rect">
            <a:avLst/>
          </a:prstGeom>
        </p:spPr>
        <p:txBody>
          <a:bodyPr wrap="square" lIns="0" tIns="0" rIns="0" bIns="0" rtlCol="0" anchor="t">
            <a:spAutoFit/>
          </a:bodyPr>
          <a:lstStyle/>
          <a:p>
            <a:pPr algn="l">
              <a:lnSpc>
                <a:spcPts val="2664"/>
              </a:lnSpc>
            </a:pPr>
            <a:r>
              <a:rPr lang="en-US" sz="1903">
                <a:solidFill>
                  <a:srgbClr val="0063BE"/>
                </a:solidFill>
                <a:latin typeface="Helvetica Neue LT Std Bold"/>
              </a:rPr>
              <a:t>We are committed to inclusive and diverse leadership, and we welcome applications from under-represented groups and those based across the whole of the UK.</a:t>
            </a:r>
          </a:p>
          <a:p>
            <a:pPr algn="l">
              <a:lnSpc>
                <a:spcPts val="2664"/>
              </a:lnSpc>
            </a:pPr>
            <a:endParaRPr lang="en-US" sz="1903">
              <a:solidFill>
                <a:srgbClr val="0063BE"/>
              </a:solidFill>
              <a:latin typeface="Helvetica Neue LT Std Bold"/>
            </a:endParaRPr>
          </a:p>
          <a:p>
            <a:pPr>
              <a:lnSpc>
                <a:spcPts val="2664"/>
              </a:lnSpc>
            </a:pPr>
            <a:r>
              <a:rPr lang="en-US" sz="1900">
                <a:solidFill>
                  <a:srgbClr val="545454"/>
                </a:solidFill>
                <a:latin typeface="Helvetica Neue LT Std"/>
              </a:rPr>
              <a:t>To learn more please see the </a:t>
            </a:r>
            <a:r>
              <a:rPr lang="en-US" sz="1900" u="sng">
                <a:solidFill>
                  <a:srgbClr val="545454"/>
                </a:solidFill>
                <a:latin typeface="Helvetica Neue LT Std"/>
                <a:hlinkClick r:id="rId3" tooltip="https://drive.google.com/file/d/1vqUuT0e75fI3pehr9Qmn_c8OSnzfaRIn/view?usp=sharing"/>
              </a:rPr>
              <a:t>Civil Service People Plan</a:t>
            </a:r>
            <a:r>
              <a:rPr lang="en-US" sz="1900">
                <a:solidFill>
                  <a:srgbClr val="545454"/>
                </a:solidFill>
                <a:latin typeface="Helvetica Neue LT Std"/>
              </a:rPr>
              <a:t> and </a:t>
            </a:r>
            <a:r>
              <a:rPr lang="en-US" sz="1900" u="sng">
                <a:solidFill>
                  <a:srgbClr val="545454"/>
                </a:solidFill>
                <a:latin typeface="Helvetica Neue LT Std"/>
                <a:hlinkClick r:id="rId4" tooltip="https://drive.google.com/file/d/1ZCT68zNV3xktMz0DZ7ruttyzav9c0IJ4/view?usp=sharing"/>
              </a:rPr>
              <a:t>Civil Service D&amp;I Strategy</a:t>
            </a:r>
            <a:r>
              <a:rPr lang="en-US" sz="1900" u="sng">
                <a:solidFill>
                  <a:srgbClr val="545454"/>
                </a:solidFill>
                <a:latin typeface="Helvetica Neue LT Std"/>
              </a:rPr>
              <a:t>.</a:t>
            </a:r>
          </a:p>
          <a:p>
            <a:pPr algn="l">
              <a:lnSpc>
                <a:spcPts val="2664"/>
              </a:lnSpc>
            </a:pPr>
            <a:endParaRPr lang="en-US" sz="1900" u="sng">
              <a:solidFill>
                <a:srgbClr val="545454"/>
              </a:solidFill>
              <a:latin typeface="Helvetica Neue LT Std"/>
              <a:hlinkClick r:id="rId5" tooltip="https://drive.google.com/file/d/1ZCT68zNV3xktMz0DZ7ruttyzav9c0IJ4/view?usp=sharing"/>
            </a:endParaRPr>
          </a:p>
          <a:p>
            <a:pPr algn="just">
              <a:lnSpc>
                <a:spcPts val="2664"/>
              </a:lnSpc>
            </a:pPr>
            <a:r>
              <a:rPr lang="en-GB" sz="1900">
                <a:solidFill>
                  <a:srgbClr val="545454"/>
                </a:solidFill>
                <a:latin typeface="Helvetica Neue LT Std" panose="020B0604020202020204" charset="0"/>
              </a:rPr>
              <a:t>In our Strategy we share our vision as being, 'To be a leading Civil Service department and model employer where our commitment to Equality, Diversity and Inclusion supports our brilliant people to deliver brilliant services' Companies House is an equal opportunities employer. We provide equality of opportunities, are representative of the citizens that we serve and have an inclusive culture which ensures everyone can bring their whole and brilliant selves to work. </a:t>
            </a:r>
          </a:p>
          <a:p>
            <a:pPr algn="just">
              <a:lnSpc>
                <a:spcPts val="2664"/>
              </a:lnSpc>
            </a:pPr>
            <a:endParaRPr lang="en-GB" sz="1900">
              <a:solidFill>
                <a:srgbClr val="545454"/>
              </a:solidFill>
              <a:latin typeface="Helvetica Neue LT Std" panose="020B0604020202020204" charset="0"/>
            </a:endParaRPr>
          </a:p>
          <a:p>
            <a:pPr algn="just">
              <a:lnSpc>
                <a:spcPts val="2664"/>
              </a:lnSpc>
            </a:pPr>
            <a:r>
              <a:rPr lang="en-GB" sz="1900">
                <a:solidFill>
                  <a:srgbClr val="545454"/>
                </a:solidFill>
                <a:latin typeface="Helvetica Neue LT Std" panose="020B0604020202020204" charset="0"/>
              </a:rPr>
              <a:t>Equality, diversity and inclusion (EDI) for our people is the golden thread that shapes everything we do and runs throughout our </a:t>
            </a:r>
            <a:r>
              <a:rPr lang="en-GB" sz="1900">
                <a:solidFill>
                  <a:srgbClr val="545454"/>
                </a:solidFill>
                <a:latin typeface="Helvetica Neue LT Std" panose="020B0604020202020204" charset="0"/>
                <a:hlinkClick r:id="rId6"/>
              </a:rPr>
              <a:t>five year strategy (2020-25). </a:t>
            </a:r>
            <a:endParaRPr lang="en-GB" sz="1900">
              <a:solidFill>
                <a:srgbClr val="545454"/>
              </a:solidFill>
              <a:latin typeface="Helvetica Neue LT Std" panose="020B0604020202020204" charset="0"/>
            </a:endParaRPr>
          </a:p>
          <a:p>
            <a:pPr algn="l">
              <a:lnSpc>
                <a:spcPts val="2664"/>
              </a:lnSpc>
            </a:pPr>
            <a:endParaRPr lang="en-US" sz="1903">
              <a:solidFill>
                <a:srgbClr val="545454"/>
              </a:solidFill>
              <a:latin typeface="Helvetica Neue LT Std"/>
            </a:endParaRPr>
          </a:p>
          <a:p>
            <a:pPr algn="l">
              <a:lnSpc>
                <a:spcPts val="2664"/>
              </a:lnSpc>
            </a:pPr>
            <a:endParaRPr lang="en-US" sz="1903">
              <a:solidFill>
                <a:srgbClr val="545454"/>
              </a:solidFill>
              <a:latin typeface="Helvetica Neue LT Std"/>
            </a:endParaRPr>
          </a:p>
        </p:txBody>
      </p:sp>
      <p:sp>
        <p:nvSpPr>
          <p:cNvPr id="4" name="TextBox 4"/>
          <p:cNvSpPr txBox="1"/>
          <p:nvPr/>
        </p:nvSpPr>
        <p:spPr>
          <a:xfrm>
            <a:off x="7261419" y="4238873"/>
            <a:ext cx="10265433" cy="5854808"/>
          </a:xfrm>
          <a:prstGeom prst="rect">
            <a:avLst/>
          </a:prstGeom>
        </p:spPr>
        <p:txBody>
          <a:bodyPr wrap="square" lIns="0" tIns="0" rIns="0" bIns="0" rtlCol="0" anchor="t">
            <a:spAutoFit/>
          </a:bodyPr>
          <a:lstStyle/>
          <a:p>
            <a:pPr algn="just">
              <a:lnSpc>
                <a:spcPts val="2664"/>
              </a:lnSpc>
            </a:pPr>
            <a:r>
              <a:rPr lang="en-US" sz="1903">
                <a:solidFill>
                  <a:srgbClr val="0063BE"/>
                </a:solidFill>
                <a:latin typeface="Helvetica Neue LT Std Bold"/>
              </a:rPr>
              <a:t>Reasonable Adjustments </a:t>
            </a:r>
          </a:p>
          <a:p>
            <a:pPr algn="just">
              <a:lnSpc>
                <a:spcPts val="2664"/>
              </a:lnSpc>
            </a:pPr>
            <a:r>
              <a:rPr lang="en-US" sz="1903">
                <a:solidFill>
                  <a:srgbClr val="545454"/>
                </a:solidFill>
                <a:latin typeface="Helvetica Neue LT Std"/>
              </a:rPr>
              <a:t>The Department is recognised as a Disability Confident Leader. Please follow this </a:t>
            </a:r>
            <a:r>
              <a:rPr lang="en-US" sz="1903" u="sng">
                <a:solidFill>
                  <a:srgbClr val="545454"/>
                </a:solidFill>
                <a:latin typeface="Helvetica Neue LT Std"/>
                <a:hlinkClick r:id="rId7" tooltip="https://www.gov.uk/government/collections/disability-confident-campaign"/>
              </a:rPr>
              <a:t>link</a:t>
            </a:r>
            <a:r>
              <a:rPr lang="en-US" sz="1903">
                <a:solidFill>
                  <a:srgbClr val="545454"/>
                </a:solidFill>
                <a:latin typeface="Helvetica Neue LT Std"/>
              </a:rPr>
              <a:t> for information.</a:t>
            </a:r>
          </a:p>
          <a:p>
            <a:pPr algn="just">
              <a:lnSpc>
                <a:spcPts val="2664"/>
              </a:lnSpc>
            </a:pPr>
            <a:r>
              <a:rPr lang="en-US" sz="1903">
                <a:solidFill>
                  <a:srgbClr val="545454"/>
                </a:solidFill>
                <a:latin typeface="Helvetica Neue LT Std"/>
              </a:rPr>
              <a:t>We are committed to attracting, recruiting and retaining disabled people and supporting them in achieving their full potential.</a:t>
            </a:r>
          </a:p>
          <a:p>
            <a:pPr algn="just">
              <a:lnSpc>
                <a:spcPts val="2664"/>
              </a:lnSpc>
            </a:pPr>
            <a:r>
              <a:rPr lang="en-US" sz="1903">
                <a:solidFill>
                  <a:srgbClr val="545454"/>
                </a:solidFill>
                <a:latin typeface="Helvetica Neue LT Std"/>
              </a:rPr>
              <a:t>If you need a change, or what we call a reasonable adjustment, to be made so that </a:t>
            </a:r>
          </a:p>
          <a:p>
            <a:pPr algn="just">
              <a:lnSpc>
                <a:spcPts val="2664"/>
              </a:lnSpc>
            </a:pPr>
            <a:r>
              <a:rPr lang="en-US" sz="1903">
                <a:solidFill>
                  <a:srgbClr val="545454"/>
                </a:solidFill>
                <a:latin typeface="Helvetica Neue LT Std"/>
              </a:rPr>
              <a:t>you can make your application, you should contact </a:t>
            </a:r>
            <a:r>
              <a:rPr lang="en-US" sz="1903" u="sng">
                <a:solidFill>
                  <a:srgbClr val="545454"/>
                </a:solidFill>
                <a:latin typeface="Helvetica Neue LT Std"/>
                <a:hlinkClick r:id="rId8"/>
              </a:rPr>
              <a:t>Andrew.timlin@hays.com</a:t>
            </a:r>
            <a:r>
              <a:rPr lang="en-US" sz="1903">
                <a:solidFill>
                  <a:srgbClr val="545454"/>
                </a:solidFill>
                <a:latin typeface="Helvetica Neue LT Std"/>
              </a:rPr>
              <a:t> or </a:t>
            </a:r>
            <a:r>
              <a:rPr lang="en-US" sz="1903" u="sng">
                <a:solidFill>
                  <a:srgbClr val="545454"/>
                </a:solidFill>
                <a:latin typeface="Helvetica Neue LT Std"/>
                <a:hlinkClick r:id="rId9"/>
              </a:rPr>
              <a:t>Owen.quant@hays.com</a:t>
            </a:r>
            <a:r>
              <a:rPr lang="en-US" sz="1903" u="sng">
                <a:solidFill>
                  <a:srgbClr val="545454"/>
                </a:solidFill>
                <a:latin typeface="Helvetica Neue LT Std"/>
              </a:rPr>
              <a:t> </a:t>
            </a:r>
            <a:r>
              <a:rPr lang="en-US" sz="1903">
                <a:solidFill>
                  <a:srgbClr val="545454"/>
                </a:solidFill>
                <a:latin typeface="Helvetica Neue LT Std"/>
              </a:rPr>
              <a:t>as soon as possible before the closing date to discuss your needs.</a:t>
            </a:r>
          </a:p>
          <a:p>
            <a:pPr algn="just">
              <a:lnSpc>
                <a:spcPts val="2664"/>
              </a:lnSpc>
            </a:pPr>
            <a:endParaRPr lang="en-US" sz="1903">
              <a:solidFill>
                <a:srgbClr val="545454"/>
              </a:solidFill>
              <a:latin typeface="Helvetica Neue LT Std"/>
            </a:endParaRPr>
          </a:p>
          <a:p>
            <a:pPr algn="just">
              <a:lnSpc>
                <a:spcPts val="2664"/>
              </a:lnSpc>
            </a:pPr>
            <a:r>
              <a:rPr lang="en-GB" sz="1903">
                <a:solidFill>
                  <a:srgbClr val="545454"/>
                </a:solidFill>
                <a:latin typeface="Helvetica Neue LT Std"/>
              </a:rPr>
              <a:t>Furthermore, we are also able to offer reasonable adjustments throughout the recruitment process at assessment and interview stage. For example, this may be a consideration around wheelchair access at interview, or adjustments for neurodiversity (e.g. ADHD, autism, dyslexia or dyspraxia) when extra time can be offered for written tests or alterations to the environment in which you’re interviewed. </a:t>
            </a:r>
            <a:endParaRPr lang="en-US" sz="1903">
              <a:solidFill>
                <a:srgbClr val="545454"/>
              </a:solidFill>
              <a:latin typeface="Helvetica Neue LT Std"/>
            </a:endParaRPr>
          </a:p>
          <a:p>
            <a:pPr algn="just">
              <a:lnSpc>
                <a:spcPts val="2664"/>
              </a:lnSpc>
            </a:pPr>
            <a:endParaRPr lang="en-US" sz="1903">
              <a:solidFill>
                <a:srgbClr val="545454"/>
              </a:solidFill>
              <a:latin typeface="Helvetica Neue LT Std"/>
            </a:endParaRPr>
          </a:p>
          <a:p>
            <a:pPr algn="l">
              <a:lnSpc>
                <a:spcPts val="2664"/>
              </a:lnSpc>
            </a:pPr>
            <a:r>
              <a:rPr lang="en-US" sz="1903">
                <a:solidFill>
                  <a:srgbClr val="545454"/>
                </a:solidFill>
                <a:latin typeface="Helvetica Neue LT Std"/>
              </a:rPr>
              <a:t> </a:t>
            </a:r>
          </a:p>
          <a:p>
            <a:pPr algn="l">
              <a:lnSpc>
                <a:spcPts val="2664"/>
              </a:lnSpc>
            </a:pPr>
            <a:endParaRPr lang="en-US" sz="1903">
              <a:solidFill>
                <a:srgbClr val="545454"/>
              </a:solidFill>
              <a:latin typeface="Helvetica Neue LT Std"/>
            </a:endParaRPr>
          </a:p>
        </p:txBody>
      </p:sp>
      <p:sp>
        <p:nvSpPr>
          <p:cNvPr id="6" name="Freeform 6"/>
          <p:cNvSpPr/>
          <p:nvPr/>
        </p:nvSpPr>
        <p:spPr>
          <a:xfrm>
            <a:off x="7261419" y="9115006"/>
            <a:ext cx="1541096" cy="805264"/>
          </a:xfrm>
          <a:custGeom>
            <a:avLst/>
            <a:gdLst/>
            <a:ahLst/>
            <a:cxnLst/>
            <a:rect l="l" t="t" r="r" b="b"/>
            <a:pathLst>
              <a:path w="1541096" h="805264">
                <a:moveTo>
                  <a:pt x="0" y="0"/>
                </a:moveTo>
                <a:lnTo>
                  <a:pt x="1541096" y="0"/>
                </a:lnTo>
                <a:lnTo>
                  <a:pt x="1541096" y="805265"/>
                </a:lnTo>
                <a:lnTo>
                  <a:pt x="0" y="805265"/>
                </a:lnTo>
                <a:lnTo>
                  <a:pt x="0" y="0"/>
                </a:lnTo>
                <a:close/>
              </a:path>
            </a:pathLst>
          </a:custGeom>
          <a:blipFill>
            <a:blip r:embed="rId10"/>
            <a:stretch>
              <a:fillRect/>
            </a:stretch>
          </a:blipFill>
        </p:spPr>
        <p:txBody>
          <a:bodyPr/>
          <a:lstStyle/>
          <a:p>
            <a:endParaRPr lang="en-GB"/>
          </a:p>
        </p:txBody>
      </p:sp>
      <p:sp>
        <p:nvSpPr>
          <p:cNvPr id="8" name="Freeform 8"/>
          <p:cNvSpPr/>
          <p:nvPr/>
        </p:nvSpPr>
        <p:spPr>
          <a:xfrm>
            <a:off x="9556638" y="9067371"/>
            <a:ext cx="1287258" cy="900536"/>
          </a:xfrm>
          <a:custGeom>
            <a:avLst/>
            <a:gdLst/>
            <a:ahLst/>
            <a:cxnLst/>
            <a:rect l="l" t="t" r="r" b="b"/>
            <a:pathLst>
              <a:path w="1287258" h="900536">
                <a:moveTo>
                  <a:pt x="0" y="0"/>
                </a:moveTo>
                <a:lnTo>
                  <a:pt x="1287258" y="0"/>
                </a:lnTo>
                <a:lnTo>
                  <a:pt x="1287258" y="900535"/>
                </a:lnTo>
                <a:lnTo>
                  <a:pt x="0" y="900535"/>
                </a:lnTo>
                <a:lnTo>
                  <a:pt x="0" y="0"/>
                </a:lnTo>
                <a:close/>
              </a:path>
            </a:pathLst>
          </a:custGeom>
          <a:blipFill>
            <a:blip r:embed="rId11"/>
            <a:stretch>
              <a:fillRect/>
            </a:stretch>
          </a:blipFill>
        </p:spPr>
        <p:txBody>
          <a:bodyPr/>
          <a:lstStyle/>
          <a:p>
            <a:endParaRPr lang="en-GB"/>
          </a:p>
        </p:txBody>
      </p:sp>
      <p:pic>
        <p:nvPicPr>
          <p:cNvPr id="10" name="Picture 9">
            <a:extLst>
              <a:ext uri="{FF2B5EF4-FFF2-40B4-BE49-F238E27FC236}">
                <a16:creationId xmlns:a16="http://schemas.microsoft.com/office/drawing/2014/main" id="{4F6EEFFC-F3CB-0627-BCED-F9E2AFC13FB0}"/>
              </a:ext>
            </a:extLst>
          </p:cNvPr>
          <p:cNvPicPr>
            <a:picLocks noChangeAspect="1"/>
          </p:cNvPicPr>
          <p:nvPr/>
        </p:nvPicPr>
        <p:blipFill>
          <a:blip r:embed="rId12"/>
          <a:stretch>
            <a:fillRect/>
          </a:stretch>
        </p:blipFill>
        <p:spPr>
          <a:xfrm>
            <a:off x="10579204" y="370331"/>
            <a:ext cx="7321671" cy="3868542"/>
          </a:xfrm>
          <a:prstGeom prst="rect">
            <a:avLst/>
          </a:prstGeom>
        </p:spPr>
      </p:pic>
    </p:spTree>
    <p:extLst>
      <p:ext uri="{BB962C8B-B14F-4D97-AF65-F5344CB8AC3E}">
        <p14:creationId xmlns:p14="http://schemas.microsoft.com/office/powerpoint/2010/main" val="2819840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413718" y="1680226"/>
            <a:ext cx="5439991" cy="2363980"/>
          </a:xfrm>
          <a:prstGeom prst="rect">
            <a:avLst/>
          </a:prstGeom>
        </p:spPr>
        <p:txBody>
          <a:bodyPr wrap="square" lIns="0" tIns="0" rIns="0" bIns="0" rtlCol="0" anchor="t">
            <a:spAutoFit/>
          </a:bodyPr>
          <a:lstStyle/>
          <a:p>
            <a:pPr algn="l">
              <a:lnSpc>
                <a:spcPts val="2659"/>
              </a:lnSpc>
            </a:pPr>
            <a:endParaRPr lang="en-GB" sz="1700">
              <a:solidFill>
                <a:srgbClr val="545454"/>
              </a:solidFill>
              <a:latin typeface="Helvetica Neue LT Std"/>
            </a:endParaRPr>
          </a:p>
          <a:p>
            <a:pPr algn="l">
              <a:lnSpc>
                <a:spcPts val="2659"/>
              </a:lnSpc>
            </a:pPr>
            <a:endParaRPr lang="en-GB" sz="1700">
              <a:solidFill>
                <a:srgbClr val="545454"/>
              </a:solidFill>
              <a:latin typeface="Helvetica Neue LT Std"/>
            </a:endParaRPr>
          </a:p>
          <a:p>
            <a:pPr>
              <a:lnSpc>
                <a:spcPts val="2659"/>
              </a:lnSpc>
            </a:pPr>
            <a:br>
              <a:rPr lang="en-US" sz="1700">
                <a:solidFill>
                  <a:schemeClr val="tx1">
                    <a:lumMod val="50000"/>
                    <a:lumOff val="50000"/>
                  </a:schemeClr>
                </a:solidFill>
                <a:highlight>
                  <a:srgbClr val="FFFF00"/>
                </a:highlight>
                <a:latin typeface="Helvetica Neue LT Std" panose="020B0604020202020204" charset="0"/>
                <a:ea typeface="Calibri"/>
                <a:cs typeface="Calibri"/>
              </a:rPr>
            </a:br>
            <a:endParaRPr lang="en-US" sz="1700">
              <a:solidFill>
                <a:srgbClr val="545454"/>
              </a:solidFill>
              <a:ea typeface="+mn-lt"/>
              <a:cs typeface="+mn-lt"/>
            </a:endParaRPr>
          </a:p>
          <a:p>
            <a:pPr algn="l">
              <a:lnSpc>
                <a:spcPts val="2659"/>
              </a:lnSpc>
            </a:pPr>
            <a:endParaRPr lang="en-US" sz="1700">
              <a:solidFill>
                <a:srgbClr val="545454"/>
              </a:solidFill>
              <a:latin typeface="Helvetica Neue LT Std"/>
            </a:endParaRPr>
          </a:p>
          <a:p>
            <a:pPr algn="l">
              <a:lnSpc>
                <a:spcPts val="2602"/>
              </a:lnSpc>
            </a:pPr>
            <a:endParaRPr lang="en-US" sz="1700">
              <a:solidFill>
                <a:srgbClr val="545454"/>
              </a:solidFill>
              <a:latin typeface="Helvetica Neue LT Std"/>
            </a:endParaRPr>
          </a:p>
          <a:p>
            <a:pPr algn="l">
              <a:lnSpc>
                <a:spcPts val="2602"/>
              </a:lnSpc>
            </a:pPr>
            <a:endParaRPr lang="en-US" sz="1700">
              <a:solidFill>
                <a:srgbClr val="545454"/>
              </a:solidFill>
              <a:latin typeface="Helvetica Neue LT Std"/>
            </a:endParaRPr>
          </a:p>
        </p:txBody>
      </p:sp>
      <p:sp>
        <p:nvSpPr>
          <p:cNvPr id="6" name="Freeform 6"/>
          <p:cNvSpPr/>
          <p:nvPr/>
        </p:nvSpPr>
        <p:spPr>
          <a:xfrm>
            <a:off x="957682" y="132226"/>
            <a:ext cx="1292114" cy="1292114"/>
          </a:xfrm>
          <a:custGeom>
            <a:avLst/>
            <a:gdLst/>
            <a:ahLst/>
            <a:cxnLst/>
            <a:rect l="l" t="t" r="r" b="b"/>
            <a:pathLst>
              <a:path w="1292114" h="1292114">
                <a:moveTo>
                  <a:pt x="0" y="0"/>
                </a:moveTo>
                <a:lnTo>
                  <a:pt x="1292114" y="0"/>
                </a:lnTo>
                <a:lnTo>
                  <a:pt x="1292114" y="1292114"/>
                </a:lnTo>
                <a:lnTo>
                  <a:pt x="0" y="12921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TextBox 7"/>
          <p:cNvSpPr txBox="1"/>
          <p:nvPr/>
        </p:nvSpPr>
        <p:spPr>
          <a:xfrm>
            <a:off x="2374231" y="501034"/>
            <a:ext cx="1808551" cy="944489"/>
          </a:xfrm>
          <a:prstGeom prst="rect">
            <a:avLst/>
          </a:prstGeom>
        </p:spPr>
        <p:txBody>
          <a:bodyPr wrap="square" lIns="0" tIns="0" rIns="0" bIns="0" rtlCol="0" anchor="t">
            <a:spAutoFit/>
          </a:bodyPr>
          <a:lstStyle/>
          <a:p>
            <a:pPr algn="l">
              <a:lnSpc>
                <a:spcPts val="7840"/>
              </a:lnSpc>
            </a:pPr>
            <a:r>
              <a:rPr lang="en-US" sz="5600">
                <a:solidFill>
                  <a:srgbClr val="CF102D"/>
                </a:solidFill>
                <a:latin typeface="FS Lola"/>
              </a:rPr>
              <a:t>FAQs</a:t>
            </a:r>
          </a:p>
        </p:txBody>
      </p:sp>
      <p:sp>
        <p:nvSpPr>
          <p:cNvPr id="8" name="TextBox 8"/>
          <p:cNvSpPr txBox="1"/>
          <p:nvPr/>
        </p:nvSpPr>
        <p:spPr>
          <a:xfrm>
            <a:off x="957681" y="1489454"/>
            <a:ext cx="7817351" cy="9990812"/>
          </a:xfrm>
          <a:prstGeom prst="rect">
            <a:avLst/>
          </a:prstGeom>
        </p:spPr>
        <p:txBody>
          <a:bodyPr wrap="square" lIns="0" tIns="0" rIns="0" bIns="0" rtlCol="0" anchor="t">
            <a:spAutoFit/>
          </a:bodyPr>
          <a:lstStyle/>
          <a:p>
            <a:pPr algn="l">
              <a:lnSpc>
                <a:spcPct val="150000"/>
              </a:lnSpc>
            </a:pPr>
            <a:r>
              <a:rPr lang="en-US">
                <a:solidFill>
                  <a:srgbClr val="0063BE"/>
                </a:solidFill>
                <a:latin typeface="Helvetica Neue LT Std Bold"/>
              </a:rPr>
              <a:t>1. Can I apply if not currently a Civil Servant?​</a:t>
            </a:r>
          </a:p>
          <a:p>
            <a:pPr algn="just">
              <a:lnSpc>
                <a:spcPct val="150000"/>
              </a:lnSpc>
              <a:spcBef>
                <a:spcPts val="125"/>
              </a:spcBef>
              <a:spcAft>
                <a:spcPts val="125"/>
              </a:spcAft>
            </a:pPr>
            <a:r>
              <a:rPr lang="en-US">
                <a:solidFill>
                  <a:srgbClr val="545454"/>
                </a:solidFill>
                <a:latin typeface="Helvetica Neue LT Std"/>
              </a:rPr>
              <a:t>Yes. This role is open to suitably qualified people in the external market and to existing civil servants and those in accredited Non-Departmental Bodies</a:t>
            </a:r>
            <a:r>
              <a:rPr lang="en-US">
                <a:latin typeface="Helvetica Neue LT Std"/>
              </a:rPr>
              <a:t>.</a:t>
            </a:r>
            <a:r>
              <a:rPr lang="en-US">
                <a:solidFill>
                  <a:srgbClr val="000000"/>
                </a:solidFill>
                <a:latin typeface="Helvetica Neue LT Std"/>
              </a:rPr>
              <a:t>​</a:t>
            </a:r>
          </a:p>
          <a:p>
            <a:pPr algn="l">
              <a:lnSpc>
                <a:spcPct val="150000"/>
              </a:lnSpc>
            </a:pPr>
            <a:endParaRPr lang="en-US">
              <a:solidFill>
                <a:srgbClr val="000000"/>
              </a:solidFill>
              <a:latin typeface="Helvetica Neue LT Std"/>
            </a:endParaRPr>
          </a:p>
          <a:p>
            <a:pPr algn="l">
              <a:lnSpc>
                <a:spcPct val="150000"/>
              </a:lnSpc>
            </a:pPr>
            <a:r>
              <a:rPr lang="en-US">
                <a:solidFill>
                  <a:srgbClr val="0063BE"/>
                </a:solidFill>
                <a:latin typeface="Helvetica Neue LT Std Bold"/>
              </a:rPr>
              <a:t>2. Is this role suitable for part-time working?</a:t>
            </a:r>
            <a:r>
              <a:rPr lang="en-US">
                <a:solidFill>
                  <a:srgbClr val="545454"/>
                </a:solidFill>
                <a:latin typeface="Helvetica Neue LT Std"/>
              </a:rPr>
              <a:t>​</a:t>
            </a:r>
          </a:p>
          <a:p>
            <a:pPr algn="just">
              <a:lnSpc>
                <a:spcPct val="150000"/>
              </a:lnSpc>
              <a:spcBef>
                <a:spcPts val="125"/>
              </a:spcBef>
              <a:spcAft>
                <a:spcPts val="125"/>
              </a:spcAft>
            </a:pPr>
            <a:r>
              <a:rPr lang="en-US">
                <a:solidFill>
                  <a:srgbClr val="545454"/>
                </a:solidFill>
                <a:latin typeface="Helvetica Neue LT Std"/>
              </a:rPr>
              <a:t>No, this role is available for full-time, or flexible working arrangements. If you wish to discuss your needs in more detail, please get in touch.</a:t>
            </a:r>
          </a:p>
          <a:p>
            <a:pPr algn="l">
              <a:lnSpc>
                <a:spcPct val="150000"/>
              </a:lnSpc>
            </a:pPr>
            <a:endParaRPr lang="en-US">
              <a:solidFill>
                <a:srgbClr val="545454"/>
              </a:solidFill>
              <a:latin typeface="Helvetica Neue LT Std"/>
            </a:endParaRPr>
          </a:p>
          <a:p>
            <a:pPr algn="l">
              <a:lnSpc>
                <a:spcPct val="150000"/>
              </a:lnSpc>
            </a:pPr>
            <a:r>
              <a:rPr lang="en-US">
                <a:solidFill>
                  <a:srgbClr val="0063BE"/>
                </a:solidFill>
                <a:latin typeface="Helvetica Neue LT Std Bold"/>
              </a:rPr>
              <a:t>3. Will the role involve travel?​​</a:t>
            </a:r>
          </a:p>
          <a:p>
            <a:pPr algn="just">
              <a:lnSpc>
                <a:spcPct val="150000"/>
              </a:lnSpc>
              <a:spcBef>
                <a:spcPts val="125"/>
              </a:spcBef>
              <a:spcAft>
                <a:spcPts val="125"/>
              </a:spcAft>
            </a:pPr>
            <a:r>
              <a:rPr lang="en-US" b="0" i="0" u="none" strike="noStrike">
                <a:solidFill>
                  <a:srgbClr val="545454"/>
                </a:solidFill>
                <a:effectLst/>
                <a:latin typeface="Helvetica Neue LT Std" panose="020B0604020202020204" charset="0"/>
              </a:rPr>
              <a:t>Yes, you will be primarily based in Cardiff, with regular travel throughout the UK required. </a:t>
            </a:r>
          </a:p>
          <a:p>
            <a:pPr algn="just">
              <a:lnSpc>
                <a:spcPct val="150000"/>
              </a:lnSpc>
              <a:spcBef>
                <a:spcPts val="125"/>
              </a:spcBef>
              <a:spcAft>
                <a:spcPts val="125"/>
              </a:spcAft>
            </a:pPr>
            <a:endParaRPr lang="en-US">
              <a:solidFill>
                <a:srgbClr val="545454"/>
              </a:solidFill>
              <a:latin typeface="Helvetica Neue LT Std"/>
            </a:endParaRPr>
          </a:p>
          <a:p>
            <a:pPr algn="l">
              <a:lnSpc>
                <a:spcPct val="150000"/>
              </a:lnSpc>
            </a:pPr>
            <a:r>
              <a:rPr lang="en-US">
                <a:solidFill>
                  <a:srgbClr val="0063BE"/>
                </a:solidFill>
                <a:latin typeface="Helvetica Neue LT Std Bold"/>
              </a:rPr>
              <a:t>4. Where will the role based?​</a:t>
            </a:r>
          </a:p>
          <a:p>
            <a:pPr>
              <a:lnSpc>
                <a:spcPct val="150000"/>
              </a:lnSpc>
            </a:pPr>
            <a:r>
              <a:rPr lang="en-US">
                <a:solidFill>
                  <a:srgbClr val="545454"/>
                </a:solidFill>
                <a:latin typeface="Helvetica Neue LT Std"/>
              </a:rPr>
              <a:t>If successful you will be based in Cardiff, Wales</a:t>
            </a:r>
            <a:endParaRPr lang="en-US"/>
          </a:p>
          <a:p>
            <a:pPr algn="l">
              <a:lnSpc>
                <a:spcPct val="150000"/>
              </a:lnSpc>
            </a:pPr>
            <a:endParaRPr lang="en-US">
              <a:solidFill>
                <a:srgbClr val="0063BE"/>
              </a:solidFill>
              <a:latin typeface="Helvetica Neue LT Std Bold"/>
            </a:endParaRPr>
          </a:p>
          <a:p>
            <a:pPr algn="l">
              <a:lnSpc>
                <a:spcPct val="150000"/>
              </a:lnSpc>
            </a:pPr>
            <a:r>
              <a:rPr lang="en-US">
                <a:solidFill>
                  <a:srgbClr val="0063BE"/>
                </a:solidFill>
                <a:latin typeface="Helvetica Neue LT Std Bold"/>
              </a:rPr>
              <a:t>5. Can I claim back any expenses incurred during the recruitment process?​</a:t>
            </a:r>
          </a:p>
          <a:p>
            <a:pPr algn="just">
              <a:lnSpc>
                <a:spcPct val="150000"/>
              </a:lnSpc>
            </a:pPr>
            <a:r>
              <a:rPr lang="en-US">
                <a:solidFill>
                  <a:srgbClr val="545454"/>
                </a:solidFill>
                <a:latin typeface="Helvetica Neue LT Std"/>
              </a:rPr>
              <a:t>No, </a:t>
            </a:r>
            <a:r>
              <a:rPr lang="en-GB">
                <a:solidFill>
                  <a:srgbClr val="545454"/>
                </a:solidFill>
                <a:latin typeface="Helvetica Neue LT Std"/>
              </a:rPr>
              <a:t>unfortunately we will not be able to reimburse you, except in exceptional circumstances and only when agreed in advance.</a:t>
            </a:r>
            <a:endParaRPr lang="en-US">
              <a:solidFill>
                <a:srgbClr val="545454"/>
              </a:solidFill>
              <a:latin typeface="Helvetica Neue LT Std Bold"/>
            </a:endParaRPr>
          </a:p>
          <a:p>
            <a:pPr algn="l">
              <a:lnSpc>
                <a:spcPts val="2664"/>
              </a:lnSpc>
            </a:pPr>
            <a:endParaRPr lang="en-US">
              <a:solidFill>
                <a:srgbClr val="000000"/>
              </a:solidFill>
              <a:latin typeface="Helvetica Neue LT Std"/>
            </a:endParaRPr>
          </a:p>
          <a:p>
            <a:pPr algn="l">
              <a:lnSpc>
                <a:spcPts val="2380"/>
              </a:lnSpc>
              <a:spcBef>
                <a:spcPts val="125"/>
              </a:spcBef>
              <a:spcAft>
                <a:spcPts val="125"/>
              </a:spcAft>
            </a:pPr>
            <a:endParaRPr lang="en-US">
              <a:solidFill>
                <a:srgbClr val="545454"/>
              </a:solidFill>
              <a:latin typeface="Helvetica Neue LT Std" panose="020B0604020202020204" charset="0"/>
            </a:endParaRPr>
          </a:p>
          <a:p>
            <a:pPr algn="l">
              <a:lnSpc>
                <a:spcPts val="2380"/>
              </a:lnSpc>
            </a:pPr>
            <a:endParaRPr lang="en-US">
              <a:solidFill>
                <a:srgbClr val="545454"/>
              </a:solidFill>
              <a:latin typeface="Helvetica Neue LT Std"/>
            </a:endParaRPr>
          </a:p>
          <a:p>
            <a:pPr algn="l">
              <a:lnSpc>
                <a:spcPts val="2384"/>
              </a:lnSpc>
            </a:pPr>
            <a:endParaRPr lang="en-US">
              <a:solidFill>
                <a:srgbClr val="545454"/>
              </a:solidFill>
              <a:latin typeface="Helvetica Neue LT Std"/>
            </a:endParaRPr>
          </a:p>
          <a:p>
            <a:pPr algn="l">
              <a:lnSpc>
                <a:spcPts val="2384"/>
              </a:lnSpc>
            </a:pPr>
            <a:endParaRPr lang="en-US" b="1">
              <a:solidFill>
                <a:srgbClr val="545454"/>
              </a:solidFill>
              <a:highlight>
                <a:srgbClr val="FFFF00"/>
              </a:highlight>
              <a:latin typeface="Helvetica Neue LT Std"/>
            </a:endParaRPr>
          </a:p>
        </p:txBody>
      </p:sp>
      <p:sp>
        <p:nvSpPr>
          <p:cNvPr id="13" name="TextBox 12">
            <a:extLst>
              <a:ext uri="{FF2B5EF4-FFF2-40B4-BE49-F238E27FC236}">
                <a16:creationId xmlns:a16="http://schemas.microsoft.com/office/drawing/2014/main" id="{9494A071-3486-6F07-C093-E6475C4C48EF}"/>
              </a:ext>
            </a:extLst>
          </p:cNvPr>
          <p:cNvSpPr txBox="1"/>
          <p:nvPr/>
        </p:nvSpPr>
        <p:spPr>
          <a:xfrm>
            <a:off x="9352549" y="1424340"/>
            <a:ext cx="8117304" cy="9082871"/>
          </a:xfrm>
          <a:prstGeom prst="rect">
            <a:avLst/>
          </a:prstGeom>
          <a:noFill/>
        </p:spPr>
        <p:txBody>
          <a:bodyPr wrap="square" lIns="91440" tIns="45720" rIns="91440" bIns="45720" anchor="t">
            <a:spAutoFit/>
          </a:bodyPr>
          <a:lstStyle/>
          <a:p>
            <a:pPr algn="l">
              <a:lnSpc>
                <a:spcPct val="150000"/>
              </a:lnSpc>
            </a:pPr>
            <a:r>
              <a:rPr lang="en-US">
                <a:solidFill>
                  <a:srgbClr val="0063BE"/>
                </a:solidFill>
                <a:latin typeface="Helvetica Neue LT Std Bold"/>
              </a:rPr>
              <a:t>6. What do I do if I want to make a complaint?</a:t>
            </a:r>
            <a:r>
              <a:rPr lang="en-US">
                <a:solidFill>
                  <a:srgbClr val="545454"/>
                </a:solidFill>
                <a:latin typeface="Helvetica Neue LT Std"/>
              </a:rPr>
              <a:t>​</a:t>
            </a:r>
          </a:p>
          <a:p>
            <a:pPr algn="just">
              <a:lnSpc>
                <a:spcPct val="150000"/>
              </a:lnSpc>
            </a:pPr>
            <a:r>
              <a:rPr lang="en-GB">
                <a:solidFill>
                  <a:srgbClr val="545454"/>
                </a:solidFill>
                <a:latin typeface="Helvetica Neue LT Std"/>
              </a:rPr>
              <a:t>The law requires that selection for appointment to the Civil Service is on merit on the basis of fair and open competition as outlined in the Civil Service Commission’s Recruitment Principles.  </a:t>
            </a:r>
          </a:p>
          <a:p>
            <a:pPr algn="just">
              <a:lnSpc>
                <a:spcPct val="150000"/>
              </a:lnSpc>
            </a:pPr>
            <a:endParaRPr lang="en-GB">
              <a:solidFill>
                <a:srgbClr val="545454"/>
              </a:solidFill>
              <a:latin typeface="Helvetica Neue LT Std"/>
            </a:endParaRPr>
          </a:p>
          <a:p>
            <a:pPr algn="just">
              <a:lnSpc>
                <a:spcPct val="150000"/>
              </a:lnSpc>
            </a:pPr>
            <a:r>
              <a:rPr lang="en-GB">
                <a:solidFill>
                  <a:srgbClr val="545454"/>
                </a:solidFill>
                <a:latin typeface="Helvetica Neue LT Std"/>
              </a:rPr>
              <a:t>If you feel your application has not been treated in accordance with the Recruitment Principles and you wish to make a complaint, you should contact Georgia Defoe </a:t>
            </a:r>
            <a:r>
              <a:rPr lang="en-GB">
                <a:solidFill>
                  <a:srgbClr val="545454"/>
                </a:solidFill>
                <a:latin typeface="Helvetica Neue LT Std"/>
                <a:hlinkClick r:id="rId4"/>
              </a:rPr>
              <a:t>SCSrecruitment@businessandtrade.gov.uk</a:t>
            </a:r>
            <a:r>
              <a:rPr lang="en-GB">
                <a:solidFill>
                  <a:srgbClr val="545454"/>
                </a:solidFill>
                <a:latin typeface="Helvetica Neue LT Std"/>
              </a:rPr>
              <a:t> in the first instance.</a:t>
            </a:r>
          </a:p>
          <a:p>
            <a:pPr algn="l">
              <a:lnSpc>
                <a:spcPct val="150000"/>
              </a:lnSpc>
            </a:pPr>
            <a:endParaRPr lang="en-GB">
              <a:solidFill>
                <a:srgbClr val="545454"/>
              </a:solidFill>
              <a:latin typeface="Helvetica Neue LT Std"/>
            </a:endParaRPr>
          </a:p>
          <a:p>
            <a:pPr algn="l">
              <a:lnSpc>
                <a:spcPct val="150000"/>
              </a:lnSpc>
            </a:pPr>
            <a:r>
              <a:rPr lang="en-GB">
                <a:solidFill>
                  <a:srgbClr val="545454"/>
                </a:solidFill>
                <a:latin typeface="Helvetica Neue LT Std"/>
              </a:rPr>
              <a:t>If you are not satisfied with the response you receive from the Department, you can contact the Civil Service Commission at: </a:t>
            </a:r>
            <a:r>
              <a:rPr lang="en-GB">
                <a:solidFill>
                  <a:srgbClr val="545454"/>
                </a:solidFill>
                <a:latin typeface="Helvetica Neue LT Std"/>
                <a:hlinkClick r:id="rId5"/>
              </a:rPr>
              <a:t>https://civilservicecommission.independent.gov.uk/contact-us/</a:t>
            </a:r>
            <a:r>
              <a:rPr lang="en-GB">
                <a:solidFill>
                  <a:srgbClr val="545454"/>
                </a:solidFill>
                <a:latin typeface="Helvetica Neue LT Std"/>
              </a:rPr>
              <a:t>   </a:t>
            </a:r>
          </a:p>
          <a:p>
            <a:pPr algn="l">
              <a:lnSpc>
                <a:spcPct val="150000"/>
              </a:lnSpc>
            </a:pPr>
            <a:endParaRPr lang="en-GB">
              <a:solidFill>
                <a:srgbClr val="545454"/>
              </a:solidFill>
              <a:latin typeface="Helvetica Neue LT Std"/>
            </a:endParaRPr>
          </a:p>
          <a:p>
            <a:pPr>
              <a:lnSpc>
                <a:spcPct val="150000"/>
              </a:lnSpc>
              <a:spcBef>
                <a:spcPts val="125"/>
              </a:spcBef>
              <a:spcAft>
                <a:spcPts val="125"/>
              </a:spcAft>
            </a:pPr>
            <a:r>
              <a:rPr lang="en-US">
                <a:solidFill>
                  <a:srgbClr val="0063BE"/>
                </a:solidFill>
                <a:latin typeface="Helvetica Neue LT Std Bold"/>
              </a:rPr>
              <a:t>7. What should I do if I think I have a conflict of interest?</a:t>
            </a:r>
          </a:p>
          <a:p>
            <a:pPr>
              <a:lnSpc>
                <a:spcPct val="150000"/>
              </a:lnSpc>
              <a:spcBef>
                <a:spcPts val="125"/>
              </a:spcBef>
              <a:spcAft>
                <a:spcPts val="125"/>
              </a:spcAft>
            </a:pPr>
            <a:r>
              <a:rPr lang="en-GB">
                <a:solidFill>
                  <a:srgbClr val="545454"/>
                </a:solidFill>
                <a:latin typeface="Helvetica Neue LT Std"/>
              </a:rPr>
              <a:t>Candidates must note the requirement to declare any interests that might cause questions to be raised about their approach to the business of the Department. If you believe that you may have a conflict of interest, please contact Andrew Timlin, </a:t>
            </a:r>
            <a:r>
              <a:rPr lang="en-GB">
                <a:solidFill>
                  <a:srgbClr val="545454"/>
                </a:solidFill>
                <a:latin typeface="Helvetica Neue LT Std"/>
                <a:hlinkClick r:id="rId6"/>
              </a:rPr>
              <a:t>Andrew.timlin@hays.com</a:t>
            </a:r>
            <a:r>
              <a:rPr lang="en-GB">
                <a:solidFill>
                  <a:srgbClr val="545454"/>
                </a:solidFill>
                <a:latin typeface="Helvetica Neue LT Std"/>
              </a:rPr>
              <a:t> or Owen Quant, </a:t>
            </a:r>
            <a:r>
              <a:rPr lang="en-GB">
                <a:solidFill>
                  <a:srgbClr val="545454"/>
                </a:solidFill>
                <a:latin typeface="Helvetica Neue LT Std"/>
                <a:hlinkClick r:id="rId7"/>
              </a:rPr>
              <a:t>Owen.quant@hays.com</a:t>
            </a:r>
            <a:r>
              <a:rPr lang="en-GB">
                <a:solidFill>
                  <a:srgbClr val="545454"/>
                </a:solidFill>
                <a:latin typeface="Helvetica Neue LT Std"/>
              </a:rPr>
              <a:t> before submitting your application. </a:t>
            </a:r>
            <a:endParaRPr lang="en-US">
              <a:solidFill>
                <a:srgbClr val="EB0000"/>
              </a:solidFill>
              <a:latin typeface="Helvetica Neue LT Std"/>
            </a:endParaRPr>
          </a:p>
          <a:p>
            <a:pPr algn="l">
              <a:lnSpc>
                <a:spcPts val="2664"/>
              </a:lnSpc>
            </a:pPr>
            <a:endParaRPr lang="en-GB">
              <a:solidFill>
                <a:srgbClr val="545454"/>
              </a:solidFill>
              <a:latin typeface="Helvetica Neue LT Std"/>
            </a:endParaRPr>
          </a:p>
          <a:p>
            <a:pPr algn="l">
              <a:lnSpc>
                <a:spcPts val="2384"/>
              </a:lnSpc>
            </a:pPr>
            <a:endParaRPr lang="en-US" b="1">
              <a:solidFill>
                <a:srgbClr val="545454"/>
              </a:solidFill>
              <a:highlight>
                <a:srgbClr val="FFFF00"/>
              </a:highlight>
              <a:latin typeface="Helvetica Neue LT Std"/>
            </a:endParaRPr>
          </a:p>
        </p:txBody>
      </p:sp>
    </p:spTree>
    <p:extLst>
      <p:ext uri="{BB962C8B-B14F-4D97-AF65-F5344CB8AC3E}">
        <p14:creationId xmlns:p14="http://schemas.microsoft.com/office/powerpoint/2010/main" val="395099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587978" y="2157294"/>
            <a:ext cx="5212066" cy="7850804"/>
          </a:xfrm>
          <a:prstGeom prst="rect">
            <a:avLst/>
          </a:prstGeom>
        </p:spPr>
        <p:txBody>
          <a:bodyPr lIns="0" tIns="0" rIns="0" bIns="0" rtlCol="0" anchor="t">
            <a:spAutoFit/>
          </a:bodyPr>
          <a:lstStyle/>
          <a:p>
            <a:pPr marL="285750" indent="-285750" fontAlgn="base">
              <a:lnSpc>
                <a:spcPct val="150000"/>
              </a:lnSpc>
              <a:buFont typeface="Wingdings" panose="05000000000000000000" pitchFamily="2" charset="2"/>
              <a:buChar char="§"/>
            </a:pPr>
            <a:r>
              <a:rPr lang="en-GB" sz="1900" b="0" i="0" u="none" strike="noStrike">
                <a:solidFill>
                  <a:srgbClr val="545454"/>
                </a:solidFill>
                <a:effectLst/>
                <a:latin typeface="Helvetica Neue LT Std" panose="020B0604020202020204" charset="0"/>
              </a:rPr>
              <a:t>Nationals from the European Union (EU), European Economic Area (EEA) or Switzerland with (or eligible for) status under the European Union Settlement Scheme (EUSS).​​</a:t>
            </a:r>
          </a:p>
          <a:p>
            <a:pPr marL="285750" indent="-285750" rtl="0" fontAlgn="base">
              <a:lnSpc>
                <a:spcPct val="150000"/>
              </a:lnSpc>
              <a:buFont typeface="Wingdings" panose="05000000000000000000" pitchFamily="2" charset="2"/>
              <a:buChar char="§"/>
            </a:pPr>
            <a:r>
              <a:rPr lang="en-GB" sz="1900" b="0" i="0" u="none" strike="noStrike">
                <a:solidFill>
                  <a:srgbClr val="545454"/>
                </a:solidFill>
                <a:effectLst/>
                <a:latin typeface="Helvetica Neue LT Std" panose="020B0604020202020204" charset="0"/>
              </a:rPr>
              <a:t>Relevant EU, EEA, Swiss or Turkish nationals working the Civil Service​​</a:t>
            </a:r>
          </a:p>
          <a:p>
            <a:pPr marL="285750" indent="-285750" rtl="0" fontAlgn="base">
              <a:lnSpc>
                <a:spcPct val="150000"/>
              </a:lnSpc>
              <a:buFont typeface="Wingdings" panose="05000000000000000000" pitchFamily="2" charset="2"/>
              <a:buChar char="§"/>
            </a:pPr>
            <a:r>
              <a:rPr lang="en-GB" sz="1900" b="0" i="0" u="none" strike="noStrike">
                <a:solidFill>
                  <a:srgbClr val="545454"/>
                </a:solidFill>
                <a:effectLst/>
                <a:latin typeface="Helvetica Neue LT Std" panose="020B0604020202020204" charset="0"/>
              </a:rPr>
              <a:t>Relevant EU, EEA, Swiss of Turkish nationals who have built up the right to work in the Civil Service​​</a:t>
            </a:r>
          </a:p>
          <a:p>
            <a:pPr marL="285750" indent="-285750" rtl="0" fontAlgn="base">
              <a:lnSpc>
                <a:spcPct val="150000"/>
              </a:lnSpc>
              <a:buFont typeface="Wingdings" panose="05000000000000000000" pitchFamily="2" charset="2"/>
              <a:buChar char="§"/>
            </a:pPr>
            <a:r>
              <a:rPr lang="en-GB" sz="1900" b="0" i="0" u="none" strike="noStrike">
                <a:solidFill>
                  <a:srgbClr val="545454"/>
                </a:solidFill>
                <a:effectLst/>
                <a:latin typeface="Helvetica Neue LT Std" panose="020B0604020202020204" charset="0"/>
              </a:rPr>
              <a:t>Certain family members of the relevant EU, EEA, Switzerland and Turkish nationals​​</a:t>
            </a:r>
            <a:endParaRPr lang="en-US" sz="1903">
              <a:solidFill>
                <a:srgbClr val="545454"/>
              </a:solidFill>
              <a:latin typeface="Helvetica Neue LT Std"/>
            </a:endParaRPr>
          </a:p>
          <a:p>
            <a:pPr rtl="0">
              <a:lnSpc>
                <a:spcPct val="150000"/>
              </a:lnSpc>
              <a:spcAft>
                <a:spcPts val="800"/>
              </a:spcAft>
            </a:pPr>
            <a:endParaRPr lang="en-GB" sz="1900" b="0">
              <a:solidFill>
                <a:srgbClr val="545454"/>
              </a:solidFill>
              <a:effectLst/>
              <a:latin typeface="Helvetica Neue LT Std" panose="020B0604020202020204" charset="0"/>
            </a:endParaRPr>
          </a:p>
          <a:p>
            <a:pPr>
              <a:lnSpc>
                <a:spcPct val="150000"/>
              </a:lnSpc>
            </a:pPr>
            <a:r>
              <a:rPr lang="en-GB" sz="1900" b="0" i="0" u="none" strike="noStrike">
                <a:solidFill>
                  <a:srgbClr val="545454"/>
                </a:solidFill>
                <a:effectLst/>
                <a:latin typeface="Helvetica Neue LT Std" panose="020B0604020202020204" charset="0"/>
              </a:rPr>
              <a:t>For further information on whether you are eligible to apply, please visit </a:t>
            </a:r>
            <a:r>
              <a:rPr lang="en-GB" sz="1900" b="0" i="0" u="sng" strike="noStrike">
                <a:solidFill>
                  <a:srgbClr val="545454"/>
                </a:solidFill>
                <a:effectLst/>
                <a:latin typeface="Helvetica Neue LT Std" panose="020B0604020202020204" charset="0"/>
                <a:hlinkClick r:id="rId2">
                  <a:extLst>
                    <a:ext uri="{A12FA001-AC4F-418D-AE19-62706E023703}">
                      <ahyp:hlinkClr xmlns:ahyp="http://schemas.microsoft.com/office/drawing/2018/hyperlinkcolor" val="tx"/>
                    </a:ext>
                  </a:extLst>
                </a:hlinkClick>
              </a:rPr>
              <a:t>GOV.uk</a:t>
            </a:r>
            <a:r>
              <a:rPr lang="en-GB" sz="1900" b="0" i="0" u="none" strike="noStrike">
                <a:solidFill>
                  <a:srgbClr val="545454"/>
                </a:solidFill>
                <a:effectLst/>
                <a:latin typeface="Helvetica Neue LT Std" panose="020B0604020202020204" charset="0"/>
              </a:rPr>
              <a:t>.​​</a:t>
            </a:r>
            <a:endParaRPr lang="en-US" sz="1900">
              <a:solidFill>
                <a:srgbClr val="545454"/>
              </a:solidFill>
              <a:latin typeface="Helvetica Neue LT Std" panose="020B0604020202020204" charset="0"/>
            </a:endParaRPr>
          </a:p>
          <a:p>
            <a:pPr>
              <a:lnSpc>
                <a:spcPct val="150000"/>
              </a:lnSpc>
            </a:pPr>
            <a:endParaRPr lang="en-US" sz="1700">
              <a:solidFill>
                <a:srgbClr val="545454"/>
              </a:solidFill>
              <a:latin typeface="Helvetica Neue LT Std"/>
              <a:ea typeface="+mn-lt"/>
              <a:cs typeface="+mn-lt"/>
            </a:endParaRPr>
          </a:p>
          <a:p>
            <a:pPr>
              <a:lnSpc>
                <a:spcPct val="150000"/>
              </a:lnSpc>
            </a:pPr>
            <a:endParaRPr lang="en-US" sz="1700">
              <a:solidFill>
                <a:srgbClr val="545454"/>
              </a:solidFill>
              <a:highlight>
                <a:srgbClr val="FFFF00"/>
              </a:highlight>
              <a:latin typeface="Helvetica Neue LT Std"/>
            </a:endParaRPr>
          </a:p>
          <a:p>
            <a:pPr>
              <a:lnSpc>
                <a:spcPct val="150000"/>
              </a:lnSpc>
            </a:pPr>
            <a:endParaRPr lang="en-US" sz="1903">
              <a:solidFill>
                <a:srgbClr val="545454"/>
              </a:solidFill>
              <a:latin typeface="Helvetica Neue LT Std"/>
            </a:endParaRPr>
          </a:p>
        </p:txBody>
      </p:sp>
      <p:grpSp>
        <p:nvGrpSpPr>
          <p:cNvPr id="3" name="Group 3"/>
          <p:cNvGrpSpPr/>
          <p:nvPr/>
        </p:nvGrpSpPr>
        <p:grpSpPr>
          <a:xfrm>
            <a:off x="12045308" y="0"/>
            <a:ext cx="6242692" cy="10287000"/>
            <a:chOff x="0" y="0"/>
            <a:chExt cx="1644166" cy="2709333"/>
          </a:xfrm>
        </p:grpSpPr>
        <p:sp>
          <p:nvSpPr>
            <p:cNvPr id="4" name="Freeform 4"/>
            <p:cNvSpPr/>
            <p:nvPr/>
          </p:nvSpPr>
          <p:spPr>
            <a:xfrm>
              <a:off x="0" y="0"/>
              <a:ext cx="1644166" cy="2709333"/>
            </a:xfrm>
            <a:custGeom>
              <a:avLst/>
              <a:gdLst/>
              <a:ahLst/>
              <a:cxnLst/>
              <a:rect l="l" t="t" r="r" b="b"/>
              <a:pathLst>
                <a:path w="1644166" h="2709333">
                  <a:moveTo>
                    <a:pt x="0" y="0"/>
                  </a:moveTo>
                  <a:lnTo>
                    <a:pt x="1644166" y="0"/>
                  </a:lnTo>
                  <a:lnTo>
                    <a:pt x="1644166" y="2709333"/>
                  </a:lnTo>
                  <a:lnTo>
                    <a:pt x="0" y="2709333"/>
                  </a:lnTo>
                  <a:close/>
                </a:path>
              </a:pathLst>
            </a:custGeom>
            <a:solidFill>
              <a:srgbClr val="F0F0EC"/>
            </a:solidFill>
          </p:spPr>
          <p:txBody>
            <a:bodyPr/>
            <a:lstStyle/>
            <a:p>
              <a:endParaRPr lang="en-GB"/>
            </a:p>
          </p:txBody>
        </p:sp>
        <p:sp>
          <p:nvSpPr>
            <p:cNvPr id="5" name="TextBox 5"/>
            <p:cNvSpPr txBox="1"/>
            <p:nvPr/>
          </p:nvSpPr>
          <p:spPr>
            <a:xfrm>
              <a:off x="0" y="-38100"/>
              <a:ext cx="1644166" cy="274743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90561" y="346612"/>
            <a:ext cx="1292114" cy="1292114"/>
          </a:xfrm>
          <a:custGeom>
            <a:avLst/>
            <a:gdLst/>
            <a:ahLst/>
            <a:cxnLst/>
            <a:rect l="l" t="t" r="r" b="b"/>
            <a:pathLst>
              <a:path w="1292114" h="1292114">
                <a:moveTo>
                  <a:pt x="0" y="0"/>
                </a:moveTo>
                <a:lnTo>
                  <a:pt x="1292114" y="0"/>
                </a:lnTo>
                <a:lnTo>
                  <a:pt x="1292114" y="1292114"/>
                </a:lnTo>
                <a:lnTo>
                  <a:pt x="0" y="12921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7"/>
          <p:cNvSpPr txBox="1"/>
          <p:nvPr/>
        </p:nvSpPr>
        <p:spPr>
          <a:xfrm>
            <a:off x="2330311" y="519162"/>
            <a:ext cx="7820909" cy="1029335"/>
          </a:xfrm>
          <a:prstGeom prst="rect">
            <a:avLst/>
          </a:prstGeom>
        </p:spPr>
        <p:txBody>
          <a:bodyPr lIns="0" tIns="0" rIns="0" bIns="0" rtlCol="0" anchor="t">
            <a:spAutoFit/>
          </a:bodyPr>
          <a:lstStyle/>
          <a:p>
            <a:pPr>
              <a:lnSpc>
                <a:spcPts val="7840"/>
              </a:lnSpc>
            </a:pPr>
            <a:r>
              <a:rPr lang="en-US" sz="5600">
                <a:solidFill>
                  <a:srgbClr val="CF102D"/>
                </a:solidFill>
                <a:latin typeface="FS Lola"/>
              </a:rPr>
              <a:t>FAQs</a:t>
            </a:r>
          </a:p>
        </p:txBody>
      </p:sp>
      <p:sp>
        <p:nvSpPr>
          <p:cNvPr id="8" name="TextBox 8"/>
          <p:cNvSpPr txBox="1"/>
          <p:nvPr/>
        </p:nvSpPr>
        <p:spPr>
          <a:xfrm>
            <a:off x="739942" y="2157294"/>
            <a:ext cx="5212066" cy="7168244"/>
          </a:xfrm>
          <a:prstGeom prst="rect">
            <a:avLst/>
          </a:prstGeom>
        </p:spPr>
        <p:txBody>
          <a:bodyPr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900" b="0" i="0" u="none" strike="noStrike" kern="1200" cap="none" spc="0" normalizeH="0" baseline="0" noProof="0">
                <a:ln>
                  <a:noFill/>
                </a:ln>
                <a:solidFill>
                  <a:srgbClr val="2254C5"/>
                </a:solidFill>
                <a:effectLst/>
                <a:uLnTx/>
                <a:uFillTx/>
                <a:latin typeface="Helvetica Neue LT Std Bold"/>
                <a:ea typeface="+mn-ea"/>
                <a:cs typeface="+mn-cs"/>
              </a:rPr>
              <a:t>8. Security Clearance and eligibility:</a:t>
            </a:r>
          </a:p>
          <a:p>
            <a:pPr>
              <a:lnSpc>
                <a:spcPct val="150000"/>
              </a:lnSpc>
              <a:defRPr/>
            </a:pPr>
            <a:r>
              <a:rPr kumimoji="0" lang="en-US" sz="1900" b="0" i="0" u="none" strike="noStrike" kern="1200" cap="none" spc="0" normalizeH="0" baseline="0" noProof="0">
                <a:ln>
                  <a:noFill/>
                </a:ln>
                <a:solidFill>
                  <a:srgbClr val="545454"/>
                </a:solidFill>
                <a:effectLst/>
                <a:uLnTx/>
                <a:uFillTx/>
                <a:latin typeface="Helvetica Neue LT Std"/>
                <a:ea typeface="+mn-ea"/>
                <a:cs typeface="+mn-cs"/>
              </a:rPr>
              <a:t>This role </a:t>
            </a:r>
            <a:r>
              <a:rPr lang="en-US" sz="1900">
                <a:solidFill>
                  <a:srgbClr val="545454"/>
                </a:solidFill>
                <a:latin typeface="Helvetica Neue LT Std"/>
              </a:rPr>
              <a:t>currently requires</a:t>
            </a:r>
            <a:r>
              <a:rPr kumimoji="0" lang="en-US" sz="1900" b="0" i="0" u="none" strike="noStrike" kern="1200" cap="none" spc="0" normalizeH="0" baseline="0" noProof="0">
                <a:ln>
                  <a:noFill/>
                </a:ln>
                <a:solidFill>
                  <a:srgbClr val="545454"/>
                </a:solidFill>
                <a:effectLst/>
                <a:uLnTx/>
                <a:uFillTx/>
                <a:latin typeface="Helvetica Neue LT Std"/>
                <a:ea typeface="+mn-ea"/>
                <a:cs typeface="+mn-cs"/>
              </a:rPr>
              <a:t> Security Clearance (SC) and you must hold</a:t>
            </a:r>
            <a:r>
              <a:rPr lang="en-US" sz="1900">
                <a:solidFill>
                  <a:srgbClr val="545454"/>
                </a:solidFill>
                <a:latin typeface="Helvetica Neue LT Std"/>
              </a:rPr>
              <a:t> or be prepared </a:t>
            </a:r>
            <a:r>
              <a:rPr kumimoji="0" lang="en-US" sz="1900" b="0" i="0" u="none" strike="noStrike" kern="1200" cap="none" spc="0" normalizeH="0" baseline="0" noProof="0">
                <a:ln>
                  <a:noFill/>
                </a:ln>
                <a:solidFill>
                  <a:srgbClr val="545454"/>
                </a:solidFill>
                <a:effectLst/>
                <a:uLnTx/>
                <a:uFillTx/>
                <a:latin typeface="Helvetica Neue LT Std"/>
                <a:ea typeface="+mn-ea"/>
                <a:cs typeface="+mn-cs"/>
              </a:rPr>
              <a:t>to undertake clearance to this level</a:t>
            </a:r>
            <a:r>
              <a:rPr lang="en-US" sz="1900">
                <a:solidFill>
                  <a:srgbClr val="545454"/>
                </a:solidFill>
                <a:latin typeface="Helvetica Neue LT Std"/>
              </a:rPr>
              <a:t> ahead of your start in the position</a:t>
            </a:r>
            <a:r>
              <a:rPr kumimoji="0" lang="en-US" sz="1900" b="0" i="0" u="none" strike="noStrike" kern="1200" cap="none" spc="0" normalizeH="0" baseline="0" noProof="0">
                <a:ln>
                  <a:noFill/>
                </a:ln>
                <a:solidFill>
                  <a:srgbClr val="545454"/>
                </a:solidFill>
                <a:effectLst/>
                <a:uLnTx/>
                <a:uFillTx/>
                <a:latin typeface="Helvetica Neue LT Std"/>
                <a:ea typeface="+mn-ea"/>
                <a:cs typeface="+mn-cs"/>
              </a:rPr>
              <a:t>.</a:t>
            </a:r>
            <a:endParaRPr lang="en-US" sz="1900" b="0" i="0" u="none" strike="noStrike" kern="1200" cap="none" spc="0" normalizeH="0" baseline="0" noProof="0">
              <a:ln>
                <a:noFill/>
              </a:ln>
              <a:solidFill>
                <a:srgbClr val="545454"/>
              </a:solidFill>
              <a:effectLst/>
              <a:uLnTx/>
              <a:uFillTx/>
              <a:latin typeface="Helvetica Neue LT Std"/>
            </a:endParaRPr>
          </a:p>
          <a:p>
            <a:pPr>
              <a:lnSpc>
                <a:spcPct val="150000"/>
              </a:lnSpc>
              <a:defRPr/>
            </a:pPr>
            <a:r>
              <a:rPr lang="en-US" sz="1900">
                <a:solidFill>
                  <a:srgbClr val="545454"/>
                </a:solidFill>
                <a:latin typeface="Helvetica Neue LT Std"/>
              </a:rPr>
              <a:t>The successful candidate should also be willing to obtain Developed Vetting (DV) clearance in the future should it be required.</a:t>
            </a:r>
            <a:br>
              <a:rPr lang="en-US" sz="1900">
                <a:solidFill>
                  <a:srgbClr val="545454"/>
                </a:solidFill>
                <a:latin typeface="Helvetica Neue LT Std"/>
              </a:rPr>
            </a:br>
            <a:endParaRPr lang="en-US" sz="1900" b="0" i="0" u="none" strike="noStrike" kern="1200" cap="none" spc="0" normalizeH="0" baseline="0" noProof="0">
              <a:ln>
                <a:noFill/>
              </a:ln>
              <a:solidFill>
                <a:srgbClr val="545454"/>
              </a:solidFill>
              <a:effectLst/>
              <a:uLnTx/>
              <a:uFillTx/>
              <a:latin typeface="Helvetica Neue LT Std"/>
            </a:endParaRPr>
          </a:p>
          <a:p>
            <a:pPr rtl="0" fontAlgn="base">
              <a:lnSpc>
                <a:spcPct val="150000"/>
              </a:lnSpc>
              <a:spcAft>
                <a:spcPts val="800"/>
              </a:spcAft>
            </a:pPr>
            <a:r>
              <a:rPr lang="en-US" sz="1900" b="1">
                <a:solidFill>
                  <a:srgbClr val="0063BE"/>
                </a:solidFill>
                <a:latin typeface="Helvetica Neue LT Std"/>
              </a:rPr>
              <a:t>9. </a:t>
            </a:r>
            <a:r>
              <a:rPr lang="en-GB" sz="1900" b="1" i="0" u="none" strike="noStrike">
                <a:solidFill>
                  <a:srgbClr val="0063BE"/>
                </a:solidFill>
                <a:effectLst/>
                <a:latin typeface="Helvetica Neue LT Std"/>
              </a:rPr>
              <a:t>What nationality do I need to hold in order to apply?​​</a:t>
            </a:r>
          </a:p>
          <a:p>
            <a:pPr rtl="0">
              <a:lnSpc>
                <a:spcPct val="150000"/>
              </a:lnSpc>
              <a:spcAft>
                <a:spcPts val="800"/>
              </a:spcAft>
            </a:pPr>
            <a:r>
              <a:rPr lang="en-GB" sz="1900" b="0" i="0" u="none" strike="noStrike">
                <a:solidFill>
                  <a:srgbClr val="545454"/>
                </a:solidFill>
                <a:effectLst/>
                <a:latin typeface="Helvetica Neue LT Std"/>
              </a:rPr>
              <a:t>The following groups are broadly eligible to apply:​</a:t>
            </a:r>
            <a:endParaRPr lang="en-GB" sz="1900" b="0">
              <a:solidFill>
                <a:srgbClr val="545454"/>
              </a:solidFill>
              <a:effectLst/>
              <a:latin typeface="Helvetica Neue LT Std"/>
            </a:endParaRPr>
          </a:p>
          <a:p>
            <a:pPr marL="285750" indent="-285750" rtl="0" fontAlgn="base">
              <a:lnSpc>
                <a:spcPct val="150000"/>
              </a:lnSpc>
              <a:buFont typeface="Wingdings" panose="05000000000000000000" pitchFamily="2" charset="2"/>
              <a:buChar char="§"/>
            </a:pPr>
            <a:r>
              <a:rPr lang="en-GB" sz="1900" b="0" i="0" u="none" strike="noStrike">
                <a:solidFill>
                  <a:srgbClr val="545454"/>
                </a:solidFill>
                <a:effectLst/>
                <a:latin typeface="Helvetica Neue LT Std"/>
              </a:rPr>
              <a:t>UK nationals​​</a:t>
            </a:r>
          </a:p>
          <a:p>
            <a:pPr marL="285750" indent="-285750" rtl="0" fontAlgn="base">
              <a:lnSpc>
                <a:spcPct val="150000"/>
              </a:lnSpc>
              <a:buFont typeface="Wingdings" panose="05000000000000000000" pitchFamily="2" charset="2"/>
              <a:buChar char="§"/>
            </a:pPr>
            <a:r>
              <a:rPr lang="en-GB" sz="1900" b="0" i="0" u="none" strike="noStrike">
                <a:solidFill>
                  <a:srgbClr val="545454"/>
                </a:solidFill>
                <a:effectLst/>
                <a:latin typeface="Helvetica Neue LT Std"/>
              </a:rPr>
              <a:t>Nationals of the Republic of Ireland​​</a:t>
            </a:r>
          </a:p>
          <a:p>
            <a:pPr marL="285750" indent="-285750" rtl="0" fontAlgn="base">
              <a:lnSpc>
                <a:spcPct val="150000"/>
              </a:lnSpc>
              <a:buFont typeface="Wingdings" panose="05000000000000000000" pitchFamily="2" charset="2"/>
              <a:buChar char="§"/>
            </a:pPr>
            <a:r>
              <a:rPr lang="en-GB" sz="1900" b="0" i="0" u="none" strike="noStrike">
                <a:solidFill>
                  <a:srgbClr val="545454"/>
                </a:solidFill>
                <a:effectLst/>
                <a:latin typeface="Helvetica Neue LT Std"/>
              </a:rPr>
              <a:t>Nationals of Commonwealth countries*​​</a:t>
            </a:r>
          </a:p>
        </p:txBody>
      </p:sp>
      <p:sp>
        <p:nvSpPr>
          <p:cNvPr id="9" name="TextBox 9"/>
          <p:cNvSpPr txBox="1"/>
          <p:nvPr/>
        </p:nvSpPr>
        <p:spPr>
          <a:xfrm>
            <a:off x="12761488" y="2157294"/>
            <a:ext cx="4578022" cy="5550879"/>
          </a:xfrm>
          <a:prstGeom prst="rect">
            <a:avLst/>
          </a:prstGeom>
        </p:spPr>
        <p:txBody>
          <a:bodyPr lIns="0" tIns="0" rIns="0" bIns="0" rtlCol="0" anchor="t">
            <a:spAutoFit/>
          </a:bodyPr>
          <a:lstStyle/>
          <a:p>
            <a:pPr>
              <a:lnSpc>
                <a:spcPts val="2524"/>
              </a:lnSpc>
            </a:pPr>
            <a:r>
              <a:rPr lang="en-US" sz="2200">
                <a:latin typeface="Helvetica Neue LT Std Bold"/>
              </a:rPr>
              <a:t>The qualifying criteria needed </a:t>
            </a:r>
          </a:p>
          <a:p>
            <a:pPr>
              <a:lnSpc>
                <a:spcPts val="2524"/>
              </a:lnSpc>
            </a:pPr>
            <a:r>
              <a:rPr lang="en-US" sz="2200">
                <a:latin typeface="Helvetica Neue LT Std Bold"/>
                <a:ea typeface="Helvetica Neue LT Std Bold"/>
              </a:rPr>
              <a:t>to apply for ﻿SC:​</a:t>
            </a:r>
          </a:p>
          <a:p>
            <a:pPr>
              <a:lnSpc>
                <a:spcPts val="2384"/>
              </a:lnSpc>
            </a:pPr>
            <a:endParaRPr lang="en-US" sz="1803">
              <a:solidFill>
                <a:srgbClr val="CF102D"/>
              </a:solidFill>
              <a:latin typeface="Helvetica Neue LT Std Bold"/>
              <a:ea typeface="Helvetica Neue LT Std Bold"/>
            </a:endParaRPr>
          </a:p>
          <a:p>
            <a:pPr algn="just">
              <a:lnSpc>
                <a:spcPts val="2384"/>
              </a:lnSpc>
            </a:pPr>
            <a:r>
              <a:rPr lang="en-US" sz="2000">
                <a:solidFill>
                  <a:srgbClr val="545454"/>
                </a:solidFill>
                <a:latin typeface="Helvetica Neue LT Std"/>
              </a:rPr>
              <a:t>A resident in the UK for three out of the last five years immediately prior to your application. Please note: at least one year of this must have been a consecutive twelve-month period, unless you have served overseas with HM Forces, or in some other official capacity as a representative of His Majesty’s Government, or have lived overseas as a result of your parent’s or partner’s Government employment.​</a:t>
            </a:r>
          </a:p>
          <a:p>
            <a:pPr>
              <a:lnSpc>
                <a:spcPts val="2384"/>
              </a:lnSpc>
            </a:pPr>
            <a:endParaRPr lang="en-US" sz="1703">
              <a:solidFill>
                <a:srgbClr val="545454"/>
              </a:solidFill>
              <a:latin typeface="Helvetica Neue LT Std"/>
            </a:endParaRPr>
          </a:p>
          <a:p>
            <a:pPr>
              <a:lnSpc>
                <a:spcPts val="2384"/>
              </a:lnSpc>
            </a:pPr>
            <a:endParaRPr lang="en-US" sz="1703">
              <a:solidFill>
                <a:srgbClr val="545454"/>
              </a:solidFill>
              <a:latin typeface="Helvetica Neue LT Std"/>
            </a:endParaRPr>
          </a:p>
          <a:p>
            <a:pPr>
              <a:lnSpc>
                <a:spcPts val="2524"/>
              </a:lnSpc>
            </a:pPr>
            <a:endParaRPr lang="en-US" sz="2200">
              <a:solidFill>
                <a:srgbClr val="000000"/>
              </a:solidFill>
              <a:latin typeface="Helvetica Neue LT Std Bold"/>
            </a:endParaRPr>
          </a:p>
          <a:p>
            <a:pPr>
              <a:lnSpc>
                <a:spcPts val="2384"/>
              </a:lnSpc>
            </a:pPr>
            <a:endParaRPr lang="en-US" sz="1703">
              <a:solidFill>
                <a:srgbClr val="545454"/>
              </a:solidFill>
              <a:latin typeface="Helvetica Neue LT St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63BE"/>
        </a:solidFill>
        <a:effectLst/>
      </p:bgPr>
    </p:bg>
    <p:spTree>
      <p:nvGrpSpPr>
        <p:cNvPr id="1" name=""/>
        <p:cNvGrpSpPr/>
        <p:nvPr/>
      </p:nvGrpSpPr>
      <p:grpSpPr>
        <a:xfrm>
          <a:off x="0" y="0"/>
          <a:ext cx="0" cy="0"/>
          <a:chOff x="0" y="0"/>
          <a:chExt cx="0" cy="0"/>
        </a:xfrm>
      </p:grpSpPr>
      <p:sp>
        <p:nvSpPr>
          <p:cNvPr id="2" name="AutoShape 2"/>
          <p:cNvSpPr/>
          <p:nvPr/>
        </p:nvSpPr>
        <p:spPr>
          <a:xfrm>
            <a:off x="0" y="9700628"/>
            <a:ext cx="18395101" cy="0"/>
          </a:xfrm>
          <a:prstGeom prst="line">
            <a:avLst/>
          </a:prstGeom>
          <a:ln w="38100" cap="flat">
            <a:solidFill>
              <a:srgbClr val="FFFFFF"/>
            </a:solidFill>
            <a:prstDash val="solid"/>
            <a:headEnd type="none" w="sm" len="sm"/>
            <a:tailEnd type="none" w="sm" len="sm"/>
          </a:ln>
        </p:spPr>
        <p:txBody>
          <a:bodyPr/>
          <a:lstStyle/>
          <a:p>
            <a:endParaRPr lang="en-GB"/>
          </a:p>
        </p:txBody>
      </p:sp>
      <p:sp>
        <p:nvSpPr>
          <p:cNvPr id="3" name="Freeform 3"/>
          <p:cNvSpPr/>
          <p:nvPr/>
        </p:nvSpPr>
        <p:spPr>
          <a:xfrm>
            <a:off x="964083" y="7860776"/>
            <a:ext cx="814305" cy="814305"/>
          </a:xfrm>
          <a:custGeom>
            <a:avLst/>
            <a:gdLst/>
            <a:ahLst/>
            <a:cxnLst/>
            <a:rect l="l" t="t" r="r" b="b"/>
            <a:pathLst>
              <a:path w="814305" h="814305">
                <a:moveTo>
                  <a:pt x="0" y="0"/>
                </a:moveTo>
                <a:lnTo>
                  <a:pt x="814305" y="0"/>
                </a:lnTo>
                <a:lnTo>
                  <a:pt x="814305" y="814305"/>
                </a:lnTo>
                <a:lnTo>
                  <a:pt x="0" y="8143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TextBox 4"/>
          <p:cNvSpPr txBox="1"/>
          <p:nvPr/>
        </p:nvSpPr>
        <p:spPr>
          <a:xfrm>
            <a:off x="1028700" y="672698"/>
            <a:ext cx="9076912" cy="2640776"/>
          </a:xfrm>
          <a:prstGeom prst="rect">
            <a:avLst/>
          </a:prstGeom>
        </p:spPr>
        <p:txBody>
          <a:bodyPr lIns="0" tIns="0" rIns="0" bIns="0" rtlCol="0" anchor="t">
            <a:spAutoFit/>
          </a:bodyPr>
          <a:lstStyle/>
          <a:p>
            <a:pPr>
              <a:lnSpc>
                <a:spcPts val="20345"/>
              </a:lnSpc>
            </a:pPr>
            <a:r>
              <a:rPr lang="en-US" sz="14532">
                <a:solidFill>
                  <a:srgbClr val="FFFFFF"/>
                </a:solidFill>
                <a:latin typeface="FS Lola"/>
              </a:rPr>
              <a:t>Thank You</a:t>
            </a:r>
          </a:p>
        </p:txBody>
      </p:sp>
      <p:sp>
        <p:nvSpPr>
          <p:cNvPr id="5" name="TextBox 5"/>
          <p:cNvSpPr txBox="1"/>
          <p:nvPr/>
        </p:nvSpPr>
        <p:spPr>
          <a:xfrm>
            <a:off x="1030041" y="5772914"/>
            <a:ext cx="6351263" cy="1269963"/>
          </a:xfrm>
          <a:prstGeom prst="rect">
            <a:avLst/>
          </a:prstGeom>
        </p:spPr>
        <p:txBody>
          <a:bodyPr lIns="0" tIns="0" rIns="0" bIns="0" rtlCol="0" anchor="t">
            <a:spAutoFit/>
          </a:bodyPr>
          <a:lstStyle/>
          <a:p>
            <a:pPr>
              <a:lnSpc>
                <a:spcPts val="3406"/>
              </a:lnSpc>
              <a:spcBef>
                <a:spcPct val="0"/>
              </a:spcBef>
            </a:pPr>
            <a:r>
              <a:rPr lang="en-US" sz="2433">
                <a:solidFill>
                  <a:srgbClr val="FFFFFF"/>
                </a:solidFill>
                <a:latin typeface="Helvetica Neue LT Std"/>
              </a:rPr>
              <a:t>If you wish to discuss the role in more detail before submitting an application, please contact Hays Executive on:</a:t>
            </a:r>
          </a:p>
        </p:txBody>
      </p:sp>
      <p:sp>
        <p:nvSpPr>
          <p:cNvPr id="6" name="TextBox 6"/>
          <p:cNvSpPr txBox="1"/>
          <p:nvPr/>
        </p:nvSpPr>
        <p:spPr>
          <a:xfrm>
            <a:off x="2010871" y="7771699"/>
            <a:ext cx="9058760" cy="421206"/>
          </a:xfrm>
          <a:prstGeom prst="rect">
            <a:avLst/>
          </a:prstGeom>
        </p:spPr>
        <p:txBody>
          <a:bodyPr lIns="0" tIns="0" rIns="0" bIns="0" rtlCol="0" anchor="t">
            <a:spAutoFit/>
          </a:bodyPr>
          <a:lstStyle/>
          <a:p>
            <a:pPr>
              <a:lnSpc>
                <a:spcPts val="3622"/>
              </a:lnSpc>
              <a:spcBef>
                <a:spcPct val="0"/>
              </a:spcBef>
            </a:pPr>
            <a:r>
              <a:rPr lang="en-US" sz="2587" u="sng">
                <a:solidFill>
                  <a:schemeClr val="bg1"/>
                </a:solidFill>
                <a:latin typeface="Helvetica Neue LT Std Bold"/>
              </a:rPr>
              <a:t>Andrew.Timlin@hays.com</a:t>
            </a:r>
            <a:r>
              <a:rPr lang="en-US" sz="2587">
                <a:solidFill>
                  <a:schemeClr val="bg1"/>
                </a:solidFill>
                <a:latin typeface="Helvetica Neue LT Std Bold"/>
              </a:rPr>
              <a:t> </a:t>
            </a:r>
            <a:r>
              <a:rPr lang="en-US" sz="2587">
                <a:solidFill>
                  <a:srgbClr val="FFFFFF"/>
                </a:solidFill>
                <a:latin typeface="Helvetica Neue LT Std Bold"/>
              </a:rPr>
              <a:t>​</a:t>
            </a:r>
          </a:p>
        </p:txBody>
      </p:sp>
      <p:sp>
        <p:nvSpPr>
          <p:cNvPr id="8" name="Freeform 8"/>
          <p:cNvSpPr/>
          <p:nvPr/>
        </p:nvSpPr>
        <p:spPr>
          <a:xfrm>
            <a:off x="9625839" y="5764569"/>
            <a:ext cx="2121890" cy="1484425"/>
          </a:xfrm>
          <a:custGeom>
            <a:avLst/>
            <a:gdLst/>
            <a:ahLst/>
            <a:cxnLst/>
            <a:rect l="l" t="t" r="r" b="b"/>
            <a:pathLst>
              <a:path w="2121890" h="1484425">
                <a:moveTo>
                  <a:pt x="0" y="0"/>
                </a:moveTo>
                <a:lnTo>
                  <a:pt x="2121890" y="0"/>
                </a:lnTo>
                <a:lnTo>
                  <a:pt x="2121890" y="1484426"/>
                </a:lnTo>
                <a:lnTo>
                  <a:pt x="0" y="1484426"/>
                </a:lnTo>
                <a:lnTo>
                  <a:pt x="0" y="0"/>
                </a:lnTo>
                <a:close/>
              </a:path>
            </a:pathLst>
          </a:custGeom>
          <a:blipFill>
            <a:blip r:embed="rId4"/>
            <a:stretch>
              <a:fillRect/>
            </a:stretch>
          </a:blipFill>
          <a:ln cap="sq">
            <a:noFill/>
            <a:prstDash val="solid"/>
            <a:miter/>
          </a:ln>
        </p:spPr>
        <p:txBody>
          <a:bodyPr/>
          <a:lstStyle/>
          <a:p>
            <a:endParaRPr lang="en-GB"/>
          </a:p>
        </p:txBody>
      </p:sp>
      <p:sp>
        <p:nvSpPr>
          <p:cNvPr id="9" name="TextBox 9"/>
          <p:cNvSpPr txBox="1"/>
          <p:nvPr/>
        </p:nvSpPr>
        <p:spPr>
          <a:xfrm>
            <a:off x="11747729" y="6218599"/>
            <a:ext cx="6351263" cy="900217"/>
          </a:xfrm>
          <a:prstGeom prst="rect">
            <a:avLst/>
          </a:prstGeom>
        </p:spPr>
        <p:txBody>
          <a:bodyPr lIns="0" tIns="0" rIns="0" bIns="0" rtlCol="0" anchor="t">
            <a:spAutoFit/>
          </a:bodyPr>
          <a:lstStyle/>
          <a:p>
            <a:pPr>
              <a:lnSpc>
                <a:spcPts val="3406"/>
              </a:lnSpc>
              <a:spcBef>
                <a:spcPct val="0"/>
              </a:spcBef>
            </a:pPr>
            <a:r>
              <a:rPr lang="en-US" sz="2433">
                <a:solidFill>
                  <a:srgbClr val="FFFFFF"/>
                </a:solidFill>
                <a:latin typeface="Helvetica Neue LT Std"/>
              </a:rPr>
              <a:t>Our work is governed by the Civil Service Commission</a:t>
            </a:r>
          </a:p>
        </p:txBody>
      </p:sp>
      <p:pic>
        <p:nvPicPr>
          <p:cNvPr id="11" name="Picture 10" descr="A black background with white text&#10;&#10;AI-generated content may be incorrect.">
            <a:extLst>
              <a:ext uri="{FF2B5EF4-FFF2-40B4-BE49-F238E27FC236}">
                <a16:creationId xmlns:a16="http://schemas.microsoft.com/office/drawing/2014/main" id="{55887BC6-CC2A-703D-BB16-99F6474BD2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11496" y="966529"/>
            <a:ext cx="5847804" cy="264077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028700" y="971550"/>
            <a:ext cx="8516861" cy="7438300"/>
          </a:xfrm>
          <a:custGeom>
            <a:avLst/>
            <a:gdLst/>
            <a:ahLst/>
            <a:cxnLst/>
            <a:rect l="l" t="t" r="r" b="b"/>
            <a:pathLst>
              <a:path w="8516861" h="7438300">
                <a:moveTo>
                  <a:pt x="0" y="0"/>
                </a:moveTo>
                <a:lnTo>
                  <a:pt x="8516861" y="0"/>
                </a:lnTo>
                <a:lnTo>
                  <a:pt x="8516861" y="7438300"/>
                </a:lnTo>
                <a:lnTo>
                  <a:pt x="0" y="7438300"/>
                </a:lnTo>
                <a:lnTo>
                  <a:pt x="0" y="0"/>
                </a:lnTo>
                <a:close/>
              </a:path>
            </a:pathLst>
          </a:custGeom>
          <a:blipFill>
            <a:blip r:embed="rId2"/>
            <a:stretch>
              <a:fillRect l="-16668" r="-14172"/>
            </a:stretch>
          </a:blipFill>
        </p:spPr>
        <p:txBody>
          <a:bodyPr/>
          <a:lstStyle/>
          <a:p>
            <a:endParaRPr lang="en-GB"/>
          </a:p>
        </p:txBody>
      </p:sp>
      <p:sp>
        <p:nvSpPr>
          <p:cNvPr id="6" name="TextBox 6"/>
          <p:cNvSpPr txBox="1"/>
          <p:nvPr/>
        </p:nvSpPr>
        <p:spPr>
          <a:xfrm>
            <a:off x="11129394" y="2674457"/>
            <a:ext cx="6129906" cy="5614294"/>
          </a:xfrm>
          <a:prstGeom prst="rect">
            <a:avLst/>
          </a:prstGeom>
        </p:spPr>
        <p:txBody>
          <a:bodyPr lIns="0" tIns="0" rIns="0" bIns="0" rtlCol="0" anchor="t">
            <a:spAutoFit/>
          </a:bodyPr>
          <a:lstStyle/>
          <a:p>
            <a:pPr marL="410845" lvl="1" indent="-205105" algn="just">
              <a:lnSpc>
                <a:spcPts val="3388"/>
              </a:lnSpc>
              <a:buAutoNum type="arabicPeriod"/>
            </a:pPr>
            <a:r>
              <a:rPr lang="en-US" sz="1900" u="sng">
                <a:solidFill>
                  <a:srgbClr val="545454"/>
                </a:solidFill>
                <a:latin typeface="Helvetica Neue LT Std"/>
                <a:hlinkClick r:id="rId3" action="ppaction://hlinksldjump"/>
              </a:rPr>
              <a:t>Welcome Message</a:t>
            </a:r>
            <a:endParaRPr lang="en-US" sz="1900"/>
          </a:p>
          <a:p>
            <a:pPr marL="410845" lvl="1" indent="-205105" algn="just">
              <a:lnSpc>
                <a:spcPts val="3388"/>
              </a:lnSpc>
              <a:buAutoNum type="arabicPeriod"/>
            </a:pPr>
            <a:r>
              <a:rPr lang="en-US" sz="1900" u="sng">
                <a:solidFill>
                  <a:srgbClr val="545454"/>
                </a:solidFill>
                <a:latin typeface="Helvetica Neue LT Std"/>
                <a:hlinkClick r:id="rId4" action="ppaction://hlinksldjump"/>
              </a:rPr>
              <a:t>About Companies House</a:t>
            </a:r>
            <a:endParaRPr lang="en-US" sz="1900" u="sng">
              <a:solidFill>
                <a:srgbClr val="545454"/>
              </a:solidFill>
              <a:latin typeface="Helvetica Neue LT Std"/>
            </a:endParaRPr>
          </a:p>
          <a:p>
            <a:pPr marL="410845" lvl="1" indent="-205105" algn="just">
              <a:lnSpc>
                <a:spcPts val="3388"/>
              </a:lnSpc>
              <a:buAutoNum type="arabicPeriod"/>
            </a:pPr>
            <a:r>
              <a:rPr lang="en-US" sz="1900" u="sng">
                <a:solidFill>
                  <a:srgbClr val="545454"/>
                </a:solidFill>
                <a:latin typeface="Helvetica Neue LT Std"/>
                <a:hlinkClick r:id="rId5" action="ppaction://hlinksldjump"/>
              </a:rPr>
              <a:t>Introduction to Companies House</a:t>
            </a:r>
            <a:endParaRPr lang="en-US" sz="1900" u="sng">
              <a:solidFill>
                <a:srgbClr val="545454"/>
              </a:solidFill>
              <a:latin typeface="Helvetica Neue LT Std"/>
              <a:hlinkClick r:id="rId6" action="ppaction://hlinksldjump">
                <a:extLst>
                  <a:ext uri="{A12FA001-AC4F-418D-AE19-62706E023703}">
                    <ahyp:hlinkClr xmlns:ahyp="http://schemas.microsoft.com/office/drawing/2018/hyperlinkcolor" val="tx"/>
                  </a:ext>
                </a:extLst>
              </a:hlinkClick>
            </a:endParaRPr>
          </a:p>
          <a:p>
            <a:pPr marL="410845" lvl="1" indent="-205105" algn="just">
              <a:lnSpc>
                <a:spcPts val="3388"/>
              </a:lnSpc>
              <a:buAutoNum type="arabicPeriod"/>
            </a:pPr>
            <a:r>
              <a:rPr lang="en-US" sz="1900" u="sng">
                <a:solidFill>
                  <a:srgbClr val="545454"/>
                </a:solidFill>
                <a:latin typeface="Helvetica Neue LT Std"/>
                <a:hlinkClick r:id="rId6" action="ppaction://hlinksldjump"/>
              </a:rPr>
              <a:t>Companies House Values</a:t>
            </a:r>
            <a:endParaRPr lang="en-US" sz="1900" u="sng">
              <a:solidFill>
                <a:srgbClr val="545454"/>
              </a:solidFill>
              <a:latin typeface="Helvetica Neue LT Std"/>
              <a:hlinkClick r:id="rId5" action="ppaction://hlinksldjump">
                <a:extLst>
                  <a:ext uri="{A12FA001-AC4F-418D-AE19-62706E023703}">
                    <ahyp:hlinkClr xmlns:ahyp="http://schemas.microsoft.com/office/drawing/2018/hyperlinkcolor" val="tx"/>
                  </a:ext>
                </a:extLst>
              </a:hlinkClick>
            </a:endParaRPr>
          </a:p>
          <a:p>
            <a:pPr marL="410845" lvl="1" indent="-205105" algn="just">
              <a:lnSpc>
                <a:spcPts val="3388"/>
              </a:lnSpc>
              <a:buAutoNum type="arabicPeriod"/>
            </a:pPr>
            <a:r>
              <a:rPr lang="en-US" sz="1900" u="sng">
                <a:solidFill>
                  <a:srgbClr val="545454"/>
                </a:solidFill>
                <a:latin typeface="Helvetica Neue LT Std"/>
                <a:hlinkClick r:id="rId7" action="ppaction://hlinksldjump"/>
              </a:rPr>
              <a:t>Key Responsibilities</a:t>
            </a:r>
            <a:r>
              <a:rPr lang="en-US" sz="1900">
                <a:solidFill>
                  <a:srgbClr val="545454"/>
                </a:solidFill>
                <a:latin typeface="Helvetica Neue LT Std"/>
              </a:rPr>
              <a:t> </a:t>
            </a:r>
          </a:p>
          <a:p>
            <a:pPr marL="410845" lvl="1" indent="-205105" algn="just">
              <a:lnSpc>
                <a:spcPts val="3388"/>
              </a:lnSpc>
              <a:buAutoNum type="arabicPeriod"/>
            </a:pPr>
            <a:r>
              <a:rPr lang="en-US" sz="1900" u="sng">
                <a:solidFill>
                  <a:srgbClr val="545454"/>
                </a:solidFill>
                <a:latin typeface="Helvetica Neue LT Std"/>
                <a:hlinkClick r:id="rId8" action="ppaction://hlinksldjump"/>
              </a:rPr>
              <a:t>Essential Criteria &amp; Salary</a:t>
            </a:r>
          </a:p>
          <a:p>
            <a:pPr marL="410845" lvl="1" indent="-205105" algn="just">
              <a:lnSpc>
                <a:spcPts val="3388"/>
              </a:lnSpc>
              <a:buAutoNum type="arabicPeriod"/>
            </a:pPr>
            <a:r>
              <a:rPr lang="en-US" sz="1900" u="sng">
                <a:solidFill>
                  <a:srgbClr val="545454"/>
                </a:solidFill>
                <a:latin typeface="Helvetica Neue LT Std"/>
                <a:hlinkClick r:id="rId9" action="ppaction://hlinksldjump"/>
              </a:rPr>
              <a:t>Campaign Timeline</a:t>
            </a:r>
          </a:p>
          <a:p>
            <a:pPr marL="410845" lvl="1" indent="-205105" algn="just">
              <a:lnSpc>
                <a:spcPts val="3388"/>
              </a:lnSpc>
              <a:buAutoNum type="arabicPeriod"/>
            </a:pPr>
            <a:r>
              <a:rPr lang="en-US" sz="1900" u="sng">
                <a:solidFill>
                  <a:srgbClr val="545454"/>
                </a:solidFill>
                <a:latin typeface="Helvetica Neue LT Std"/>
                <a:hlinkClick r:id="rId9" action="ppaction://hlinksldjump"/>
              </a:rPr>
              <a:t>How to Apply</a:t>
            </a:r>
          </a:p>
          <a:p>
            <a:pPr marL="410845" lvl="1" indent="-205105" algn="just">
              <a:lnSpc>
                <a:spcPts val="3388"/>
              </a:lnSpc>
              <a:buAutoNum type="arabicPeriod"/>
            </a:pPr>
            <a:r>
              <a:rPr lang="en-US" sz="1900" u="sng">
                <a:solidFill>
                  <a:srgbClr val="545454"/>
                </a:solidFill>
                <a:latin typeface="Helvetica Neue LT Std"/>
                <a:hlinkClick r:id="rId10" action="ppaction://hlinksldjump"/>
              </a:rPr>
              <a:t>Recruitment Process</a:t>
            </a:r>
          </a:p>
          <a:p>
            <a:pPr marL="410845" lvl="1" indent="-205105" algn="just">
              <a:lnSpc>
                <a:spcPts val="3388"/>
              </a:lnSpc>
              <a:buAutoNum type="arabicPeriod"/>
            </a:pPr>
            <a:r>
              <a:rPr lang="en-US" sz="1900" u="sng">
                <a:solidFill>
                  <a:srgbClr val="545454"/>
                </a:solidFill>
                <a:latin typeface="Helvetica Neue LT Std"/>
                <a:hlinkClick r:id="rId11" action="ppaction://hlinksldjump"/>
              </a:rPr>
              <a:t>Benefits of Working for Companies House</a:t>
            </a:r>
            <a:endParaRPr lang="en-US" sz="1900" u="sng">
              <a:solidFill>
                <a:srgbClr val="545454"/>
              </a:solidFill>
              <a:latin typeface="Helvetica Neue LT Std"/>
            </a:endParaRPr>
          </a:p>
          <a:p>
            <a:pPr marL="410845" lvl="1" indent="-205105" algn="just">
              <a:lnSpc>
                <a:spcPts val="3388"/>
              </a:lnSpc>
              <a:buAutoNum type="arabicPeriod"/>
            </a:pPr>
            <a:r>
              <a:rPr lang="en-US" sz="1900" u="sng">
                <a:solidFill>
                  <a:srgbClr val="545454"/>
                </a:solidFill>
                <a:latin typeface="Helvetica Neue LT Std"/>
                <a:hlinkClick r:id="rId11" action="ppaction://hlinksldjump"/>
              </a:rPr>
              <a:t>Diversity and Inclusion</a:t>
            </a:r>
          </a:p>
          <a:p>
            <a:pPr marL="410845" lvl="1" indent="-205105" algn="just">
              <a:lnSpc>
                <a:spcPts val="3388"/>
              </a:lnSpc>
              <a:buAutoNum type="arabicPeriod"/>
            </a:pPr>
            <a:r>
              <a:rPr lang="en-US" sz="1900" u="sng">
                <a:solidFill>
                  <a:srgbClr val="545454"/>
                </a:solidFill>
                <a:latin typeface="Helvetica Neue LT Std"/>
                <a:hlinkClick r:id="rId12" action="ppaction://hlinksldjump"/>
              </a:rPr>
              <a:t>FAQs</a:t>
            </a:r>
          </a:p>
          <a:p>
            <a:pPr marL="410845" lvl="1" indent="-205105" algn="just">
              <a:lnSpc>
                <a:spcPts val="3388"/>
              </a:lnSpc>
              <a:buAutoNum type="arabicPeriod"/>
            </a:pPr>
            <a:r>
              <a:rPr lang="en-US" sz="1900" u="sng">
                <a:solidFill>
                  <a:srgbClr val="545454"/>
                </a:solidFill>
                <a:latin typeface="Helvetica Neue LT Std"/>
                <a:hlinkClick r:id="rId13" action="ppaction://hlinksldjump"/>
              </a:rPr>
              <a:t>Contact Us</a:t>
            </a:r>
          </a:p>
        </p:txBody>
      </p:sp>
      <p:sp>
        <p:nvSpPr>
          <p:cNvPr id="7" name="TextBox 7"/>
          <p:cNvSpPr txBox="1"/>
          <p:nvPr/>
        </p:nvSpPr>
        <p:spPr>
          <a:xfrm>
            <a:off x="11129394" y="971550"/>
            <a:ext cx="5647390" cy="1063553"/>
          </a:xfrm>
          <a:prstGeom prst="rect">
            <a:avLst/>
          </a:prstGeom>
        </p:spPr>
        <p:txBody>
          <a:bodyPr lIns="0" tIns="0" rIns="0" bIns="0" rtlCol="0" anchor="t">
            <a:spAutoFit/>
          </a:bodyPr>
          <a:lstStyle/>
          <a:p>
            <a:pPr>
              <a:lnSpc>
                <a:spcPts val="7793"/>
              </a:lnSpc>
            </a:pPr>
            <a:r>
              <a:rPr lang="en-US" sz="6660">
                <a:solidFill>
                  <a:srgbClr val="CF102D"/>
                </a:solidFill>
                <a:latin typeface="FS Lola"/>
              </a:rPr>
              <a:t>Contents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5745079" y="319947"/>
            <a:ext cx="8413366" cy="959709"/>
          </a:xfrm>
          <a:prstGeom prst="rect">
            <a:avLst/>
          </a:prstGeom>
        </p:spPr>
        <p:txBody>
          <a:bodyPr lIns="0" tIns="0" rIns="0" bIns="0" rtlCol="0" anchor="t">
            <a:spAutoFit/>
          </a:bodyPr>
          <a:lstStyle/>
          <a:p>
            <a:pPr>
              <a:lnSpc>
                <a:spcPts val="6660"/>
              </a:lnSpc>
            </a:pPr>
            <a:r>
              <a:rPr lang="en-US" sz="6660">
                <a:solidFill>
                  <a:srgbClr val="CF102D"/>
                </a:solidFill>
                <a:latin typeface="FS Lola"/>
              </a:rPr>
              <a:t>Welcome Message</a:t>
            </a:r>
          </a:p>
        </p:txBody>
      </p:sp>
      <p:sp>
        <p:nvSpPr>
          <p:cNvPr id="17" name="TextBox 16">
            <a:extLst>
              <a:ext uri="{FF2B5EF4-FFF2-40B4-BE49-F238E27FC236}">
                <a16:creationId xmlns:a16="http://schemas.microsoft.com/office/drawing/2014/main" id="{096B06A5-3F5A-A46B-FC1C-CA0BCCEDCC70}"/>
              </a:ext>
            </a:extLst>
          </p:cNvPr>
          <p:cNvSpPr txBox="1"/>
          <p:nvPr/>
        </p:nvSpPr>
        <p:spPr>
          <a:xfrm>
            <a:off x="366494" y="1130953"/>
            <a:ext cx="17016893" cy="1246495"/>
          </a:xfrm>
          <a:prstGeom prst="rect">
            <a:avLst/>
          </a:prstGeom>
          <a:noFill/>
        </p:spPr>
        <p:txBody>
          <a:bodyPr wrap="square" lIns="91440" tIns="45720" rIns="91440" bIns="45720" rtlCol="0" anchor="t">
            <a:spAutoFit/>
          </a:bodyPr>
          <a:lstStyle/>
          <a:p>
            <a:pPr algn="ctr"/>
            <a:r>
              <a:rPr lang="en-GB" sz="2500" b="1" i="1"/>
              <a:t>Companies House is an Executive Agency of the Department for Business and Trade (DBT). As Chief Executive Officer, you will be responsible for providing strategic leadership and direction for the organisation and will work closely with DBT to deliver the policy objectives of Ministers.</a:t>
            </a:r>
          </a:p>
        </p:txBody>
      </p:sp>
      <p:sp>
        <p:nvSpPr>
          <p:cNvPr id="20" name="TextBox 19">
            <a:extLst>
              <a:ext uri="{FF2B5EF4-FFF2-40B4-BE49-F238E27FC236}">
                <a16:creationId xmlns:a16="http://schemas.microsoft.com/office/drawing/2014/main" id="{E29F6E27-D654-01D7-3F2F-7E1937A40FE5}"/>
              </a:ext>
            </a:extLst>
          </p:cNvPr>
          <p:cNvSpPr txBox="1"/>
          <p:nvPr/>
        </p:nvSpPr>
        <p:spPr>
          <a:xfrm>
            <a:off x="380808" y="2377448"/>
            <a:ext cx="8576151" cy="7848302"/>
          </a:xfrm>
          <a:prstGeom prst="rect">
            <a:avLst/>
          </a:prstGeom>
          <a:noFill/>
          <a:ln>
            <a:solidFill>
              <a:srgbClr val="0070C0"/>
            </a:solidFill>
          </a:ln>
        </p:spPr>
        <p:txBody>
          <a:bodyPr wrap="square" lIns="91440" tIns="45720" rIns="91440" bIns="45720" rtlCol="0" anchor="t">
            <a:spAutoFit/>
          </a:bodyPr>
          <a:lstStyle/>
          <a:p>
            <a:endParaRPr lang="en-GB">
              <a:solidFill>
                <a:srgbClr val="545454"/>
              </a:solidFill>
              <a:latin typeface="Helvetica Neue LT Std" panose="020B0604020202020204" charset="0"/>
            </a:endParaRPr>
          </a:p>
          <a:p>
            <a:endParaRPr lang="en-GB">
              <a:solidFill>
                <a:srgbClr val="545454"/>
              </a:solidFill>
              <a:latin typeface="Helvetica Neue LT Std" panose="020B0604020202020204" charset="0"/>
            </a:endParaRPr>
          </a:p>
          <a:p>
            <a:endParaRPr lang="en-GB">
              <a:solidFill>
                <a:srgbClr val="545454"/>
              </a:solidFill>
              <a:latin typeface="Helvetica Neue LT Std" panose="020B0604020202020204" charset="0"/>
            </a:endParaRPr>
          </a:p>
          <a:p>
            <a:endParaRPr lang="en-GB">
              <a:solidFill>
                <a:srgbClr val="545454"/>
              </a:solidFill>
              <a:latin typeface="Helvetica Neue LT Std" panose="020B0604020202020204" charset="0"/>
            </a:endParaRPr>
          </a:p>
          <a:p>
            <a:endParaRPr lang="en-GB">
              <a:solidFill>
                <a:srgbClr val="545454"/>
              </a:solidFill>
              <a:latin typeface="Helvetica Neue LT Std" panose="020B0604020202020204" charset="0"/>
            </a:endParaRPr>
          </a:p>
          <a:p>
            <a:endParaRPr lang="en-GB">
              <a:solidFill>
                <a:srgbClr val="545454"/>
              </a:solidFill>
              <a:latin typeface="Helvetica Neue LT Std" panose="020B0604020202020204" charset="0"/>
            </a:endParaRPr>
          </a:p>
          <a:p>
            <a:endParaRPr lang="en-GB">
              <a:solidFill>
                <a:srgbClr val="545454"/>
              </a:solidFill>
              <a:latin typeface="Helvetica Neue LT Std" panose="020B0604020202020204" charset="0"/>
            </a:endParaRPr>
          </a:p>
          <a:p>
            <a:endParaRPr lang="en-GB">
              <a:solidFill>
                <a:srgbClr val="545454"/>
              </a:solidFill>
              <a:latin typeface="Helvetica Neue LT Std" panose="020B0604020202020204" charset="0"/>
            </a:endParaRPr>
          </a:p>
          <a:p>
            <a:endParaRPr lang="en-GB">
              <a:solidFill>
                <a:srgbClr val="545454"/>
              </a:solidFill>
              <a:latin typeface="Helvetica Neue LT Std" panose="020B0604020202020204" charset="0"/>
            </a:endParaRPr>
          </a:p>
          <a:p>
            <a:endParaRPr lang="en-GB">
              <a:solidFill>
                <a:srgbClr val="545454"/>
              </a:solidFill>
              <a:latin typeface="Helvetica Neue LT Std" panose="020B0604020202020204" charset="0"/>
            </a:endParaRPr>
          </a:p>
          <a:p>
            <a:endParaRPr lang="en-GB">
              <a:solidFill>
                <a:srgbClr val="545454"/>
              </a:solidFill>
              <a:latin typeface="Helvetica Neue LT Std" panose="020B0604020202020204" charset="0"/>
            </a:endParaRPr>
          </a:p>
          <a:p>
            <a:pPr algn="just"/>
            <a:r>
              <a:rPr lang="en-GB">
                <a:solidFill>
                  <a:srgbClr val="545454"/>
                </a:solidFill>
                <a:latin typeface="Helvetica Neue LT Std" panose="020B0604020202020204" charset="0"/>
              </a:rPr>
              <a:t>We are looking for a visionary leader. Someone with the strategic foresight to shape our direction, and the passion to inspire our talented team. We have ambitious plans for the services we provide to more than 5 million companies in the UK and to the millions of users of our data. As we transform, we’ll continue to work alongside other government departments to play our part in the battle against economic crime.</a:t>
            </a:r>
          </a:p>
          <a:p>
            <a:pPr algn="just"/>
            <a:r>
              <a:rPr lang="en-GB">
                <a:solidFill>
                  <a:srgbClr val="545454"/>
                </a:solidFill>
                <a:latin typeface="Helvetica Neue LT Std" panose="020B0604020202020204" charset="0"/>
              </a:rPr>
              <a:t> </a:t>
            </a:r>
          </a:p>
          <a:p>
            <a:pPr algn="just"/>
            <a:r>
              <a:rPr lang="en-GB">
                <a:solidFill>
                  <a:srgbClr val="545454"/>
                </a:solidFill>
                <a:latin typeface="Helvetica Neue LT Std" panose="020B0604020202020204" charset="0"/>
              </a:rPr>
              <a:t>Our people at the heart of everything we’re aiming to achieve. As CEO, you’ll be committed to our culture of empowerment which allows our brilliant people to deliver brilliant services. You’ll be an inspiring and natural leader, with a collaborative approach to your work and an exceptional ability to develop effective working relationships.</a:t>
            </a:r>
          </a:p>
          <a:p>
            <a:pPr algn="just"/>
            <a:r>
              <a:rPr lang="en-GB">
                <a:solidFill>
                  <a:srgbClr val="545454"/>
                </a:solidFill>
                <a:latin typeface="Helvetica Neue LT Std" panose="020B0604020202020204" charset="0"/>
              </a:rPr>
              <a:t> </a:t>
            </a:r>
          </a:p>
          <a:p>
            <a:pPr algn="just"/>
            <a:r>
              <a:rPr lang="en-GB">
                <a:solidFill>
                  <a:srgbClr val="545454"/>
                </a:solidFill>
                <a:latin typeface="Helvetica Neue LT Std" panose="020B0604020202020204" charset="0"/>
              </a:rPr>
              <a:t>This is an incredible opportunity to make a lasting impact to a long-established, well recognised and highly regarded organisation. </a:t>
            </a:r>
          </a:p>
          <a:p>
            <a:endParaRPr lang="en-GB">
              <a:solidFill>
                <a:srgbClr val="545454"/>
              </a:solidFill>
              <a:latin typeface="Helvetica Neue LT Std" panose="020B0604020202020204" charset="0"/>
            </a:endParaRPr>
          </a:p>
          <a:p>
            <a:endParaRPr lang="en-GB">
              <a:solidFill>
                <a:srgbClr val="545454"/>
              </a:solidFill>
              <a:latin typeface="Helvetica Neue LT Std" panose="020B0604020202020204" charset="0"/>
            </a:endParaRPr>
          </a:p>
        </p:txBody>
      </p:sp>
      <p:sp>
        <p:nvSpPr>
          <p:cNvPr id="21" name="TextBox 20">
            <a:extLst>
              <a:ext uri="{FF2B5EF4-FFF2-40B4-BE49-F238E27FC236}">
                <a16:creationId xmlns:a16="http://schemas.microsoft.com/office/drawing/2014/main" id="{F9FB7D8D-117D-B4D6-E908-CF1882E97A27}"/>
              </a:ext>
            </a:extLst>
          </p:cNvPr>
          <p:cNvSpPr txBox="1"/>
          <p:nvPr/>
        </p:nvSpPr>
        <p:spPr>
          <a:xfrm>
            <a:off x="9331042" y="2378852"/>
            <a:ext cx="8576151" cy="7848302"/>
          </a:xfrm>
          <a:prstGeom prst="rect">
            <a:avLst/>
          </a:prstGeom>
          <a:noFill/>
          <a:ln>
            <a:solidFill>
              <a:srgbClr val="0070C0"/>
            </a:solidFill>
          </a:ln>
        </p:spPr>
        <p:txBody>
          <a:bodyPr wrap="square" rtlCol="0">
            <a:spAutoFit/>
          </a:bodyPr>
          <a:lstStyle/>
          <a:p>
            <a:pPr marL="0" algn="l" rtl="0" fontAlgn="base"/>
            <a:endParaRPr lang="en-GB" sz="1800" b="0" i="0">
              <a:solidFill>
                <a:srgbClr val="545454"/>
              </a:solidFill>
              <a:effectLst/>
              <a:latin typeface="Helvetica Neue LT Std" panose="020B0604020202020204" charset="0"/>
            </a:endParaRPr>
          </a:p>
          <a:p>
            <a:pPr marL="0" algn="l" rtl="0" fontAlgn="base"/>
            <a:endParaRPr lang="en-GB">
              <a:solidFill>
                <a:srgbClr val="545454"/>
              </a:solidFill>
              <a:latin typeface="Helvetica Neue LT Std" panose="020B0604020202020204" charset="0"/>
            </a:endParaRPr>
          </a:p>
          <a:p>
            <a:pPr marL="0" algn="l" rtl="0" fontAlgn="base"/>
            <a:endParaRPr lang="en-GB" sz="1800" b="0" i="0">
              <a:solidFill>
                <a:srgbClr val="545454"/>
              </a:solidFill>
              <a:effectLst/>
              <a:latin typeface="Helvetica Neue LT Std" panose="020B0604020202020204" charset="0"/>
            </a:endParaRPr>
          </a:p>
          <a:p>
            <a:pPr marL="0" algn="l" rtl="0" fontAlgn="base"/>
            <a:endParaRPr lang="en-GB">
              <a:solidFill>
                <a:srgbClr val="545454"/>
              </a:solidFill>
              <a:latin typeface="Helvetica Neue LT Std" panose="020B0604020202020204" charset="0"/>
            </a:endParaRPr>
          </a:p>
          <a:p>
            <a:pPr marL="0" algn="l" rtl="0" fontAlgn="base"/>
            <a:endParaRPr lang="en-GB" sz="1800" b="0" i="0">
              <a:solidFill>
                <a:srgbClr val="545454"/>
              </a:solidFill>
              <a:effectLst/>
              <a:latin typeface="Helvetica Neue LT Std" panose="020B0604020202020204" charset="0"/>
            </a:endParaRPr>
          </a:p>
          <a:p>
            <a:pPr marL="0" algn="l" rtl="0" fontAlgn="base"/>
            <a:endParaRPr lang="en-GB">
              <a:solidFill>
                <a:srgbClr val="545454"/>
              </a:solidFill>
              <a:latin typeface="Helvetica Neue LT Std" panose="020B0604020202020204" charset="0"/>
            </a:endParaRPr>
          </a:p>
          <a:p>
            <a:pPr marL="0" algn="l" rtl="0" fontAlgn="base"/>
            <a:endParaRPr lang="en-GB" sz="1800" b="0" i="0">
              <a:solidFill>
                <a:srgbClr val="545454"/>
              </a:solidFill>
              <a:effectLst/>
              <a:latin typeface="Helvetica Neue LT Std" panose="020B0604020202020204" charset="0"/>
            </a:endParaRPr>
          </a:p>
          <a:p>
            <a:pPr marL="0" algn="l" rtl="0" fontAlgn="base"/>
            <a:endParaRPr lang="en-GB">
              <a:solidFill>
                <a:srgbClr val="545454"/>
              </a:solidFill>
              <a:latin typeface="Helvetica Neue LT Std" panose="020B0604020202020204" charset="0"/>
            </a:endParaRPr>
          </a:p>
          <a:p>
            <a:pPr marL="0" algn="l" rtl="0" fontAlgn="base"/>
            <a:endParaRPr lang="en-GB" sz="1800" b="0" i="0">
              <a:solidFill>
                <a:srgbClr val="545454"/>
              </a:solidFill>
              <a:effectLst/>
              <a:latin typeface="Helvetica Neue LT Std" panose="020B0604020202020204" charset="0"/>
            </a:endParaRPr>
          </a:p>
          <a:p>
            <a:pPr marL="0" algn="l" rtl="0" fontAlgn="base"/>
            <a:endParaRPr lang="en-GB">
              <a:solidFill>
                <a:srgbClr val="545454"/>
              </a:solidFill>
              <a:latin typeface="Helvetica Neue LT Std" panose="020B0604020202020204" charset="0"/>
            </a:endParaRPr>
          </a:p>
          <a:p>
            <a:pPr marL="0" algn="l" rtl="0" fontAlgn="base"/>
            <a:r>
              <a:rPr lang="en-GB" sz="1800" b="0" i="0">
                <a:solidFill>
                  <a:srgbClr val="545454"/>
                </a:solidFill>
                <a:effectLst/>
                <a:latin typeface="Helvetica Neue LT Std" panose="020B0604020202020204" charset="0"/>
              </a:rPr>
              <a:t>​</a:t>
            </a:r>
          </a:p>
          <a:p>
            <a:pPr marL="0" algn="l" rtl="0" fontAlgn="base"/>
            <a:endParaRPr lang="en-GB" sz="1800" b="0" i="0">
              <a:solidFill>
                <a:srgbClr val="545454"/>
              </a:solidFill>
              <a:effectLst/>
              <a:latin typeface="Helvetica Neue LT Std" panose="020B0604020202020204" charset="0"/>
            </a:endParaRPr>
          </a:p>
          <a:p>
            <a:pPr marL="0" algn="just" rtl="0" fontAlgn="base"/>
            <a:r>
              <a:rPr lang="en-GB" sz="1800" b="0" i="0">
                <a:solidFill>
                  <a:srgbClr val="545454"/>
                </a:solidFill>
                <a:effectLst/>
                <a:latin typeface="Helvetica Neue LT Std" panose="020B0604020202020204" charset="0"/>
              </a:rPr>
              <a:t>An ambitious programme of transformation is underway (the most significant reforms since it was established in the 19th Century) which will fundamentally reshape what Companies House does – changing the culture of the organisation to deliver the aims of the Economic Crime and Corporate Transparency Act 2023 and playing a key role in combating economic crime. This is a key leadership role, leading and managing organisational change and transformation, tackling economic crime and developing and introducing the organisation’s strategic plan.</a:t>
            </a:r>
          </a:p>
          <a:p>
            <a:pPr marL="0" algn="just" rtl="0" fontAlgn="base"/>
            <a:r>
              <a:rPr lang="en-GB" sz="1800" b="0" i="0">
                <a:solidFill>
                  <a:srgbClr val="545454"/>
                </a:solidFill>
                <a:effectLst/>
                <a:latin typeface="Helvetica Neue LT Std" panose="020B0604020202020204" charset="0"/>
              </a:rPr>
              <a:t>​</a:t>
            </a:r>
          </a:p>
          <a:p>
            <a:pPr marL="0" algn="just" rtl="0" fontAlgn="base"/>
            <a:r>
              <a:rPr lang="en-GB" sz="1800" b="0" i="0">
                <a:solidFill>
                  <a:srgbClr val="545454"/>
                </a:solidFill>
                <a:effectLst/>
                <a:latin typeface="Helvetica Neue LT Std" panose="020B0604020202020204" charset="0"/>
              </a:rPr>
              <a:t>If you are successful, you'll join a team of professional, expert and committed people motivated by public service and working collaboratively.  You'll represent Companies House at the most senior levels with Ministers, Government departments and other stakeholders.</a:t>
            </a:r>
          </a:p>
          <a:p>
            <a:pPr marL="0" algn="just" rtl="0" fontAlgn="base"/>
            <a:r>
              <a:rPr lang="en-GB" sz="1800" b="0" i="0">
                <a:solidFill>
                  <a:srgbClr val="545454"/>
                </a:solidFill>
                <a:effectLst/>
                <a:latin typeface="Helvetica Neue LT Std" panose="020B0604020202020204" charset="0"/>
              </a:rPr>
              <a:t>​</a:t>
            </a:r>
          </a:p>
          <a:p>
            <a:pPr marL="0" algn="just" rtl="0" fontAlgn="base"/>
            <a:r>
              <a:rPr lang="en-GB" sz="1800" b="0" i="0">
                <a:solidFill>
                  <a:srgbClr val="545454"/>
                </a:solidFill>
                <a:effectLst/>
                <a:latin typeface="Helvetica Neue LT Std" panose="020B0604020202020204" charset="0"/>
              </a:rPr>
              <a:t>We strongly welcome applications from candidates from all backgrounds, with different experiences and perspectives.</a:t>
            </a:r>
          </a:p>
        </p:txBody>
      </p:sp>
      <p:sp>
        <p:nvSpPr>
          <p:cNvPr id="3" name="TextBox 2">
            <a:extLst>
              <a:ext uri="{FF2B5EF4-FFF2-40B4-BE49-F238E27FC236}">
                <a16:creationId xmlns:a16="http://schemas.microsoft.com/office/drawing/2014/main" id="{0C7910CB-8F8A-65C5-336D-1D87096D2B43}"/>
              </a:ext>
            </a:extLst>
          </p:cNvPr>
          <p:cNvSpPr txBox="1"/>
          <p:nvPr/>
        </p:nvSpPr>
        <p:spPr>
          <a:xfrm>
            <a:off x="9331042" y="4563005"/>
            <a:ext cx="3453062" cy="969496"/>
          </a:xfrm>
          <a:prstGeom prst="rect">
            <a:avLst/>
          </a:prstGeom>
          <a:noFill/>
        </p:spPr>
        <p:txBody>
          <a:bodyPr wrap="square">
            <a:spAutoFit/>
          </a:bodyPr>
          <a:lstStyle/>
          <a:p>
            <a:pPr rtl="0" fontAlgn="base"/>
            <a:r>
              <a:rPr lang="en-US" sz="1900" b="0" i="0" u="none" strike="noStrike">
                <a:solidFill>
                  <a:srgbClr val="0063BE"/>
                </a:solidFill>
                <a:effectLst/>
                <a:latin typeface="FS Lola" panose="020B0604020202020204" charset="0"/>
              </a:rPr>
              <a:t>Caleb Deeks &amp;</a:t>
            </a:r>
            <a:r>
              <a:rPr lang="en-US" sz="1900" b="0" i="0">
                <a:solidFill>
                  <a:srgbClr val="000000"/>
                </a:solidFill>
                <a:effectLst/>
                <a:latin typeface="FS Lola" panose="020B0604020202020204" charset="0"/>
              </a:rPr>
              <a:t>​</a:t>
            </a:r>
            <a:r>
              <a:rPr lang="en-US" sz="1900">
                <a:solidFill>
                  <a:srgbClr val="000000"/>
                </a:solidFill>
                <a:latin typeface="Segoe UI" panose="020B0502040204020203" pitchFamily="34" charset="0"/>
              </a:rPr>
              <a:t> </a:t>
            </a:r>
            <a:r>
              <a:rPr lang="en-US" sz="1900" b="0" i="0" u="none" strike="noStrike">
                <a:solidFill>
                  <a:srgbClr val="0063BE"/>
                </a:solidFill>
                <a:effectLst/>
                <a:latin typeface="FS Lola" panose="020B0604020202020204" charset="0"/>
              </a:rPr>
              <a:t>Gavin Lambert </a:t>
            </a:r>
            <a:r>
              <a:rPr lang="en-US" sz="1900" b="0" i="0">
                <a:solidFill>
                  <a:srgbClr val="000000"/>
                </a:solidFill>
                <a:effectLst/>
                <a:latin typeface="FS Lola" panose="020B0604020202020204" charset="0"/>
              </a:rPr>
              <a:t>​</a:t>
            </a:r>
            <a:endParaRPr lang="en-US" sz="1900" b="0" i="0">
              <a:solidFill>
                <a:srgbClr val="000000"/>
              </a:solidFill>
              <a:effectLst/>
              <a:latin typeface="Segoe UI" panose="020B0502040204020203" pitchFamily="34" charset="0"/>
            </a:endParaRPr>
          </a:p>
          <a:p>
            <a:pPr rtl="0" fontAlgn="base"/>
            <a:r>
              <a:rPr lang="en-US" sz="1900" b="0" i="0" u="none" strike="noStrike">
                <a:solidFill>
                  <a:srgbClr val="0063BE"/>
                </a:solidFill>
                <a:effectLst/>
                <a:latin typeface="FS Lola" panose="020B0604020202020204" charset="0"/>
              </a:rPr>
              <a:t>Directors General, DBT</a:t>
            </a:r>
            <a:r>
              <a:rPr lang="en-US" sz="1900">
                <a:solidFill>
                  <a:srgbClr val="0063BE"/>
                </a:solidFill>
                <a:latin typeface="FS Lola" panose="020B0604020202020204" charset="0"/>
              </a:rPr>
              <a:t> </a:t>
            </a:r>
          </a:p>
          <a:p>
            <a:pPr rtl="0" fontAlgn="base"/>
            <a:r>
              <a:rPr lang="en-US" sz="1900">
                <a:solidFill>
                  <a:srgbClr val="0063BE"/>
                </a:solidFill>
                <a:latin typeface="FS Lola" panose="020B0604020202020204" charset="0"/>
              </a:rPr>
              <a:t>(Hiring Managers)</a:t>
            </a:r>
            <a:endParaRPr lang="en-US" sz="1900" b="0" i="0" u="none" strike="noStrike">
              <a:solidFill>
                <a:srgbClr val="0063BE"/>
              </a:solidFill>
              <a:effectLst/>
              <a:latin typeface="FS Lola" panose="020B0604020202020204" charset="0"/>
            </a:endParaRPr>
          </a:p>
        </p:txBody>
      </p:sp>
      <p:pic>
        <p:nvPicPr>
          <p:cNvPr id="2" name="Picture 4" descr="A collage of a person with glasses&#10;&#10;Description automatically generated">
            <a:extLst>
              <a:ext uri="{FF2B5EF4-FFF2-40B4-BE49-F238E27FC236}">
                <a16:creationId xmlns:a16="http://schemas.microsoft.com/office/drawing/2014/main" id="{2446702E-84EA-2B26-F609-B5D49061E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2933" y="2557201"/>
            <a:ext cx="3266286" cy="18260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354697-923A-C0BA-29A1-95D67382036F}"/>
              </a:ext>
            </a:extLst>
          </p:cNvPr>
          <p:cNvSpPr txBox="1"/>
          <p:nvPr/>
        </p:nvSpPr>
        <p:spPr>
          <a:xfrm>
            <a:off x="12769931" y="2389034"/>
            <a:ext cx="4857292" cy="3139321"/>
          </a:xfrm>
          <a:prstGeom prst="rect">
            <a:avLst/>
          </a:prstGeom>
          <a:noFill/>
        </p:spPr>
        <p:txBody>
          <a:bodyPr wrap="square" rtlCol="0">
            <a:spAutoFit/>
          </a:bodyPr>
          <a:lstStyle/>
          <a:p>
            <a:pPr marL="0" algn="just" rtl="0" fontAlgn="base"/>
            <a:r>
              <a:rPr lang="en-GB" sz="1800" b="0" i="0">
                <a:solidFill>
                  <a:srgbClr val="545454"/>
                </a:solidFill>
                <a:effectLst/>
                <a:latin typeface="Helvetica Neue LT Std" panose="020B0604020202020204" charset="0"/>
              </a:rPr>
              <a:t>Companies House is a fantastic place to work, with wide ranging responsibilities across the economy that provide the opportunity to make a positive difference to businesses and support economic growth.</a:t>
            </a:r>
          </a:p>
          <a:p>
            <a:pPr marL="0" algn="just" rtl="0" fontAlgn="base"/>
            <a:endParaRPr lang="en-GB">
              <a:solidFill>
                <a:srgbClr val="545454"/>
              </a:solidFill>
              <a:latin typeface="Helvetica Neue LT Std" panose="020B0604020202020204" charset="0"/>
            </a:endParaRPr>
          </a:p>
          <a:p>
            <a:pPr marL="0" algn="just" rtl="0" fontAlgn="base"/>
            <a:r>
              <a:rPr lang="en-GB" sz="1800" b="0" i="0">
                <a:solidFill>
                  <a:srgbClr val="545454"/>
                </a:solidFill>
                <a:effectLst/>
                <a:latin typeface="Helvetica Neue LT Std" panose="020B0604020202020204" charset="0"/>
              </a:rPr>
              <a:t>This is an exciting time for Companies House – an organisation that already processes millions of transactions a year and which handled over 16 billion requests for its data last year.</a:t>
            </a:r>
          </a:p>
        </p:txBody>
      </p:sp>
      <p:pic>
        <p:nvPicPr>
          <p:cNvPr id="6" name="Picture 5" descr="A person in a suit smiling&#10;&#10;AI-generated content may be incorrect.">
            <a:extLst>
              <a:ext uri="{FF2B5EF4-FFF2-40B4-BE49-F238E27FC236}">
                <a16:creationId xmlns:a16="http://schemas.microsoft.com/office/drawing/2014/main" id="{1FAACBBD-1618-44DD-415A-977567EF0A2F}"/>
              </a:ext>
            </a:extLst>
          </p:cNvPr>
          <p:cNvPicPr>
            <a:picLocks noChangeAspect="1"/>
          </p:cNvPicPr>
          <p:nvPr/>
        </p:nvPicPr>
        <p:blipFill>
          <a:blip r:embed="rId4">
            <a:extLst>
              <a:ext uri="{28A0092B-C50C-407E-A947-70E740481C1C}">
                <a14:useLocalDpi xmlns:a14="http://schemas.microsoft.com/office/drawing/2010/main" val="0"/>
              </a:ext>
            </a:extLst>
          </a:blip>
          <a:srcRect l="21662" r="9391"/>
          <a:stretch/>
        </p:blipFill>
        <p:spPr>
          <a:xfrm>
            <a:off x="609598" y="2599834"/>
            <a:ext cx="1846910" cy="1785824"/>
          </a:xfrm>
          <a:prstGeom prst="rect">
            <a:avLst/>
          </a:prstGeom>
        </p:spPr>
      </p:pic>
      <p:sp>
        <p:nvSpPr>
          <p:cNvPr id="7" name="TextBox 6">
            <a:extLst>
              <a:ext uri="{FF2B5EF4-FFF2-40B4-BE49-F238E27FC236}">
                <a16:creationId xmlns:a16="http://schemas.microsoft.com/office/drawing/2014/main" id="{0E77EB13-BB21-612C-93A5-15C693C7C262}"/>
              </a:ext>
            </a:extLst>
          </p:cNvPr>
          <p:cNvSpPr txBox="1"/>
          <p:nvPr/>
        </p:nvSpPr>
        <p:spPr>
          <a:xfrm>
            <a:off x="380807" y="4383251"/>
            <a:ext cx="2414151" cy="969496"/>
          </a:xfrm>
          <a:prstGeom prst="rect">
            <a:avLst/>
          </a:prstGeom>
          <a:noFill/>
        </p:spPr>
        <p:txBody>
          <a:bodyPr wrap="square">
            <a:spAutoFit/>
          </a:bodyPr>
          <a:lstStyle/>
          <a:p>
            <a:pPr rtl="0" fontAlgn="base"/>
            <a:r>
              <a:rPr lang="en-US" sz="1900">
                <a:solidFill>
                  <a:srgbClr val="0063BE"/>
                </a:solidFill>
                <a:latin typeface="FS Lola" panose="020B0604020202020204" charset="0"/>
              </a:rPr>
              <a:t>John Clarke</a:t>
            </a:r>
          </a:p>
          <a:p>
            <a:pPr rtl="0" fontAlgn="base"/>
            <a:r>
              <a:rPr lang="en-US" sz="1900" b="0" i="0" u="none" strike="noStrike">
                <a:solidFill>
                  <a:srgbClr val="0063BE"/>
                </a:solidFill>
                <a:effectLst/>
                <a:latin typeface="FS Lola" panose="020B0604020202020204" charset="0"/>
              </a:rPr>
              <a:t>Chair of Companies </a:t>
            </a:r>
          </a:p>
          <a:p>
            <a:pPr rtl="0" fontAlgn="base"/>
            <a:r>
              <a:rPr lang="en-US" sz="1900" b="0" i="0" u="none" strike="noStrike">
                <a:solidFill>
                  <a:srgbClr val="0063BE"/>
                </a:solidFill>
                <a:effectLst/>
                <a:latin typeface="FS Lola" panose="020B0604020202020204" charset="0"/>
              </a:rPr>
              <a:t>House</a:t>
            </a:r>
          </a:p>
        </p:txBody>
      </p:sp>
      <p:sp>
        <p:nvSpPr>
          <p:cNvPr id="8" name="TextBox 7">
            <a:extLst>
              <a:ext uri="{FF2B5EF4-FFF2-40B4-BE49-F238E27FC236}">
                <a16:creationId xmlns:a16="http://schemas.microsoft.com/office/drawing/2014/main" id="{71FC5E4B-A66A-473A-9CF0-00242C2A3BA5}"/>
              </a:ext>
            </a:extLst>
          </p:cNvPr>
          <p:cNvSpPr txBox="1"/>
          <p:nvPr/>
        </p:nvSpPr>
        <p:spPr>
          <a:xfrm>
            <a:off x="2552400" y="2618483"/>
            <a:ext cx="6308667" cy="2585323"/>
          </a:xfrm>
          <a:prstGeom prst="rect">
            <a:avLst/>
          </a:prstGeom>
          <a:noFill/>
        </p:spPr>
        <p:txBody>
          <a:bodyPr wrap="square" rtlCol="0">
            <a:spAutoFit/>
          </a:bodyPr>
          <a:lstStyle/>
          <a:p>
            <a:pPr algn="just"/>
            <a:r>
              <a:rPr lang="en-GB">
                <a:solidFill>
                  <a:srgbClr val="545454"/>
                </a:solidFill>
                <a:latin typeface="Helvetica Neue LT Std" panose="020B0604020202020204" charset="0"/>
              </a:rPr>
              <a:t>As the Chair of Companies House, I am proud to lead a high performing organisation built on a foundation of innovation and excellence, with an ambition to be the most trusted, open and innovative register in the world. Today, we stand at a pivotal moment in our journey as we finalise our new strategy, setting the direction for the organisation as we fundamentally transform what we do and how we do it, and deliver on the biggest reforms to company law in 180 years.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8845934" y="3061285"/>
            <a:ext cx="8789603" cy="3687804"/>
          </a:xfrm>
          <a:prstGeom prst="rect">
            <a:avLst/>
          </a:prstGeom>
        </p:spPr>
        <p:txBody>
          <a:bodyPr wrap="square" lIns="0" tIns="0" rIns="0" bIns="0" rtlCol="0" anchor="t">
            <a:spAutoFit/>
          </a:bodyPr>
          <a:lstStyle/>
          <a:p>
            <a:pPr algn="just">
              <a:lnSpc>
                <a:spcPct val="150000"/>
              </a:lnSpc>
            </a:pPr>
            <a:r>
              <a:rPr lang="en-GB">
                <a:solidFill>
                  <a:srgbClr val="545454"/>
                </a:solidFill>
                <a:latin typeface="Helvetica Neue LT Std"/>
              </a:rPr>
              <a:t>Companies House plays a critical role in the UK economy, helping to make it a great place to start and run a business. The data on our register on UK companies, their directors and their accounts informs business decisions, drives corporate transparency and supports economic growth. The Economic Crime and Corporate Transparency Act 2023 has further empowered Companies House to play a significant role in the fight against economic crime, in their most ambitious reform programme since being established in 1844. Companies House handled over 1.5 million incorporations and dissolutions last financial year and the value of the register to UK businesses has been estimated to be up to £3bn annually. </a:t>
            </a:r>
            <a:endParaRPr lang="en-US">
              <a:solidFill>
                <a:srgbClr val="545454"/>
              </a:solidFill>
              <a:latin typeface="Helvetica Neue LT Std"/>
            </a:endParaRPr>
          </a:p>
        </p:txBody>
      </p:sp>
      <p:sp>
        <p:nvSpPr>
          <p:cNvPr id="4" name="TextBox 4"/>
          <p:cNvSpPr txBox="1"/>
          <p:nvPr/>
        </p:nvSpPr>
        <p:spPr>
          <a:xfrm>
            <a:off x="8845934" y="2653472"/>
            <a:ext cx="8413366" cy="323127"/>
          </a:xfrm>
          <a:prstGeom prst="rect">
            <a:avLst/>
          </a:prstGeom>
        </p:spPr>
        <p:txBody>
          <a:bodyPr lIns="0" tIns="0" rIns="0" bIns="0" rtlCol="0" anchor="t">
            <a:spAutoFit/>
          </a:bodyPr>
          <a:lstStyle/>
          <a:p>
            <a:pPr>
              <a:lnSpc>
                <a:spcPts val="2664"/>
              </a:lnSpc>
            </a:pPr>
            <a:r>
              <a:rPr lang="en-US" sz="1903">
                <a:solidFill>
                  <a:srgbClr val="0063BE"/>
                </a:solidFill>
                <a:latin typeface="Montserrat Bold"/>
              </a:rPr>
              <a:t>What we do?</a:t>
            </a:r>
          </a:p>
        </p:txBody>
      </p:sp>
      <p:sp>
        <p:nvSpPr>
          <p:cNvPr id="5" name="TextBox 5"/>
          <p:cNvSpPr txBox="1"/>
          <p:nvPr/>
        </p:nvSpPr>
        <p:spPr>
          <a:xfrm>
            <a:off x="8845934" y="1657028"/>
            <a:ext cx="8413366" cy="867417"/>
          </a:xfrm>
          <a:prstGeom prst="rect">
            <a:avLst/>
          </a:prstGeom>
        </p:spPr>
        <p:txBody>
          <a:bodyPr lIns="0" tIns="0" rIns="0" bIns="0" rtlCol="0" anchor="t">
            <a:spAutoFit/>
          </a:bodyPr>
          <a:lstStyle/>
          <a:p>
            <a:pPr>
              <a:lnSpc>
                <a:spcPts val="6660"/>
              </a:lnSpc>
            </a:pPr>
            <a:r>
              <a:rPr lang="en-US" sz="6660">
                <a:solidFill>
                  <a:srgbClr val="CF102D"/>
                </a:solidFill>
                <a:latin typeface="FS Lola"/>
              </a:rPr>
              <a:t>Companies House​</a:t>
            </a:r>
          </a:p>
        </p:txBody>
      </p:sp>
      <p:pic>
        <p:nvPicPr>
          <p:cNvPr id="2" name="Picture 1" descr="A group of people standing in front of a whiteboard&#10;&#10;AI-generated content may be incorrect.">
            <a:extLst>
              <a:ext uri="{FF2B5EF4-FFF2-40B4-BE49-F238E27FC236}">
                <a16:creationId xmlns:a16="http://schemas.microsoft.com/office/drawing/2014/main" id="{4365FB16-150B-CBDA-9AB0-90C2B951A26C}"/>
              </a:ext>
            </a:extLst>
          </p:cNvPr>
          <p:cNvPicPr>
            <a:picLocks noChangeAspect="1"/>
          </p:cNvPicPr>
          <p:nvPr/>
        </p:nvPicPr>
        <p:blipFill>
          <a:blip r:embed="rId3"/>
          <a:stretch>
            <a:fillRect/>
          </a:stretch>
        </p:blipFill>
        <p:spPr>
          <a:xfrm>
            <a:off x="652463" y="1672669"/>
            <a:ext cx="7839075" cy="6105525"/>
          </a:xfrm>
          <a:prstGeom prst="rect">
            <a:avLst/>
          </a:prstGeom>
        </p:spPr>
      </p:pic>
      <p:sp>
        <p:nvSpPr>
          <p:cNvPr id="7" name="TextBox 6">
            <a:extLst>
              <a:ext uri="{FF2B5EF4-FFF2-40B4-BE49-F238E27FC236}">
                <a16:creationId xmlns:a16="http://schemas.microsoft.com/office/drawing/2014/main" id="{AFC14FB7-DBF4-E824-50D2-0CF5C67971A1}"/>
              </a:ext>
            </a:extLst>
          </p:cNvPr>
          <p:cNvSpPr txBox="1"/>
          <p:nvPr/>
        </p:nvSpPr>
        <p:spPr>
          <a:xfrm>
            <a:off x="8726905" y="7001669"/>
            <a:ext cx="9144000" cy="409086"/>
          </a:xfrm>
          <a:prstGeom prst="rect">
            <a:avLst/>
          </a:prstGeom>
          <a:noFill/>
        </p:spPr>
        <p:txBody>
          <a:bodyPr wrap="square">
            <a:spAutoFit/>
          </a:bodyPr>
          <a:lstStyle/>
          <a:p>
            <a:pPr>
              <a:lnSpc>
                <a:spcPts val="2664"/>
              </a:lnSpc>
            </a:pPr>
            <a:r>
              <a:rPr lang="en-US" sz="1800">
                <a:solidFill>
                  <a:srgbClr val="0063BE"/>
                </a:solidFill>
                <a:latin typeface="Montserrat Bold"/>
              </a:rPr>
              <a:t>What </a:t>
            </a:r>
            <a:r>
              <a:rPr lang="en-US">
                <a:solidFill>
                  <a:srgbClr val="0063BE"/>
                </a:solidFill>
                <a:latin typeface="Montserrat Bold"/>
              </a:rPr>
              <a:t>are we looking for?</a:t>
            </a:r>
            <a:endParaRPr lang="en-US" sz="1800">
              <a:solidFill>
                <a:srgbClr val="0063BE"/>
              </a:solidFill>
              <a:latin typeface="Montserrat Bold"/>
            </a:endParaRPr>
          </a:p>
        </p:txBody>
      </p:sp>
      <p:sp>
        <p:nvSpPr>
          <p:cNvPr id="9" name="TextBox 8">
            <a:extLst>
              <a:ext uri="{FF2B5EF4-FFF2-40B4-BE49-F238E27FC236}">
                <a16:creationId xmlns:a16="http://schemas.microsoft.com/office/drawing/2014/main" id="{8C667482-AF8B-D862-22D8-E867907B5A4F}"/>
              </a:ext>
            </a:extLst>
          </p:cNvPr>
          <p:cNvSpPr txBox="1"/>
          <p:nvPr/>
        </p:nvSpPr>
        <p:spPr>
          <a:xfrm>
            <a:off x="8726905" y="7453823"/>
            <a:ext cx="8908632" cy="2533642"/>
          </a:xfrm>
          <a:prstGeom prst="rect">
            <a:avLst/>
          </a:prstGeom>
          <a:noFill/>
        </p:spPr>
        <p:txBody>
          <a:bodyPr wrap="square">
            <a:spAutoFit/>
          </a:bodyPr>
          <a:lstStyle/>
          <a:p>
            <a:pPr algn="just">
              <a:lnSpc>
                <a:spcPct val="150000"/>
              </a:lnSpc>
              <a:spcAft>
                <a:spcPts val="800"/>
              </a:spcAft>
            </a:pPr>
            <a:r>
              <a:rPr lang="en-GB" sz="1800">
                <a:solidFill>
                  <a:srgbClr val="545454"/>
                </a:solidFill>
                <a:effectLst/>
                <a:latin typeface="Helvetica Neue LT Std" panose="020B0604020202020204" charset="0"/>
                <a:ea typeface="Calibri" panose="020F0502020204030204" pitchFamily="34" charset="0"/>
                <a:cs typeface="Calibri" panose="020F0502020204030204" pitchFamily="34" charset="0"/>
              </a:rPr>
              <a:t>We are looking for someone with the experience of leading and delivering genuinely transformational change; someone who can reach out and build new partnerships in the public and private sector; someone who can support and challenge the organisation as it seeks to deliver this change; and someone who can ensure throughout this change that Companies House continues to provide excellent service to the 5 million companies on the register.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C30F7-8246-980F-173E-AD0961C348A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F35BAA9-5A5E-0CBC-3595-54A7228967A6}"/>
              </a:ext>
            </a:extLst>
          </p:cNvPr>
          <p:cNvSpPr/>
          <p:nvPr/>
        </p:nvSpPr>
        <p:spPr>
          <a:xfrm>
            <a:off x="439901" y="216769"/>
            <a:ext cx="1453646" cy="1113856"/>
          </a:xfrm>
          <a:custGeom>
            <a:avLst/>
            <a:gdLst/>
            <a:ahLst/>
            <a:cxnLst/>
            <a:rect l="l" t="t" r="r" b="b"/>
            <a:pathLst>
              <a:path w="1453646" h="1113856">
                <a:moveTo>
                  <a:pt x="0" y="0"/>
                </a:moveTo>
                <a:lnTo>
                  <a:pt x="1453645" y="0"/>
                </a:lnTo>
                <a:lnTo>
                  <a:pt x="1453645" y="1113856"/>
                </a:lnTo>
                <a:lnTo>
                  <a:pt x="0" y="11138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a:extLst>
              <a:ext uri="{FF2B5EF4-FFF2-40B4-BE49-F238E27FC236}">
                <a16:creationId xmlns:a16="http://schemas.microsoft.com/office/drawing/2014/main" id="{24354D8B-2EFC-361D-4C4A-1E214E8D619E}"/>
              </a:ext>
            </a:extLst>
          </p:cNvPr>
          <p:cNvSpPr txBox="1"/>
          <p:nvPr/>
        </p:nvSpPr>
        <p:spPr>
          <a:xfrm>
            <a:off x="632407" y="1648714"/>
            <a:ext cx="8319087" cy="8204041"/>
          </a:xfrm>
          <a:prstGeom prst="rect">
            <a:avLst/>
          </a:prstGeom>
        </p:spPr>
        <p:txBody>
          <a:bodyPr wrap="square" lIns="0" tIns="0" rIns="0" bIns="0" rtlCol="0" anchor="t">
            <a:spAutoFit/>
          </a:bodyPr>
          <a:lstStyle/>
          <a:p>
            <a:pPr algn="just">
              <a:spcAft>
                <a:spcPts val="800"/>
              </a:spcAft>
            </a:pPr>
            <a:r>
              <a:rPr lang="en-GB" sz="1900">
                <a:solidFill>
                  <a:srgbClr val="0063BE"/>
                </a:solidFill>
                <a:effectLst/>
                <a:latin typeface="Helvetica Neue LT Std" panose="020B0604020202020204" charset="0"/>
                <a:ea typeface="Calibri" panose="020F0502020204030204" pitchFamily="34" charset="0"/>
                <a:cs typeface="Calibri" panose="020F0502020204030204" pitchFamily="34" charset="0"/>
              </a:rPr>
              <a:t>This is an exciting time to join Companies House as we are </a:t>
            </a:r>
            <a:r>
              <a:rPr lang="en-GB" sz="1900">
                <a:solidFill>
                  <a:srgbClr val="0063BE"/>
                </a:solidFill>
                <a:latin typeface="Helvetica Neue LT Std" panose="020B0604020202020204" charset="0"/>
                <a:ea typeface="Calibri" panose="020F0502020204030204" pitchFamily="34" charset="0"/>
                <a:cs typeface="Calibri" panose="020F0502020204030204" pitchFamily="34" charset="0"/>
              </a:rPr>
              <a:t>undergoing</a:t>
            </a:r>
            <a:r>
              <a:rPr lang="en-GB" sz="1900">
                <a:solidFill>
                  <a:srgbClr val="0063BE"/>
                </a:solidFill>
                <a:effectLst/>
                <a:latin typeface="Helvetica Neue LT Std" panose="020B0604020202020204" charset="0"/>
                <a:ea typeface="Calibri" panose="020F0502020204030204" pitchFamily="34" charset="0"/>
                <a:cs typeface="Calibri" panose="020F0502020204030204" pitchFamily="34" charset="0"/>
              </a:rPr>
              <a:t> the biggest reform programme</a:t>
            </a:r>
            <a:r>
              <a:rPr lang="en-GB" sz="1900">
                <a:solidFill>
                  <a:srgbClr val="0063BE"/>
                </a:solidFill>
                <a:latin typeface="Helvetica Neue LT Std" panose="020B0604020202020204" charset="0"/>
                <a:ea typeface="Calibri" panose="020F0502020204030204" pitchFamily="34" charset="0"/>
                <a:cs typeface="Calibri" panose="020F0502020204030204" pitchFamily="34" charset="0"/>
              </a:rPr>
              <a:t> </a:t>
            </a:r>
            <a:r>
              <a:rPr lang="en-GB" sz="1900">
                <a:solidFill>
                  <a:srgbClr val="0063BE"/>
                </a:solidFill>
                <a:effectLst/>
                <a:latin typeface="Helvetica Neue LT Std" panose="020B0604020202020204" charset="0"/>
                <a:ea typeface="Calibri" panose="020F0502020204030204" pitchFamily="34" charset="0"/>
                <a:cs typeface="Calibri" panose="020F0502020204030204" pitchFamily="34" charset="0"/>
              </a:rPr>
              <a:t>since Companies House was established in the 19</a:t>
            </a:r>
            <a:r>
              <a:rPr lang="en-GB" sz="1900" i="1">
                <a:solidFill>
                  <a:srgbClr val="0063BE"/>
                </a:solidFill>
                <a:effectLst/>
                <a:latin typeface="Helvetica Neue LT Std" panose="020B0604020202020204" charset="0"/>
                <a:ea typeface="Calibri" panose="020F0502020204030204" pitchFamily="34" charset="0"/>
                <a:cs typeface="Calibri" panose="020F0502020204030204" pitchFamily="34" charset="0"/>
              </a:rPr>
              <a:t>th</a:t>
            </a:r>
            <a:r>
              <a:rPr lang="en-GB" sz="1900">
                <a:solidFill>
                  <a:srgbClr val="0063BE"/>
                </a:solidFill>
                <a:effectLst/>
                <a:latin typeface="Helvetica Neue LT Std" panose="020B0604020202020204" charset="0"/>
                <a:ea typeface="Calibri" panose="020F0502020204030204" pitchFamily="34" charset="0"/>
                <a:cs typeface="Calibri" panose="020F0502020204030204" pitchFamily="34" charset="0"/>
              </a:rPr>
              <a:t> Century, which will fundamentally transform what we do and how we do it. In 2023 the UK Government passed the Economic Crime and Corporate Transparency Act, which sought to ensure that Companies House is fully equipped with the powers we need to tackle misuse of the companies register and to support the Government’s fight against economic crime. This is a significant expansion of the role of Companies House, and we are making a reality of new powers to maintain the integrity of the register, introducing new processes to verify the identity of directors on the register and developing new capabilities to identify and tackle economic crime on the register.</a:t>
            </a:r>
            <a:endParaRPr lang="en-GB" sz="1900">
              <a:solidFill>
                <a:srgbClr val="0063BE"/>
              </a:solidFill>
              <a:effectLst/>
              <a:latin typeface="Helvetica Neue LT Std" panose="020B0604020202020204" charset="0"/>
              <a:ea typeface="Calibri" panose="020F0502020204030204" pitchFamily="34" charset="0"/>
              <a:cs typeface="Arial" panose="020B0604020202020204" pitchFamily="34" charset="0"/>
            </a:endParaRPr>
          </a:p>
          <a:p>
            <a:pPr algn="just">
              <a:spcAft>
                <a:spcPts val="800"/>
              </a:spcAft>
            </a:pPr>
            <a:r>
              <a:rPr lang="en-GB" sz="1900">
                <a:solidFill>
                  <a:srgbClr val="0063BE"/>
                </a:solidFill>
                <a:effectLst/>
                <a:latin typeface="Helvetica Neue LT Std" panose="020B0604020202020204" charset="0"/>
                <a:ea typeface="Calibri" panose="020F0502020204030204" pitchFamily="34" charset="0"/>
                <a:cs typeface="Calibri" panose="020F0502020204030204" pitchFamily="34" charset="0"/>
              </a:rPr>
              <a:t>In parallel we are in the process of modernising our underlying systems and processes, ensuring we can leverage the full use of digital tools and cutting age data analytics to maximise the value of the data on our register and to strengthen our ability to deliver both our core services and our new powers.</a:t>
            </a:r>
            <a:endParaRPr lang="en-GB" sz="1900">
              <a:solidFill>
                <a:srgbClr val="0063BE"/>
              </a:solidFill>
              <a:effectLst/>
              <a:latin typeface="Helvetica Neue LT Std" panose="020B0604020202020204" charset="0"/>
              <a:ea typeface="Calibri" panose="020F0502020204030204" pitchFamily="34" charset="0"/>
              <a:cs typeface="Arial" panose="020B0604020202020204" pitchFamily="34" charset="0"/>
            </a:endParaRPr>
          </a:p>
          <a:p>
            <a:pPr algn="just">
              <a:spcAft>
                <a:spcPts val="800"/>
              </a:spcAft>
            </a:pPr>
            <a:r>
              <a:rPr lang="en-GB" sz="1900">
                <a:solidFill>
                  <a:srgbClr val="0063BE"/>
                </a:solidFill>
                <a:effectLst/>
                <a:latin typeface="Helvetica Neue LT Std" panose="020B0604020202020204" charset="0"/>
                <a:ea typeface="Calibri" panose="020F0502020204030204" pitchFamily="34" charset="0"/>
                <a:cs typeface="Calibri" panose="020F0502020204030204" pitchFamily="34" charset="0"/>
              </a:rPr>
              <a:t>Taken together, this is a substantial and far-reaching reform programme which will enable Companies House to play a leading role in the fight against corrupt business practices, providing the transparency and clarity necessary for the UK to continue to be regarded as a world-leading place to do business.</a:t>
            </a:r>
            <a:endParaRPr lang="en-GB" sz="1900">
              <a:solidFill>
                <a:srgbClr val="0063BE"/>
              </a:solidFill>
              <a:effectLst/>
              <a:latin typeface="Helvetica Neue LT Std" panose="020B0604020202020204" charset="0"/>
              <a:ea typeface="Calibri" panose="020F0502020204030204" pitchFamily="34" charset="0"/>
              <a:cs typeface="Arial" panose="020B0604020202020204" pitchFamily="34" charset="0"/>
            </a:endParaRPr>
          </a:p>
          <a:p>
            <a:endParaRPr lang="en-US" sz="1903">
              <a:solidFill>
                <a:srgbClr val="0063BE"/>
              </a:solidFill>
              <a:highlight>
                <a:srgbClr val="FFFF00"/>
              </a:highlight>
              <a:latin typeface="Helvetica Neue LT Std"/>
            </a:endParaRPr>
          </a:p>
          <a:p>
            <a:endParaRPr lang="en-US" sz="1903">
              <a:solidFill>
                <a:srgbClr val="0063BE"/>
              </a:solidFill>
              <a:highlight>
                <a:srgbClr val="FFFF00"/>
              </a:highlight>
              <a:latin typeface="Helvetica Neue LT Std"/>
            </a:endParaRPr>
          </a:p>
          <a:p>
            <a:endParaRPr lang="en-US" sz="1903">
              <a:solidFill>
                <a:srgbClr val="0063BE"/>
              </a:solidFill>
              <a:latin typeface="Helvetica Neue LT Std"/>
            </a:endParaRPr>
          </a:p>
          <a:p>
            <a:endParaRPr lang="en-US" sz="1903">
              <a:solidFill>
                <a:srgbClr val="0063BE"/>
              </a:solidFill>
              <a:latin typeface="Helvetica Neue LT Std"/>
            </a:endParaRPr>
          </a:p>
        </p:txBody>
      </p:sp>
      <p:sp>
        <p:nvSpPr>
          <p:cNvPr id="4" name="TextBox 4">
            <a:extLst>
              <a:ext uri="{FF2B5EF4-FFF2-40B4-BE49-F238E27FC236}">
                <a16:creationId xmlns:a16="http://schemas.microsoft.com/office/drawing/2014/main" id="{5EC3A12C-A8C9-50A9-DC80-61542C40E0BC}"/>
              </a:ext>
            </a:extLst>
          </p:cNvPr>
          <p:cNvSpPr txBox="1"/>
          <p:nvPr/>
        </p:nvSpPr>
        <p:spPr>
          <a:xfrm>
            <a:off x="2082441" y="407250"/>
            <a:ext cx="13502018" cy="732893"/>
          </a:xfrm>
          <a:prstGeom prst="rect">
            <a:avLst/>
          </a:prstGeom>
        </p:spPr>
        <p:txBody>
          <a:bodyPr wrap="square" lIns="0" tIns="0" rIns="0" bIns="0" rtlCol="0" anchor="t">
            <a:spAutoFit/>
          </a:bodyPr>
          <a:lstStyle/>
          <a:p>
            <a:pPr>
              <a:lnSpc>
                <a:spcPts val="5600"/>
              </a:lnSpc>
            </a:pPr>
            <a:r>
              <a:rPr lang="en-US" sz="5600">
                <a:solidFill>
                  <a:srgbClr val="CF102D"/>
                </a:solidFill>
                <a:latin typeface="FS Lola"/>
              </a:rPr>
              <a:t>Introduction to Companies House</a:t>
            </a:r>
          </a:p>
        </p:txBody>
      </p:sp>
      <p:pic>
        <p:nvPicPr>
          <p:cNvPr id="8" name="Picture 7">
            <a:extLst>
              <a:ext uri="{FF2B5EF4-FFF2-40B4-BE49-F238E27FC236}">
                <a16:creationId xmlns:a16="http://schemas.microsoft.com/office/drawing/2014/main" id="{7BC93333-DA97-3530-E07B-AAB245222B5A}"/>
              </a:ext>
            </a:extLst>
          </p:cNvPr>
          <p:cNvPicPr>
            <a:picLocks noChangeAspect="1"/>
          </p:cNvPicPr>
          <p:nvPr/>
        </p:nvPicPr>
        <p:blipFill>
          <a:blip r:embed="rId4"/>
          <a:srcRect r="10773"/>
          <a:stretch/>
        </p:blipFill>
        <p:spPr>
          <a:xfrm>
            <a:off x="9202946" y="1648714"/>
            <a:ext cx="9014497" cy="5614736"/>
          </a:xfrm>
          <a:prstGeom prst="rect">
            <a:avLst/>
          </a:prstGeom>
        </p:spPr>
      </p:pic>
      <p:sp>
        <p:nvSpPr>
          <p:cNvPr id="9" name="TextBox 8">
            <a:extLst>
              <a:ext uri="{FF2B5EF4-FFF2-40B4-BE49-F238E27FC236}">
                <a16:creationId xmlns:a16="http://schemas.microsoft.com/office/drawing/2014/main" id="{4D6310F8-7FE8-B256-F9C9-7BC1BF545BD2}"/>
              </a:ext>
            </a:extLst>
          </p:cNvPr>
          <p:cNvSpPr txBox="1"/>
          <p:nvPr/>
        </p:nvSpPr>
        <p:spPr>
          <a:xfrm>
            <a:off x="512471" y="8339573"/>
            <a:ext cx="17526090" cy="1538883"/>
          </a:xfrm>
          <a:prstGeom prst="rect">
            <a:avLst/>
          </a:prstGeom>
          <a:noFill/>
        </p:spPr>
        <p:txBody>
          <a:bodyPr wrap="square" rtlCol="0">
            <a:spAutoFit/>
          </a:bodyPr>
          <a:lstStyle/>
          <a:p>
            <a:pPr algn="just"/>
            <a:r>
              <a:rPr lang="en-GB" sz="1900">
                <a:solidFill>
                  <a:srgbClr val="0063BE"/>
                </a:solidFill>
                <a:effectLst/>
                <a:latin typeface="Helvetica Neue LT Std" panose="020B0604020202020204" charset="0"/>
                <a:ea typeface="Calibri" panose="020F0502020204030204" pitchFamily="34" charset="0"/>
                <a:cs typeface="Calibri" panose="020F0502020204030204" pitchFamily="34" charset="0"/>
              </a:rPr>
              <a:t>These changes will have an impact on our systems, services, culture and ways of working, and we are looking for someone experienced to</a:t>
            </a:r>
            <a:r>
              <a:rPr lang="en-GB" sz="1900">
                <a:solidFill>
                  <a:srgbClr val="0063BE"/>
                </a:solidFill>
                <a:effectLst/>
                <a:latin typeface="Helvetica Neue LT Std" panose="020B0604020202020204" charset="0"/>
                <a:ea typeface="Segoe UI" panose="020B0502040204020203" pitchFamily="34" charset="0"/>
                <a:cs typeface="Calibri" panose="020F0502020204030204" pitchFamily="34" charset="0"/>
              </a:rPr>
              <a:t> lead the organisation through this next phase of transformation</a:t>
            </a:r>
            <a:r>
              <a:rPr lang="en-GB" sz="1900">
                <a:solidFill>
                  <a:srgbClr val="0063BE"/>
                </a:solidFill>
                <a:effectLst/>
                <a:latin typeface="Helvetica Neue LT Std" panose="020B0604020202020204" charset="0"/>
                <a:ea typeface="Calibri" panose="020F0502020204030204" pitchFamily="34" charset="0"/>
                <a:cs typeface="Calibri" panose="020F0502020204030204" pitchFamily="34" charset="0"/>
              </a:rPr>
              <a:t>, ensuring that our organisation not only meets the challenges of today but is also well-prepared for the future. This journey requires expertise and experience in leading a complex change agenda, the delivery of multiple programmes and the creation of significant new value.</a:t>
            </a:r>
            <a:endParaRPr lang="en-GB" sz="1900">
              <a:solidFill>
                <a:srgbClr val="0063BE"/>
              </a:solidFill>
              <a:latin typeface="Helvetica Neue LT Std" panose="020B0604020202020204" charset="0"/>
              <a:ea typeface="Calibri" panose="020F0502020204030204" pitchFamily="34" charset="0"/>
              <a:cs typeface="Calibri" panose="020F0502020204030204" pitchFamily="34" charset="0"/>
            </a:endParaRPr>
          </a:p>
          <a:p>
            <a:endParaRPr lang="en-GB">
              <a:solidFill>
                <a:srgbClr val="0063BE"/>
              </a:solidFill>
            </a:endParaRPr>
          </a:p>
        </p:txBody>
      </p:sp>
    </p:spTree>
    <p:extLst>
      <p:ext uri="{BB962C8B-B14F-4D97-AF65-F5344CB8AC3E}">
        <p14:creationId xmlns:p14="http://schemas.microsoft.com/office/powerpoint/2010/main" val="1532033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512304"/>
            <a:ext cx="7451196" cy="5337656"/>
            <a:chOff x="0" y="0"/>
            <a:chExt cx="1962455" cy="1405802"/>
          </a:xfrm>
        </p:grpSpPr>
        <p:sp>
          <p:nvSpPr>
            <p:cNvPr id="3" name="Freeform 3"/>
            <p:cNvSpPr/>
            <p:nvPr/>
          </p:nvSpPr>
          <p:spPr>
            <a:xfrm>
              <a:off x="0" y="0"/>
              <a:ext cx="1962455" cy="1405802"/>
            </a:xfrm>
            <a:custGeom>
              <a:avLst/>
              <a:gdLst/>
              <a:ahLst/>
              <a:cxnLst/>
              <a:rect l="l" t="t" r="r" b="b"/>
              <a:pathLst>
                <a:path w="1962455" h="1405802">
                  <a:moveTo>
                    <a:pt x="0" y="0"/>
                  </a:moveTo>
                  <a:lnTo>
                    <a:pt x="1962455" y="0"/>
                  </a:lnTo>
                  <a:lnTo>
                    <a:pt x="1962455" y="1405802"/>
                  </a:lnTo>
                  <a:lnTo>
                    <a:pt x="0" y="1405802"/>
                  </a:lnTo>
                  <a:close/>
                </a:path>
              </a:pathLst>
            </a:custGeom>
            <a:solidFill>
              <a:srgbClr val="F0F0EC"/>
            </a:solidFill>
          </p:spPr>
          <p:txBody>
            <a:bodyPr/>
            <a:lstStyle/>
            <a:p>
              <a:endParaRPr lang="en-GB"/>
            </a:p>
          </p:txBody>
        </p:sp>
        <p:sp>
          <p:nvSpPr>
            <p:cNvPr id="4" name="TextBox 4"/>
            <p:cNvSpPr txBox="1"/>
            <p:nvPr/>
          </p:nvSpPr>
          <p:spPr>
            <a:xfrm>
              <a:off x="0" y="-38100"/>
              <a:ext cx="1962455" cy="1443902"/>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a:off x="0" y="9700628"/>
            <a:ext cx="18395101" cy="0"/>
          </a:xfrm>
          <a:prstGeom prst="line">
            <a:avLst/>
          </a:prstGeom>
          <a:ln w="38100" cap="flat">
            <a:solidFill>
              <a:srgbClr val="2254C5"/>
            </a:solidFill>
            <a:prstDash val="solid"/>
            <a:headEnd type="none" w="sm" len="sm"/>
            <a:tailEnd type="none" w="sm" len="sm"/>
          </a:ln>
        </p:spPr>
        <p:txBody>
          <a:bodyPr/>
          <a:lstStyle/>
          <a:p>
            <a:endParaRPr lang="en-GB"/>
          </a:p>
        </p:txBody>
      </p:sp>
      <p:sp>
        <p:nvSpPr>
          <p:cNvPr id="12" name="TextBox 12"/>
          <p:cNvSpPr txBox="1"/>
          <p:nvPr/>
        </p:nvSpPr>
        <p:spPr>
          <a:xfrm>
            <a:off x="974708" y="521353"/>
            <a:ext cx="7289766" cy="2114425"/>
          </a:xfrm>
          <a:prstGeom prst="rect">
            <a:avLst/>
          </a:prstGeom>
        </p:spPr>
        <p:txBody>
          <a:bodyPr lIns="0" tIns="0" rIns="0" bIns="0" rtlCol="0" anchor="t">
            <a:spAutoFit/>
          </a:bodyPr>
          <a:lstStyle/>
          <a:p>
            <a:pPr>
              <a:lnSpc>
                <a:spcPts val="8187"/>
              </a:lnSpc>
            </a:pPr>
            <a:r>
              <a:rPr lang="en-US" sz="8187">
                <a:solidFill>
                  <a:srgbClr val="CF102D"/>
                </a:solidFill>
                <a:latin typeface="FS Lola"/>
              </a:rPr>
              <a:t>Companies House Values​</a:t>
            </a:r>
          </a:p>
        </p:txBody>
      </p:sp>
      <p:sp>
        <p:nvSpPr>
          <p:cNvPr id="13" name="TextBox 13"/>
          <p:cNvSpPr txBox="1"/>
          <p:nvPr/>
        </p:nvSpPr>
        <p:spPr>
          <a:xfrm>
            <a:off x="1478320" y="6424472"/>
            <a:ext cx="6551957" cy="2129686"/>
          </a:xfrm>
          <a:prstGeom prst="rect">
            <a:avLst/>
          </a:prstGeom>
        </p:spPr>
        <p:txBody>
          <a:bodyPr lIns="0" tIns="0" rIns="0" bIns="0" rtlCol="0" anchor="t">
            <a:spAutoFit/>
          </a:bodyPr>
          <a:lstStyle/>
          <a:p>
            <a:pPr>
              <a:lnSpc>
                <a:spcPts val="2424"/>
              </a:lnSpc>
            </a:pPr>
            <a:r>
              <a:rPr lang="en-GB">
                <a:solidFill>
                  <a:srgbClr val="545454"/>
                </a:solidFill>
                <a:latin typeface="Helvetica Neue LT Std" panose="020B0604020202020204" charset="0"/>
              </a:rPr>
              <a:t>Our organisation is transforming, and our current values and behaviours have served us well. To ensure that we're setting ourselves up for the future, we're conducting an organisation wide review of our culture to deepen our understanding of the aspects of our culture that we want to cherish, and where we need to evolve in response to our changing organisation. This is an exciting time to join us as we shape our future.</a:t>
            </a:r>
            <a:endParaRPr lang="en-US">
              <a:solidFill>
                <a:srgbClr val="545454"/>
              </a:solidFill>
              <a:latin typeface="Helvetica Neue LT Std" panose="020B0604020202020204" charset="0"/>
            </a:endParaRPr>
          </a:p>
        </p:txBody>
      </p:sp>
      <p:sp>
        <p:nvSpPr>
          <p:cNvPr id="22" name="Freeform 22"/>
          <p:cNvSpPr/>
          <p:nvPr/>
        </p:nvSpPr>
        <p:spPr>
          <a:xfrm>
            <a:off x="1038225" y="2744565"/>
            <a:ext cx="7451196" cy="3534860"/>
          </a:xfrm>
          <a:custGeom>
            <a:avLst/>
            <a:gdLst/>
            <a:ahLst/>
            <a:cxnLst/>
            <a:rect l="l" t="t" r="r" b="b"/>
            <a:pathLst>
              <a:path w="7451196" h="3534860">
                <a:moveTo>
                  <a:pt x="0" y="0"/>
                </a:moveTo>
                <a:lnTo>
                  <a:pt x="7451196" y="0"/>
                </a:lnTo>
                <a:lnTo>
                  <a:pt x="7451196" y="3534860"/>
                </a:lnTo>
                <a:lnTo>
                  <a:pt x="0" y="3534860"/>
                </a:lnTo>
                <a:lnTo>
                  <a:pt x="0" y="0"/>
                </a:lnTo>
                <a:close/>
              </a:path>
            </a:pathLst>
          </a:custGeom>
          <a:blipFill>
            <a:blip r:embed="rId2"/>
            <a:stretch>
              <a:fillRect t="-16667" b="-23860"/>
            </a:stretch>
          </a:blipFill>
        </p:spPr>
        <p:txBody>
          <a:bodyPr/>
          <a:lstStyle/>
          <a:p>
            <a:endParaRPr lang="en-GB"/>
          </a:p>
        </p:txBody>
      </p:sp>
      <p:sp>
        <p:nvSpPr>
          <p:cNvPr id="24" name="TextBox 23">
            <a:extLst>
              <a:ext uri="{FF2B5EF4-FFF2-40B4-BE49-F238E27FC236}">
                <a16:creationId xmlns:a16="http://schemas.microsoft.com/office/drawing/2014/main" id="{B5E6BBEB-A65F-52CC-EA43-0231A04DBA66}"/>
              </a:ext>
            </a:extLst>
          </p:cNvPr>
          <p:cNvSpPr txBox="1"/>
          <p:nvPr/>
        </p:nvSpPr>
        <p:spPr>
          <a:xfrm>
            <a:off x="8660921" y="413470"/>
            <a:ext cx="9506309" cy="8463855"/>
          </a:xfrm>
          <a:prstGeom prst="rect">
            <a:avLst/>
          </a:prstGeom>
          <a:noFill/>
        </p:spPr>
        <p:txBody>
          <a:bodyPr wrap="square">
            <a:spAutoFit/>
          </a:bodyPr>
          <a:lstStyle/>
          <a:p>
            <a:r>
              <a:rPr lang="en-GB" sz="2000">
                <a:solidFill>
                  <a:srgbClr val="545454"/>
                </a:solidFill>
                <a:latin typeface="Helvetica Neue LT Std" panose="020B0604020202020204" charset="0"/>
              </a:rPr>
              <a:t>To support our culture of enabling our brilliant people to flourish and drive high performance, we’ve adopted the following: </a:t>
            </a:r>
          </a:p>
          <a:p>
            <a:endParaRPr lang="en-GB" sz="2000">
              <a:latin typeface="Helvetica Neue LT Std" panose="020B0604020202020204" charset="0"/>
            </a:endParaRPr>
          </a:p>
          <a:p>
            <a:r>
              <a:rPr lang="en-GB" sz="3200" b="1">
                <a:solidFill>
                  <a:srgbClr val="0063BE"/>
                </a:solidFill>
                <a:latin typeface="Helvetica Neue LT Std" panose="020B0604020202020204" charset="0"/>
              </a:rPr>
              <a:t>ABC</a:t>
            </a:r>
            <a:r>
              <a:rPr lang="en-GB" sz="3200">
                <a:solidFill>
                  <a:srgbClr val="0063BE"/>
                </a:solidFill>
                <a:latin typeface="Helvetica Neue LT Std" panose="020B0604020202020204" charset="0"/>
              </a:rPr>
              <a:t> behaviours: </a:t>
            </a:r>
            <a:r>
              <a:rPr lang="en-GB" sz="3200" b="1">
                <a:solidFill>
                  <a:srgbClr val="0063BE"/>
                </a:solidFill>
                <a:latin typeface="Helvetica Neue LT Std" panose="020B0604020202020204" charset="0"/>
              </a:rPr>
              <a:t>Adaptable, Bold and Curious</a:t>
            </a:r>
            <a:r>
              <a:rPr lang="en-GB" sz="3200">
                <a:solidFill>
                  <a:srgbClr val="0063BE"/>
                </a:solidFill>
                <a:latin typeface="Helvetica Neue LT Std" panose="020B0604020202020204" charset="0"/>
              </a:rPr>
              <a:t>. </a:t>
            </a:r>
          </a:p>
          <a:p>
            <a:endParaRPr lang="en-GB" sz="3200">
              <a:solidFill>
                <a:srgbClr val="545454"/>
              </a:solidFill>
              <a:latin typeface="Helvetica Neue LT Std" panose="020B0604020202020204" charset="0"/>
            </a:endParaRPr>
          </a:p>
          <a:p>
            <a:r>
              <a:rPr lang="en-GB" sz="2000">
                <a:solidFill>
                  <a:srgbClr val="545454"/>
                </a:solidFill>
                <a:latin typeface="Helvetica Neue LT Std" panose="020B0604020202020204" charset="0"/>
              </a:rPr>
              <a:t>Our behaviours are an important part of working at Companies House. They underpin what we do and how we do it – setting out the way we should behave, and the behaviours we can expect from our colleagues. </a:t>
            </a:r>
          </a:p>
          <a:p>
            <a:endParaRPr lang="en-GB" sz="2000">
              <a:solidFill>
                <a:srgbClr val="545454"/>
              </a:solidFill>
              <a:latin typeface="Helvetica Neue LT Std" panose="020B0604020202020204" charset="0"/>
            </a:endParaRPr>
          </a:p>
          <a:p>
            <a:r>
              <a:rPr lang="en-GB" sz="2000">
                <a:solidFill>
                  <a:srgbClr val="545454"/>
                </a:solidFill>
                <a:latin typeface="Helvetica Neue LT Std" panose="020B0604020202020204" charset="0"/>
              </a:rPr>
              <a:t>Our behaviours help us to deliver on our values: </a:t>
            </a:r>
          </a:p>
          <a:p>
            <a:pPr marL="285750" indent="-285750">
              <a:buFont typeface="Arial" panose="020B0604020202020204" pitchFamily="34" charset="0"/>
              <a:buChar char="•"/>
            </a:pPr>
            <a:r>
              <a:rPr lang="en-GB" sz="2000">
                <a:solidFill>
                  <a:srgbClr val="0063BE"/>
                </a:solidFill>
                <a:latin typeface="Helvetica Neue LT Std" panose="020B0604020202020204" charset="0"/>
              </a:rPr>
              <a:t>Working as one </a:t>
            </a:r>
          </a:p>
          <a:p>
            <a:pPr marL="285750" indent="-285750">
              <a:buFont typeface="Arial" panose="020B0604020202020204" pitchFamily="34" charset="0"/>
              <a:buChar char="•"/>
            </a:pPr>
            <a:r>
              <a:rPr lang="en-GB" sz="2000">
                <a:solidFill>
                  <a:srgbClr val="0063BE"/>
                </a:solidFill>
                <a:latin typeface="Helvetica Neue LT Std" panose="020B0604020202020204" charset="0"/>
              </a:rPr>
              <a:t>Every achievement counts </a:t>
            </a:r>
          </a:p>
          <a:p>
            <a:pPr marL="285750" indent="-285750">
              <a:buFont typeface="Arial" panose="020B0604020202020204" pitchFamily="34" charset="0"/>
              <a:buChar char="•"/>
            </a:pPr>
            <a:r>
              <a:rPr lang="en-GB" sz="2000">
                <a:solidFill>
                  <a:srgbClr val="0063BE"/>
                </a:solidFill>
                <a:latin typeface="Helvetica Neue LT Std" panose="020B0604020202020204" charset="0"/>
              </a:rPr>
              <a:t>Excellent standards and behaviour </a:t>
            </a:r>
          </a:p>
          <a:p>
            <a:endParaRPr lang="en-GB" sz="2000">
              <a:solidFill>
                <a:srgbClr val="545454"/>
              </a:solidFill>
              <a:latin typeface="Helvetica Neue LT Std" panose="020B0604020202020204" charset="0"/>
            </a:endParaRPr>
          </a:p>
          <a:p>
            <a:r>
              <a:rPr lang="en-GB" sz="2000">
                <a:solidFill>
                  <a:srgbClr val="545454"/>
                </a:solidFill>
                <a:latin typeface="Helvetica Neue LT Std" panose="020B0604020202020204" charset="0"/>
              </a:rPr>
              <a:t>They also drive us to meet our strategic goals and are underpinned by a commitment to EDI and the recognition that every single person in Companies House has an important role to play in living our behaviours and values. </a:t>
            </a:r>
          </a:p>
          <a:p>
            <a:endParaRPr lang="en-GB" sz="2000">
              <a:solidFill>
                <a:srgbClr val="545454"/>
              </a:solidFill>
              <a:latin typeface="Helvetica Neue LT Std" panose="020B0604020202020204" charset="0"/>
            </a:endParaRPr>
          </a:p>
          <a:p>
            <a:r>
              <a:rPr lang="en-GB" sz="2000">
                <a:solidFill>
                  <a:srgbClr val="545454"/>
                </a:solidFill>
                <a:latin typeface="Helvetica Neue LT Std" panose="020B0604020202020204" charset="0"/>
              </a:rPr>
              <a:t>As an organisation, we recognise that EDI is about tackling under-representation, building inclusive cultures, and ensuring system accountability for progress. It’s also about creating and implementing evidence based, innovative approaches that drive change. </a:t>
            </a:r>
          </a:p>
          <a:p>
            <a:endParaRPr lang="en-GB" sz="2000">
              <a:solidFill>
                <a:srgbClr val="545454"/>
              </a:solidFill>
              <a:latin typeface="Helvetica Neue LT Std" panose="020B0604020202020204" charset="0"/>
            </a:endParaRPr>
          </a:p>
          <a:p>
            <a:r>
              <a:rPr lang="en-GB" sz="2000">
                <a:solidFill>
                  <a:srgbClr val="545454"/>
                </a:solidFill>
                <a:latin typeface="Helvetica Neue LT Std" panose="020B0604020202020204" charset="0"/>
              </a:rPr>
              <a:t>We’re committed to creating an environment that ensures everyone can reach their full potential, and that diversity of thought and experience is integral to inclusive policy making and delivering excellent public services.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6363" y="263213"/>
            <a:ext cx="1453646" cy="1113856"/>
          </a:xfrm>
          <a:custGeom>
            <a:avLst/>
            <a:gdLst/>
            <a:ahLst/>
            <a:cxnLst/>
            <a:rect l="l" t="t" r="r" b="b"/>
            <a:pathLst>
              <a:path w="1453646" h="1113856">
                <a:moveTo>
                  <a:pt x="0" y="0"/>
                </a:moveTo>
                <a:lnTo>
                  <a:pt x="1453645" y="0"/>
                </a:lnTo>
                <a:lnTo>
                  <a:pt x="1453645" y="1113856"/>
                </a:lnTo>
                <a:lnTo>
                  <a:pt x="0" y="11138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739942" y="1544449"/>
            <a:ext cx="17227216" cy="10024026"/>
          </a:xfrm>
          <a:prstGeom prst="rect">
            <a:avLst/>
          </a:prstGeom>
        </p:spPr>
        <p:txBody>
          <a:bodyPr wrap="square" lIns="0" tIns="0" rIns="0" bIns="0" rtlCol="0" anchor="t">
            <a:spAutoFit/>
          </a:bodyPr>
          <a:lstStyle/>
          <a:p>
            <a:pPr>
              <a:lnSpc>
                <a:spcPct val="107000"/>
              </a:lnSpc>
              <a:spcAft>
                <a:spcPts val="800"/>
              </a:spcAft>
            </a:pPr>
            <a:r>
              <a:rPr lang="en-GB" sz="2000">
                <a:solidFill>
                  <a:srgbClr val="545454"/>
                </a:solidFill>
                <a:effectLst/>
                <a:latin typeface="Helvetica Neue LT Std" panose="020B0604020202020204" charset="0"/>
                <a:ea typeface="Calibri" panose="020F0502020204030204" pitchFamily="34" charset="0"/>
                <a:cs typeface="Calibri" panose="020F0502020204030204" pitchFamily="34" charset="0"/>
              </a:rPr>
              <a:t>As CEO of Companies House, you will be instrumental in guiding the organisation through the period of significant change, fostering a culture of innovation and excellence, and ultimately helping Companies House to achieve its mission of enhancing corporate transparency and combating economic crime. Your key responsibilities will include:</a:t>
            </a:r>
          </a:p>
          <a:p>
            <a:pPr marL="342900" indent="-342900" algn="l">
              <a:buFont typeface="Arial" panose="020B0604020202020204" pitchFamily="34" charset="0"/>
              <a:buChar char="•"/>
            </a:pPr>
            <a:r>
              <a:rPr lang="en-GB" sz="2000" b="0" i="0">
                <a:solidFill>
                  <a:srgbClr val="545454"/>
                </a:solidFill>
                <a:effectLst/>
                <a:latin typeface="Helvetica Neue LT Std"/>
              </a:rPr>
              <a:t>Provide strategic leadership and direction to Companies House, ensuring the delivery of its statutory functions, services and transformation programme, with a strong emphasis on the critical importance of people and culture to Companies House’s success.</a:t>
            </a:r>
          </a:p>
          <a:p>
            <a:pPr marL="342900" indent="-342900" algn="l">
              <a:buFont typeface="Arial" panose="020B0604020202020204" pitchFamily="34" charset="0"/>
              <a:buChar char="•"/>
            </a:pPr>
            <a:endParaRPr lang="en-GB" sz="2000">
              <a:solidFill>
                <a:srgbClr val="545454"/>
              </a:solidFill>
              <a:latin typeface="Helvetica Neue LT Std" panose="020B0604020202020204" charset="0"/>
            </a:endParaRPr>
          </a:p>
          <a:p>
            <a:pPr marL="342900" indent="-342900" algn="l">
              <a:buFont typeface="Arial" panose="020B0604020202020204" pitchFamily="34" charset="0"/>
              <a:buChar char="•"/>
            </a:pPr>
            <a:r>
              <a:rPr lang="en-GB" sz="2000" b="0" i="0">
                <a:solidFill>
                  <a:srgbClr val="545454"/>
                </a:solidFill>
                <a:effectLst/>
                <a:latin typeface="Helvetica Neue LT Std"/>
              </a:rPr>
              <a:t>Acting as Registrar of Companies for England and Wales. Working in close collaboration with the Registrars for Scotland and Northern Ireland you will be responsible for meeting the Registrars' objectives as set out in the Economic Crime and Corporate Transparency Act 2023.</a:t>
            </a:r>
          </a:p>
          <a:p>
            <a:pPr marL="342900" indent="-342900" algn="l">
              <a:buFont typeface="Arial" panose="020B0604020202020204" pitchFamily="34" charset="0"/>
              <a:buChar char="•"/>
            </a:pPr>
            <a:endParaRPr lang="en-GB" sz="2000">
              <a:solidFill>
                <a:srgbClr val="545454"/>
              </a:solidFill>
              <a:latin typeface="Helvetica Neue LT Std" panose="020B0604020202020204" charset="0"/>
            </a:endParaRPr>
          </a:p>
          <a:p>
            <a:pPr marL="342900" indent="-342900" algn="l">
              <a:buFont typeface="Arial" panose="020B0604020202020204" pitchFamily="34" charset="0"/>
              <a:buChar char="•"/>
            </a:pPr>
            <a:r>
              <a:rPr lang="en-GB" sz="2000" b="0" i="0">
                <a:solidFill>
                  <a:srgbClr val="545454"/>
                </a:solidFill>
                <a:effectLst/>
                <a:latin typeface="Helvetica Neue LT Std"/>
              </a:rPr>
              <a:t>Lead the development and implementation of the organisation's strategic plan, aligning it with government priorities and stakeholder expectations.</a:t>
            </a:r>
          </a:p>
          <a:p>
            <a:pPr marL="342900" indent="-342900" algn="l">
              <a:buFont typeface="Arial" panose="020B0604020202020204" pitchFamily="34" charset="0"/>
              <a:buChar char="•"/>
            </a:pPr>
            <a:endParaRPr lang="en-GB" sz="2000">
              <a:solidFill>
                <a:srgbClr val="545454"/>
              </a:solidFill>
              <a:latin typeface="Helvetica Neue LT Std" panose="020B0604020202020204" charset="0"/>
            </a:endParaRPr>
          </a:p>
          <a:p>
            <a:pPr marL="342900" indent="-342900" algn="l">
              <a:buFont typeface="Arial" panose="020B0604020202020204" pitchFamily="34" charset="0"/>
              <a:buChar char="•"/>
            </a:pPr>
            <a:r>
              <a:rPr lang="en-GB" sz="2000" b="0" i="0">
                <a:solidFill>
                  <a:srgbClr val="545454"/>
                </a:solidFill>
                <a:effectLst/>
                <a:latin typeface="Helvetica Neue LT Std"/>
              </a:rPr>
              <a:t>Create an environment that supports the delivery of multiple programmes and establishes many of the best practices found in leading edge data and service companies. Fostering a culture of innovation, continuous improvement and customer focus within the organisation.</a:t>
            </a:r>
          </a:p>
          <a:p>
            <a:pPr marL="342900" indent="-342900" algn="l">
              <a:buFont typeface="Arial" panose="020B0604020202020204" pitchFamily="34" charset="0"/>
              <a:buChar char="•"/>
            </a:pPr>
            <a:endParaRPr lang="en-GB" sz="2000">
              <a:solidFill>
                <a:srgbClr val="545454"/>
              </a:solidFill>
              <a:latin typeface="Helvetica Neue LT Std" panose="020B0604020202020204" charset="0"/>
            </a:endParaRPr>
          </a:p>
          <a:p>
            <a:pPr marL="342900" indent="-342900" algn="l">
              <a:buFont typeface="Arial" panose="020B0604020202020204" pitchFamily="34" charset="0"/>
              <a:buChar char="•"/>
            </a:pPr>
            <a:r>
              <a:rPr lang="en-GB" sz="2000">
                <a:solidFill>
                  <a:srgbClr val="545454"/>
                </a:solidFill>
                <a:latin typeface="Helvetica Neue LT Std"/>
              </a:rPr>
              <a:t>Managing</a:t>
            </a:r>
            <a:r>
              <a:rPr lang="en-GB" sz="2000" b="0" i="0">
                <a:solidFill>
                  <a:srgbClr val="545454"/>
                </a:solidFill>
                <a:effectLst/>
                <a:latin typeface="Helvetica Neue LT Std"/>
              </a:rPr>
              <a:t> the pivot towards a more customer, data and analytics centric ecosystem, and influencing industry ecosystems in creating greater trust in the integrity of the register.</a:t>
            </a:r>
          </a:p>
          <a:p>
            <a:pPr marL="342900" indent="-342900" algn="l">
              <a:buFont typeface="Arial" panose="020B0604020202020204" pitchFamily="34" charset="0"/>
              <a:buChar char="•"/>
            </a:pPr>
            <a:endParaRPr lang="en-GB" sz="2000">
              <a:solidFill>
                <a:srgbClr val="545454"/>
              </a:solidFill>
              <a:latin typeface="Helvetica Neue LT Std" panose="020B0604020202020204" charset="0"/>
            </a:endParaRPr>
          </a:p>
          <a:p>
            <a:pPr marL="342900" indent="-342900" algn="l">
              <a:buFont typeface="Arial" panose="020B0604020202020204" pitchFamily="34" charset="0"/>
              <a:buChar char="•"/>
            </a:pPr>
            <a:r>
              <a:rPr lang="en-GB" sz="2000" b="0" i="0">
                <a:solidFill>
                  <a:srgbClr val="545454"/>
                </a:solidFill>
                <a:effectLst/>
                <a:latin typeface="Helvetica Neue LT Std"/>
              </a:rPr>
              <a:t>Foster a collaborative and transparent relationship with non-executive directors and the Department for Business and Trade, ensuring their insights and expertise are effectively integrated into the strategic decision-making process.</a:t>
            </a:r>
          </a:p>
          <a:p>
            <a:pPr marL="342900" indent="-342900" algn="l">
              <a:buFont typeface="Arial" panose="020B0604020202020204" pitchFamily="34" charset="0"/>
              <a:buChar char="•"/>
            </a:pPr>
            <a:endParaRPr lang="en-GB" sz="2000">
              <a:solidFill>
                <a:srgbClr val="545454"/>
              </a:solidFill>
              <a:latin typeface="Helvetica Neue LT Std" panose="020B0604020202020204" charset="0"/>
            </a:endParaRPr>
          </a:p>
          <a:p>
            <a:pPr marL="342900" indent="-342900" algn="l">
              <a:buFont typeface="Arial" panose="020B0604020202020204" pitchFamily="34" charset="0"/>
              <a:buChar char="•"/>
            </a:pPr>
            <a:r>
              <a:rPr lang="en-GB" sz="2000" b="0" i="0">
                <a:solidFill>
                  <a:srgbClr val="545454"/>
                </a:solidFill>
                <a:effectLst/>
                <a:latin typeface="Helvetica Neue LT Std"/>
              </a:rPr>
              <a:t>Oversee the management of the organisation, driving increasing levels of performance while ensuring that efficiencies are identified and realised.</a:t>
            </a:r>
          </a:p>
          <a:p>
            <a:pPr marL="342900" indent="-342900" algn="l">
              <a:buFont typeface="Arial" panose="020B0604020202020204" pitchFamily="34" charset="0"/>
              <a:buChar char="•"/>
            </a:pPr>
            <a:endParaRPr lang="en-GB" sz="2000">
              <a:solidFill>
                <a:srgbClr val="545454"/>
              </a:solidFill>
              <a:latin typeface="Helvetica Neue LT Std" panose="020B0604020202020204" charset="0"/>
            </a:endParaRPr>
          </a:p>
          <a:p>
            <a:pPr marL="342900" indent="-342900">
              <a:buFont typeface="Arial" panose="020B0604020202020204" pitchFamily="34" charset="0"/>
              <a:buChar char="•"/>
            </a:pPr>
            <a:r>
              <a:rPr lang="en-GB" sz="2000" b="0" i="0">
                <a:solidFill>
                  <a:srgbClr val="545454"/>
                </a:solidFill>
                <a:effectLst/>
                <a:latin typeface="Helvetica Neue LT Std"/>
              </a:rPr>
              <a:t>Represent Companies House at the most senior levels with Ministers, government departments, industry bodies, and other stakeholders.</a:t>
            </a:r>
            <a:r>
              <a:rPr lang="en-GB" sz="2000">
                <a:solidFill>
                  <a:srgbClr val="545454"/>
                </a:solidFill>
                <a:latin typeface="Helvetica Neue LT Std"/>
              </a:rPr>
              <a:t> Acting as the Accounting Officer of the organisation and appearing before Parliament to account for the organisation's spend and performance.</a:t>
            </a:r>
            <a:endParaRPr lang="en-GB" sz="2000" b="0" i="0">
              <a:solidFill>
                <a:srgbClr val="545454"/>
              </a:solidFill>
              <a:effectLst/>
              <a:latin typeface="Helvetica Neue LT Std" panose="020B0604020202020204" charset="0"/>
            </a:endParaRPr>
          </a:p>
          <a:p>
            <a:pPr>
              <a:lnSpc>
                <a:spcPct val="107000"/>
              </a:lnSpc>
              <a:spcAft>
                <a:spcPts val="800"/>
              </a:spcAft>
            </a:pPr>
            <a:endParaRPr lang="en-GB" sz="2000">
              <a:solidFill>
                <a:srgbClr val="545454"/>
              </a:solidFill>
              <a:effectLst/>
              <a:latin typeface="Helvetica Neue LT Std" panose="020B0604020202020204" charset="0"/>
              <a:ea typeface="Calibri" panose="020F0502020204030204" pitchFamily="34" charset="0"/>
              <a:cs typeface="Arial" panose="020B0604020202020204" pitchFamily="34" charset="0"/>
            </a:endParaRPr>
          </a:p>
          <a:p>
            <a:pPr>
              <a:lnSpc>
                <a:spcPct val="107000"/>
              </a:lnSpc>
              <a:spcAft>
                <a:spcPts val="800"/>
              </a:spcAft>
            </a:pPr>
            <a:endParaRPr lang="en-GB" sz="1900">
              <a:solidFill>
                <a:srgbClr val="545454"/>
              </a:solidFill>
              <a:effectLst/>
              <a:latin typeface="Helvetica Neue LT Std" panose="020B0604020202020204" charset="0"/>
              <a:ea typeface="Calibri" panose="020F0502020204030204" pitchFamily="34" charset="0"/>
              <a:cs typeface="Calibri" panose="020F0502020204030204" pitchFamily="34" charset="0"/>
            </a:endParaRPr>
          </a:p>
          <a:p>
            <a:pPr>
              <a:lnSpc>
                <a:spcPts val="2664"/>
              </a:lnSpc>
            </a:pPr>
            <a:endParaRPr lang="en-US" sz="1900">
              <a:solidFill>
                <a:srgbClr val="545454"/>
              </a:solidFill>
              <a:highlight>
                <a:srgbClr val="FFFF00"/>
              </a:highlight>
              <a:latin typeface="Helvetica Neue LT Std"/>
            </a:endParaRPr>
          </a:p>
          <a:p>
            <a:pPr>
              <a:lnSpc>
                <a:spcPts val="2664"/>
              </a:lnSpc>
            </a:pPr>
            <a:endParaRPr lang="en-US" sz="1900">
              <a:solidFill>
                <a:srgbClr val="545454"/>
              </a:solidFill>
              <a:latin typeface="Helvetica Neue LT Std"/>
            </a:endParaRPr>
          </a:p>
          <a:p>
            <a:pPr>
              <a:lnSpc>
                <a:spcPts val="2664"/>
              </a:lnSpc>
            </a:pPr>
            <a:endParaRPr lang="en-US" sz="1900">
              <a:solidFill>
                <a:srgbClr val="545454"/>
              </a:solidFill>
              <a:latin typeface="Helvetica Neue LT Std"/>
            </a:endParaRPr>
          </a:p>
        </p:txBody>
      </p:sp>
      <p:sp>
        <p:nvSpPr>
          <p:cNvPr id="4" name="TextBox 4"/>
          <p:cNvSpPr txBox="1"/>
          <p:nvPr/>
        </p:nvSpPr>
        <p:spPr>
          <a:xfrm>
            <a:off x="2487001" y="558554"/>
            <a:ext cx="6656999" cy="818515"/>
          </a:xfrm>
          <a:prstGeom prst="rect">
            <a:avLst/>
          </a:prstGeom>
        </p:spPr>
        <p:txBody>
          <a:bodyPr lIns="0" tIns="0" rIns="0" bIns="0" rtlCol="0" anchor="t">
            <a:spAutoFit/>
          </a:bodyPr>
          <a:lstStyle/>
          <a:p>
            <a:pPr>
              <a:lnSpc>
                <a:spcPts val="5600"/>
              </a:lnSpc>
            </a:pPr>
            <a:r>
              <a:rPr lang="en-US" sz="5600">
                <a:solidFill>
                  <a:srgbClr val="CF102D"/>
                </a:solidFill>
                <a:latin typeface="FS Lola"/>
              </a:rPr>
              <a:t>Key Responsibilities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7561" y="5872257"/>
            <a:ext cx="841817" cy="484981"/>
          </a:xfrm>
          <a:custGeom>
            <a:avLst/>
            <a:gdLst/>
            <a:ahLst/>
            <a:cxnLst/>
            <a:rect l="l" t="t" r="r" b="b"/>
            <a:pathLst>
              <a:path w="1148156" h="661146">
                <a:moveTo>
                  <a:pt x="0" y="0"/>
                </a:moveTo>
                <a:lnTo>
                  <a:pt x="1148156" y="0"/>
                </a:lnTo>
                <a:lnTo>
                  <a:pt x="1148156" y="661147"/>
                </a:lnTo>
                <a:lnTo>
                  <a:pt x="0" y="6611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632406" y="317243"/>
            <a:ext cx="1089208" cy="1089208"/>
          </a:xfrm>
          <a:custGeom>
            <a:avLst/>
            <a:gdLst/>
            <a:ahLst/>
            <a:cxnLst/>
            <a:rect l="l" t="t" r="r" b="b"/>
            <a:pathLst>
              <a:path w="1089208" h="1089208">
                <a:moveTo>
                  <a:pt x="0" y="0"/>
                </a:moveTo>
                <a:lnTo>
                  <a:pt x="1089208" y="0"/>
                </a:lnTo>
                <a:lnTo>
                  <a:pt x="1089208" y="1089208"/>
                </a:lnTo>
                <a:lnTo>
                  <a:pt x="0" y="10892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TextBox 4"/>
          <p:cNvSpPr txBox="1"/>
          <p:nvPr/>
        </p:nvSpPr>
        <p:spPr>
          <a:xfrm>
            <a:off x="602164" y="1664852"/>
            <a:ext cx="16626894" cy="4006353"/>
          </a:xfrm>
          <a:prstGeom prst="rect">
            <a:avLst/>
          </a:prstGeom>
        </p:spPr>
        <p:txBody>
          <a:bodyPr lIns="0" tIns="0" rIns="0" bIns="0" rtlCol="0" anchor="t">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en-GB" sz="2200" dirty="0">
                <a:solidFill>
                  <a:srgbClr val="0063BE"/>
                </a:solidFill>
                <a:latin typeface="Helvetica Neue LT Std" panose="020B0604020202020204" charset="0"/>
              </a:rPr>
              <a:t>Significant senior leadership experience, demonstrating a strong commitment to public service values, integrity, and ethical conduct, with expertise in the public sector, regulatory bodies, or a comparable private sector environment.</a:t>
            </a:r>
          </a:p>
          <a:p>
            <a:pPr marL="342900" lvl="0" indent="-342900">
              <a:lnSpc>
                <a:spcPct val="107000"/>
              </a:lnSpc>
              <a:spcAft>
                <a:spcPts val="800"/>
              </a:spcAft>
              <a:buSzPts val="1000"/>
              <a:buFont typeface="Symbol" panose="05050102010706020507" pitchFamily="18" charset="2"/>
              <a:buChar char=""/>
              <a:tabLst>
                <a:tab pos="457200" algn="l"/>
              </a:tabLst>
            </a:pPr>
            <a:r>
              <a:rPr lang="en-GB" sz="2200" dirty="0">
                <a:solidFill>
                  <a:srgbClr val="0063BE"/>
                </a:solidFill>
                <a:effectLst/>
                <a:latin typeface="Helvetica Neue LT Std" panose="020B0604020202020204" charset="0"/>
                <a:ea typeface="Calibri" panose="020F0502020204030204" pitchFamily="34" charset="0"/>
                <a:cs typeface="Arial" panose="020B0604020202020204" pitchFamily="34" charset="0"/>
              </a:rPr>
              <a:t>Demonstrated ability to lead and manage organisational change and transformation, including complex technical, analytical, and service programmes, ensuring operational resilience and maximising the value of data and insight.</a:t>
            </a:r>
          </a:p>
          <a:p>
            <a:pPr marL="342900" lvl="0" indent="-342900">
              <a:lnSpc>
                <a:spcPct val="107000"/>
              </a:lnSpc>
              <a:spcAft>
                <a:spcPts val="800"/>
              </a:spcAft>
              <a:buSzPts val="1000"/>
              <a:buFont typeface="Symbol" panose="05050102010706020507" pitchFamily="18" charset="2"/>
              <a:buChar char=""/>
              <a:tabLst>
                <a:tab pos="457200" algn="l"/>
              </a:tabLst>
            </a:pPr>
            <a:r>
              <a:rPr lang="en-GB" sz="2200" dirty="0">
                <a:solidFill>
                  <a:srgbClr val="0063BE"/>
                </a:solidFill>
                <a:effectLst/>
                <a:latin typeface="Helvetica Neue LT Std" panose="020B0604020202020204" charset="0"/>
                <a:ea typeface="Calibri" panose="020F0502020204030204" pitchFamily="34" charset="0"/>
                <a:cs typeface="Arial" panose="020B0604020202020204" pitchFamily="34" charset="0"/>
              </a:rPr>
              <a:t>Strong strategic thinking and planning skills, with the ability to translate vision into actionable plans while ensuring alignment with corporate governance, regulatory frameworks, and compliance requirements.</a:t>
            </a:r>
          </a:p>
          <a:p>
            <a:pPr marL="342900" lvl="0" indent="-342900">
              <a:lnSpc>
                <a:spcPct val="107000"/>
              </a:lnSpc>
              <a:spcAft>
                <a:spcPts val="800"/>
              </a:spcAft>
              <a:buSzPts val="1000"/>
              <a:buFont typeface="Symbol" panose="05050102010706020507" pitchFamily="18" charset="2"/>
              <a:buChar char=""/>
              <a:tabLst>
                <a:tab pos="457200" algn="l"/>
              </a:tabLst>
            </a:pPr>
            <a:r>
              <a:rPr lang="en-GB" sz="2200" dirty="0">
                <a:solidFill>
                  <a:srgbClr val="0063BE"/>
                </a:solidFill>
                <a:effectLst/>
                <a:latin typeface="Helvetica Neue LT Std" panose="020B0604020202020204" charset="0"/>
                <a:ea typeface="Calibri" panose="020F0502020204030204" pitchFamily="34" charset="0"/>
                <a:cs typeface="Arial" panose="020B0604020202020204" pitchFamily="34" charset="0"/>
              </a:rPr>
              <a:t>Excellent communication and interpersonal skills, demonstrating the ability to build trusting relationships and gain the confidence of a wide range of stakeholders.</a:t>
            </a:r>
          </a:p>
          <a:p>
            <a:pPr marL="342900" lvl="0" indent="-342900">
              <a:lnSpc>
                <a:spcPct val="107000"/>
              </a:lnSpc>
              <a:spcAft>
                <a:spcPts val="800"/>
              </a:spcAft>
              <a:buSzPts val="1000"/>
              <a:buFont typeface="Symbol" panose="05050102010706020507" pitchFamily="18" charset="2"/>
              <a:buChar char=""/>
              <a:tabLst>
                <a:tab pos="457200" algn="l"/>
              </a:tabLst>
            </a:pPr>
            <a:r>
              <a:rPr lang="en-GB" sz="2200" dirty="0">
                <a:solidFill>
                  <a:srgbClr val="0063BE"/>
                </a:solidFill>
                <a:effectLst/>
                <a:latin typeface="Helvetica Neue LT Std" panose="020B0604020202020204" charset="0"/>
                <a:ea typeface="Calibri" panose="020F0502020204030204" pitchFamily="34" charset="0"/>
                <a:cs typeface="Arial" panose="020B0604020202020204" pitchFamily="34" charset="0"/>
              </a:rPr>
              <a:t>Evidence of strong financial acumen and experience of managing a significant budget to drive efficiencies and resources effectively.</a:t>
            </a:r>
          </a:p>
        </p:txBody>
      </p:sp>
      <p:sp>
        <p:nvSpPr>
          <p:cNvPr id="5" name="TextBox 5"/>
          <p:cNvSpPr txBox="1"/>
          <p:nvPr/>
        </p:nvSpPr>
        <p:spPr>
          <a:xfrm>
            <a:off x="1956803" y="444873"/>
            <a:ext cx="8630986" cy="732893"/>
          </a:xfrm>
          <a:prstGeom prst="rect">
            <a:avLst/>
          </a:prstGeom>
        </p:spPr>
        <p:txBody>
          <a:bodyPr wrap="square" lIns="0" tIns="0" rIns="0" bIns="0" rtlCol="0" anchor="t">
            <a:spAutoFit/>
          </a:bodyPr>
          <a:lstStyle/>
          <a:p>
            <a:pPr>
              <a:lnSpc>
                <a:spcPts val="5600"/>
              </a:lnSpc>
            </a:pPr>
            <a:r>
              <a:rPr lang="en-US" sz="5600">
                <a:solidFill>
                  <a:srgbClr val="CF102D"/>
                </a:solidFill>
                <a:latin typeface="FS Lola"/>
              </a:rPr>
              <a:t>Essential Criteria</a:t>
            </a:r>
          </a:p>
        </p:txBody>
      </p:sp>
      <p:sp>
        <p:nvSpPr>
          <p:cNvPr id="6" name="TextBox 6"/>
          <p:cNvSpPr txBox="1"/>
          <p:nvPr/>
        </p:nvSpPr>
        <p:spPr>
          <a:xfrm>
            <a:off x="1721614" y="5691229"/>
            <a:ext cx="5573883" cy="677365"/>
          </a:xfrm>
          <a:prstGeom prst="rect">
            <a:avLst/>
          </a:prstGeom>
        </p:spPr>
        <p:txBody>
          <a:bodyPr lIns="0" tIns="0" rIns="0" bIns="0" rtlCol="0" anchor="t">
            <a:spAutoFit/>
          </a:bodyPr>
          <a:lstStyle/>
          <a:p>
            <a:pPr>
              <a:lnSpc>
                <a:spcPts val="5600"/>
              </a:lnSpc>
            </a:pPr>
            <a:r>
              <a:rPr lang="en-US" sz="3600">
                <a:solidFill>
                  <a:srgbClr val="CF102D"/>
                </a:solidFill>
                <a:latin typeface="FS Lola"/>
              </a:rPr>
              <a:t>Salary, SCS2</a:t>
            </a:r>
          </a:p>
        </p:txBody>
      </p:sp>
      <p:sp>
        <p:nvSpPr>
          <p:cNvPr id="7" name="TextBox 7"/>
          <p:cNvSpPr txBox="1"/>
          <p:nvPr/>
        </p:nvSpPr>
        <p:spPr>
          <a:xfrm>
            <a:off x="677561" y="6590058"/>
            <a:ext cx="8222679" cy="3979616"/>
          </a:xfrm>
          <a:prstGeom prst="rect">
            <a:avLst/>
          </a:prstGeom>
        </p:spPr>
        <p:txBody>
          <a:bodyPr lIns="0" tIns="0" rIns="0" bIns="0" rtlCol="0" anchor="t">
            <a:spAutoFit/>
          </a:bodyPr>
          <a:lstStyle/>
          <a:p>
            <a:pPr algn="just">
              <a:lnSpc>
                <a:spcPts val="2524"/>
              </a:lnSpc>
            </a:pPr>
            <a:r>
              <a:rPr lang="en-US" sz="1803">
                <a:solidFill>
                  <a:srgbClr val="545454"/>
                </a:solidFill>
                <a:latin typeface="Helvetica Neue LT Std"/>
              </a:rPr>
              <a:t>This role has a minimum assignment duration of 3 years.</a:t>
            </a:r>
            <a:r>
              <a:rPr lang="en-GB" sz="1800" b="0" i="0" u="none" strike="noStrike">
                <a:solidFill>
                  <a:srgbClr val="545454"/>
                </a:solidFill>
                <a:effectLst/>
                <a:highlight>
                  <a:srgbClr val="F5F5F5"/>
                </a:highlight>
                <a:latin typeface="Helvetica Neue LT Std" panose="020B0604020202020204" charset="0"/>
              </a:rPr>
              <a:t> </a:t>
            </a:r>
            <a:r>
              <a:rPr lang="en-GB" sz="1800" b="0" i="0" u="none" strike="noStrike">
                <a:solidFill>
                  <a:srgbClr val="545454"/>
                </a:solidFill>
                <a:effectLst/>
                <a:latin typeface="Helvetica Neue LT Std" panose="020B0604020202020204" charset="0"/>
              </a:rPr>
              <a:t>This is an expectation only; it is not something which is written into your terms and conditions or indeed which the employing organisation or you are bound by. </a:t>
            </a:r>
            <a:r>
              <a:rPr lang="en-GB" sz="1800" b="0" i="0">
                <a:solidFill>
                  <a:srgbClr val="000000"/>
                </a:solidFill>
                <a:effectLst/>
                <a:latin typeface="Helvetica Neue LT Std" panose="020B0604020202020204" charset="0"/>
              </a:rPr>
              <a:t>​</a:t>
            </a:r>
            <a:br>
              <a:rPr lang="en-GB" sz="1800" b="0" i="0">
                <a:solidFill>
                  <a:srgbClr val="000000"/>
                </a:solidFill>
                <a:effectLst/>
                <a:latin typeface="Helvetica Neue LT Std" panose="020B0604020202020204" charset="0"/>
              </a:rPr>
            </a:br>
            <a:endParaRPr lang="en-US" sz="1803" u="sng">
              <a:solidFill>
                <a:srgbClr val="545454"/>
              </a:solidFill>
              <a:latin typeface="Helvetica Neue LT Std"/>
              <a:hlinkClick r:id="rId7" tooltip="https://bit.ly/49NN4V2"/>
            </a:endParaRPr>
          </a:p>
          <a:p>
            <a:pPr algn="just">
              <a:lnSpc>
                <a:spcPts val="2524"/>
              </a:lnSpc>
            </a:pPr>
            <a:r>
              <a:rPr lang="en-US" sz="1803">
                <a:solidFill>
                  <a:srgbClr val="545454"/>
                </a:solidFill>
                <a:latin typeface="Helvetica Neue LT Std"/>
              </a:rPr>
              <a:t>Standard Civil Service pay principles apply to existing civil servants: Those applying on promotion will receive either a 10% increase of their current basic salary or the pay band minimum (whichever is greater), for those applying on level transfer, there would be no salary uplift, in line with Civil Service pay rules.</a:t>
            </a:r>
          </a:p>
          <a:p>
            <a:pPr>
              <a:lnSpc>
                <a:spcPts val="2524"/>
              </a:lnSpc>
            </a:pPr>
            <a:endParaRPr lang="en-US" sz="1803">
              <a:solidFill>
                <a:srgbClr val="545454"/>
              </a:solidFill>
              <a:latin typeface="Helvetica Neue LT Std"/>
            </a:endParaRPr>
          </a:p>
          <a:p>
            <a:pPr>
              <a:lnSpc>
                <a:spcPts val="2664"/>
              </a:lnSpc>
            </a:pPr>
            <a:endParaRPr lang="en-US" sz="1803">
              <a:solidFill>
                <a:srgbClr val="545454"/>
              </a:solidFill>
              <a:latin typeface="Helvetica Neue LT Std"/>
            </a:endParaRPr>
          </a:p>
          <a:p>
            <a:pPr>
              <a:lnSpc>
                <a:spcPts val="3924"/>
              </a:lnSpc>
            </a:pPr>
            <a:endParaRPr lang="en-US" sz="1803">
              <a:solidFill>
                <a:srgbClr val="545454"/>
              </a:solidFill>
              <a:latin typeface="Helvetica Neue LT Std"/>
            </a:endParaRPr>
          </a:p>
        </p:txBody>
      </p:sp>
      <p:sp>
        <p:nvSpPr>
          <p:cNvPr id="8" name="TextBox 8"/>
          <p:cNvSpPr txBox="1"/>
          <p:nvPr/>
        </p:nvSpPr>
        <p:spPr>
          <a:xfrm>
            <a:off x="9387762" y="6590058"/>
            <a:ext cx="8243036" cy="895630"/>
          </a:xfrm>
          <a:prstGeom prst="rect">
            <a:avLst/>
          </a:prstGeom>
        </p:spPr>
        <p:txBody>
          <a:bodyPr lIns="0" tIns="0" rIns="0" bIns="0" rtlCol="0" anchor="t">
            <a:spAutoFit/>
          </a:bodyPr>
          <a:lstStyle/>
          <a:p>
            <a:pPr algn="just">
              <a:lnSpc>
                <a:spcPts val="2380"/>
              </a:lnSpc>
            </a:pPr>
            <a:r>
              <a:rPr lang="en-US" dirty="0">
                <a:solidFill>
                  <a:srgbClr val="545454"/>
                </a:solidFill>
                <a:latin typeface="Helvetica Neue LT Std"/>
              </a:rPr>
              <a:t>This role is based in Cardiff with a hybrid working model, dependent upon business needs. Relocation costs will not be reimbursed.</a:t>
            </a:r>
          </a:p>
          <a:p>
            <a:pPr>
              <a:lnSpc>
                <a:spcPts val="2380"/>
              </a:lnSpc>
            </a:pPr>
            <a:endParaRPr lang="en-US" sz="1700" dirty="0">
              <a:solidFill>
                <a:srgbClr val="545454"/>
              </a:solidFill>
              <a:latin typeface="Helvetica Neue LT Std"/>
            </a:endParaRPr>
          </a:p>
        </p:txBody>
      </p:sp>
      <p:sp>
        <p:nvSpPr>
          <p:cNvPr id="14" name="TextBox 13">
            <a:extLst>
              <a:ext uri="{FF2B5EF4-FFF2-40B4-BE49-F238E27FC236}">
                <a16:creationId xmlns:a16="http://schemas.microsoft.com/office/drawing/2014/main" id="{180C48B7-0788-1EB6-05A3-62B7D8388E80}"/>
              </a:ext>
            </a:extLst>
          </p:cNvPr>
          <p:cNvSpPr txBox="1"/>
          <p:nvPr/>
        </p:nvSpPr>
        <p:spPr>
          <a:xfrm>
            <a:off x="4308968" y="5790166"/>
            <a:ext cx="3926655" cy="578428"/>
          </a:xfrm>
          <a:prstGeom prst="rect">
            <a:avLst/>
          </a:prstGeom>
          <a:noFill/>
        </p:spPr>
        <p:txBody>
          <a:bodyPr wrap="square">
            <a:spAutoFit/>
          </a:bodyPr>
          <a:lstStyle/>
          <a:p>
            <a:pPr>
              <a:lnSpc>
                <a:spcPts val="3924"/>
              </a:lnSpc>
            </a:pPr>
            <a:r>
              <a:rPr lang="en-US" sz="3200">
                <a:solidFill>
                  <a:srgbClr val="0063BE"/>
                </a:solidFill>
                <a:latin typeface="FS Lola" panose="020B0604020202020204" charset="0"/>
              </a:rPr>
              <a:t>£98,000 - £120,000</a:t>
            </a:r>
          </a:p>
        </p:txBody>
      </p:sp>
      <p:pic>
        <p:nvPicPr>
          <p:cNvPr id="9" name="Picture 8" descr="A person in a suit smiling&#10;&#10;AI-generated content may be incorrect.">
            <a:extLst>
              <a:ext uri="{FF2B5EF4-FFF2-40B4-BE49-F238E27FC236}">
                <a16:creationId xmlns:a16="http://schemas.microsoft.com/office/drawing/2014/main" id="{085D3DB6-5099-33BE-7915-598D6A482AC3}"/>
              </a:ext>
            </a:extLst>
          </p:cNvPr>
          <p:cNvPicPr>
            <a:picLocks noChangeAspect="1"/>
          </p:cNvPicPr>
          <p:nvPr/>
        </p:nvPicPr>
        <p:blipFill>
          <a:blip r:embed="rId8">
            <a:extLst>
              <a:ext uri="{28A0092B-C50C-407E-A947-70E740481C1C}">
                <a14:useLocalDpi xmlns:a14="http://schemas.microsoft.com/office/drawing/2010/main" val="0"/>
              </a:ext>
            </a:extLst>
          </a:blip>
          <a:srcRect l="21662" r="9391"/>
          <a:stretch/>
        </p:blipFill>
        <p:spPr>
          <a:xfrm>
            <a:off x="15214176" y="7495755"/>
            <a:ext cx="1941387" cy="1877177"/>
          </a:xfrm>
          <a:prstGeom prst="rect">
            <a:avLst/>
          </a:prstGeom>
        </p:spPr>
      </p:pic>
      <p:sp>
        <p:nvSpPr>
          <p:cNvPr id="10" name="TextBox 9">
            <a:extLst>
              <a:ext uri="{FF2B5EF4-FFF2-40B4-BE49-F238E27FC236}">
                <a16:creationId xmlns:a16="http://schemas.microsoft.com/office/drawing/2014/main" id="{E16AE213-8AA2-D675-D089-CAF6D0A31264}"/>
              </a:ext>
            </a:extLst>
          </p:cNvPr>
          <p:cNvSpPr txBox="1"/>
          <p:nvPr/>
        </p:nvSpPr>
        <p:spPr>
          <a:xfrm>
            <a:off x="9631523" y="7485688"/>
            <a:ext cx="5338892" cy="2529795"/>
          </a:xfrm>
          <a:prstGeom prst="rect">
            <a:avLst/>
          </a:prstGeom>
          <a:noFill/>
        </p:spPr>
        <p:txBody>
          <a:bodyPr wrap="square" rtlCol="0">
            <a:spAutoFit/>
          </a:bodyPr>
          <a:lstStyle/>
          <a:p>
            <a:pPr algn="just">
              <a:lnSpc>
                <a:spcPts val="2380"/>
              </a:lnSpc>
            </a:pPr>
            <a:r>
              <a:rPr lang="en-US" sz="2000" b="1" dirty="0">
                <a:solidFill>
                  <a:srgbClr val="545454"/>
                </a:solidFill>
                <a:latin typeface="Helvetica Neue LT Std"/>
              </a:rPr>
              <a:t>Please find a link to a video below to hear more about the role from the</a:t>
            </a:r>
            <a:br>
              <a:rPr lang="en-US" sz="2000" b="1" dirty="0">
                <a:solidFill>
                  <a:srgbClr val="545454"/>
                </a:solidFill>
                <a:latin typeface="Helvetica Neue LT Std"/>
              </a:rPr>
            </a:br>
            <a:r>
              <a:rPr lang="en-US" sz="2000" b="1" dirty="0">
                <a:solidFill>
                  <a:srgbClr val="545454"/>
                </a:solidFill>
                <a:latin typeface="Helvetica Neue LT Std"/>
              </a:rPr>
              <a:t>Chair of Companies House John Clarke in an interview with Hays Executive.</a:t>
            </a:r>
          </a:p>
          <a:p>
            <a:pPr algn="ctr">
              <a:lnSpc>
                <a:spcPts val="2380"/>
              </a:lnSpc>
            </a:pPr>
            <a:br>
              <a:rPr lang="en-US" sz="2000" dirty="0">
                <a:solidFill>
                  <a:srgbClr val="545454"/>
                </a:solidFill>
                <a:latin typeface="Helvetica Neue LT Std"/>
              </a:rPr>
            </a:br>
            <a:r>
              <a:rPr lang="en-US" sz="2000" dirty="0">
                <a:solidFill>
                  <a:srgbClr val="545454"/>
                </a:solidFill>
                <a:latin typeface="Helvetica Neue LT Std"/>
                <a:hlinkClick r:id="rId9"/>
              </a:rPr>
              <a:t>Learn more about the role from John Clarke </a:t>
            </a:r>
            <a:br>
              <a:rPr lang="en-US" sz="2000" dirty="0">
                <a:solidFill>
                  <a:srgbClr val="545454"/>
                </a:solidFill>
                <a:latin typeface="Helvetica Neue LT Std"/>
                <a:hlinkClick r:id="rId9"/>
              </a:rPr>
            </a:br>
            <a:r>
              <a:rPr lang="en-US" sz="2000" dirty="0">
                <a:solidFill>
                  <a:srgbClr val="545454"/>
                </a:solidFill>
                <a:latin typeface="Helvetica Neue LT Std"/>
                <a:hlinkClick r:id="rId9"/>
              </a:rPr>
              <a:t>(Chair Companies House)</a:t>
            </a:r>
            <a:endParaRPr lang="en-US" sz="2000" dirty="0">
              <a:solidFill>
                <a:srgbClr val="545454"/>
              </a:solidFill>
              <a:latin typeface="Helvetica Neue LT Std"/>
            </a:endParaRPr>
          </a:p>
          <a:p>
            <a:pPr algn="just">
              <a:lnSpc>
                <a:spcPts val="2380"/>
              </a:lnSpc>
            </a:pPr>
            <a:endParaRPr lang="en-US" dirty="0">
              <a:solidFill>
                <a:srgbClr val="545454"/>
              </a:solidFill>
              <a:latin typeface="Helvetica Neue LT St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4548609"/>
            <a:ext cx="18279235" cy="3495676"/>
            <a:chOff x="0" y="0"/>
            <a:chExt cx="4816593" cy="920672"/>
          </a:xfrm>
        </p:grpSpPr>
        <p:sp>
          <p:nvSpPr>
            <p:cNvPr id="3" name="Freeform 3"/>
            <p:cNvSpPr/>
            <p:nvPr/>
          </p:nvSpPr>
          <p:spPr>
            <a:xfrm>
              <a:off x="0" y="0"/>
              <a:ext cx="4816592" cy="920672"/>
            </a:xfrm>
            <a:custGeom>
              <a:avLst/>
              <a:gdLst/>
              <a:ahLst/>
              <a:cxnLst/>
              <a:rect l="l" t="t" r="r" b="b"/>
              <a:pathLst>
                <a:path w="4816592" h="920672">
                  <a:moveTo>
                    <a:pt x="0" y="0"/>
                  </a:moveTo>
                  <a:lnTo>
                    <a:pt x="4816592" y="0"/>
                  </a:lnTo>
                  <a:lnTo>
                    <a:pt x="4816592" y="920672"/>
                  </a:lnTo>
                  <a:lnTo>
                    <a:pt x="0" y="920672"/>
                  </a:lnTo>
                  <a:close/>
                </a:path>
              </a:pathLst>
            </a:custGeom>
            <a:solidFill>
              <a:srgbClr val="F0F0EC"/>
            </a:solidFill>
          </p:spPr>
          <p:txBody>
            <a:bodyPr/>
            <a:lstStyle/>
            <a:p>
              <a:endParaRPr lang="en-GB"/>
            </a:p>
          </p:txBody>
        </p:sp>
        <p:sp>
          <p:nvSpPr>
            <p:cNvPr id="4" name="TextBox 4"/>
            <p:cNvSpPr txBox="1"/>
            <p:nvPr/>
          </p:nvSpPr>
          <p:spPr>
            <a:xfrm>
              <a:off x="0" y="-38100"/>
              <a:ext cx="4816593" cy="958772"/>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a:off x="1556759" y="6463952"/>
            <a:ext cx="14743764" cy="18149"/>
          </a:xfrm>
          <a:prstGeom prst="line">
            <a:avLst/>
          </a:prstGeom>
          <a:ln w="57150" cap="flat">
            <a:solidFill>
              <a:srgbClr val="545454"/>
            </a:solidFill>
            <a:prstDash val="solid"/>
            <a:headEnd type="none" w="sm" len="sm"/>
            <a:tailEnd type="none" w="sm" len="sm"/>
          </a:ln>
        </p:spPr>
        <p:txBody>
          <a:bodyPr/>
          <a:lstStyle/>
          <a:p>
            <a:endParaRPr lang="en-GB"/>
          </a:p>
        </p:txBody>
      </p:sp>
      <p:grpSp>
        <p:nvGrpSpPr>
          <p:cNvPr id="8" name="Group 8"/>
          <p:cNvGrpSpPr/>
          <p:nvPr/>
        </p:nvGrpSpPr>
        <p:grpSpPr>
          <a:xfrm>
            <a:off x="1483630" y="5719662"/>
            <a:ext cx="1382111" cy="138211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BE"/>
            </a:solidFill>
          </p:spPr>
          <p:txBody>
            <a:bodyPr/>
            <a:lstStyle/>
            <a:p>
              <a:endParaRPr lang="en-GB"/>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grpSp>
        <p:nvGrpSpPr>
          <p:cNvPr id="11" name="Group 11"/>
          <p:cNvGrpSpPr/>
          <p:nvPr/>
        </p:nvGrpSpPr>
        <p:grpSpPr>
          <a:xfrm>
            <a:off x="8492309" y="5736232"/>
            <a:ext cx="1382111" cy="138211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0B7B"/>
            </a:solidFill>
          </p:spPr>
          <p:txBody>
            <a:bodyPr/>
            <a:lstStyle/>
            <a:p>
              <a:endParaRPr lang="en-GB"/>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grpSp>
        <p:nvGrpSpPr>
          <p:cNvPr id="14" name="Group 14"/>
          <p:cNvGrpSpPr/>
          <p:nvPr/>
        </p:nvGrpSpPr>
        <p:grpSpPr>
          <a:xfrm>
            <a:off x="12198003" y="5752168"/>
            <a:ext cx="1382111" cy="138211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85F"/>
            </a:solidFill>
          </p:spPr>
          <p:txBody>
            <a:bodyPr/>
            <a:lstStyle/>
            <a:p>
              <a:endParaRPr lang="en-GB"/>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grpSp>
        <p:nvGrpSpPr>
          <p:cNvPr id="17" name="Group 17"/>
          <p:cNvGrpSpPr/>
          <p:nvPr/>
        </p:nvGrpSpPr>
        <p:grpSpPr>
          <a:xfrm>
            <a:off x="15988301" y="5687382"/>
            <a:ext cx="1471921" cy="1382111"/>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F102D"/>
            </a:solidFill>
          </p:spPr>
          <p:txBody>
            <a:bodyPr/>
            <a:lstStyle/>
            <a:p>
              <a:endParaRPr lang="en-GB"/>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sp>
        <p:nvSpPr>
          <p:cNvPr id="20" name="Freeform 20"/>
          <p:cNvSpPr/>
          <p:nvPr/>
        </p:nvSpPr>
        <p:spPr>
          <a:xfrm>
            <a:off x="1926130" y="6018316"/>
            <a:ext cx="564866" cy="753155"/>
          </a:xfrm>
          <a:custGeom>
            <a:avLst/>
            <a:gdLst/>
            <a:ahLst/>
            <a:cxnLst/>
            <a:rect l="l" t="t" r="r" b="b"/>
            <a:pathLst>
              <a:path w="564866" h="753155">
                <a:moveTo>
                  <a:pt x="0" y="0"/>
                </a:moveTo>
                <a:lnTo>
                  <a:pt x="564866" y="0"/>
                </a:lnTo>
                <a:lnTo>
                  <a:pt x="564866" y="753156"/>
                </a:lnTo>
                <a:lnTo>
                  <a:pt x="0" y="7531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1" name="Freeform 21"/>
          <p:cNvSpPr/>
          <p:nvPr/>
        </p:nvSpPr>
        <p:spPr>
          <a:xfrm>
            <a:off x="12422801" y="5981531"/>
            <a:ext cx="877685" cy="857937"/>
          </a:xfrm>
          <a:custGeom>
            <a:avLst/>
            <a:gdLst/>
            <a:ahLst/>
            <a:cxnLst/>
            <a:rect l="l" t="t" r="r" b="b"/>
            <a:pathLst>
              <a:path w="877685" h="857937">
                <a:moveTo>
                  <a:pt x="0" y="0"/>
                </a:moveTo>
                <a:lnTo>
                  <a:pt x="877685" y="0"/>
                </a:lnTo>
                <a:lnTo>
                  <a:pt x="877685" y="857936"/>
                </a:lnTo>
                <a:lnTo>
                  <a:pt x="0" y="8579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2" name="Freeform 22"/>
          <p:cNvSpPr/>
          <p:nvPr/>
        </p:nvSpPr>
        <p:spPr>
          <a:xfrm>
            <a:off x="8746959" y="6083275"/>
            <a:ext cx="793408" cy="590097"/>
          </a:xfrm>
          <a:custGeom>
            <a:avLst/>
            <a:gdLst/>
            <a:ahLst/>
            <a:cxnLst/>
            <a:rect l="l" t="t" r="r" b="b"/>
            <a:pathLst>
              <a:path w="793408" h="590097">
                <a:moveTo>
                  <a:pt x="0" y="0"/>
                </a:moveTo>
                <a:lnTo>
                  <a:pt x="793408" y="0"/>
                </a:lnTo>
                <a:lnTo>
                  <a:pt x="793408" y="590097"/>
                </a:lnTo>
                <a:lnTo>
                  <a:pt x="0" y="5900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3" name="Freeform 23"/>
          <p:cNvSpPr/>
          <p:nvPr/>
        </p:nvSpPr>
        <p:spPr>
          <a:xfrm>
            <a:off x="16219223" y="5949468"/>
            <a:ext cx="977706" cy="857937"/>
          </a:xfrm>
          <a:custGeom>
            <a:avLst/>
            <a:gdLst/>
            <a:ahLst/>
            <a:cxnLst/>
            <a:rect l="l" t="t" r="r" b="b"/>
            <a:pathLst>
              <a:path w="977706" h="857937">
                <a:moveTo>
                  <a:pt x="0" y="0"/>
                </a:moveTo>
                <a:lnTo>
                  <a:pt x="977706" y="0"/>
                </a:lnTo>
                <a:lnTo>
                  <a:pt x="977706" y="857936"/>
                </a:lnTo>
                <a:lnTo>
                  <a:pt x="0" y="85793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24" name="Group 24"/>
          <p:cNvGrpSpPr/>
          <p:nvPr/>
        </p:nvGrpSpPr>
        <p:grpSpPr>
          <a:xfrm>
            <a:off x="2529111" y="8286750"/>
            <a:ext cx="13713598" cy="1155719"/>
            <a:chOff x="126943" y="-54308"/>
            <a:chExt cx="3611812" cy="304387"/>
          </a:xfrm>
        </p:grpSpPr>
        <p:sp>
          <p:nvSpPr>
            <p:cNvPr id="25" name="Freeform 25"/>
            <p:cNvSpPr/>
            <p:nvPr/>
          </p:nvSpPr>
          <p:spPr>
            <a:xfrm>
              <a:off x="126943" y="-33400"/>
              <a:ext cx="3606631" cy="277290"/>
            </a:xfrm>
            <a:custGeom>
              <a:avLst/>
              <a:gdLst/>
              <a:ahLst/>
              <a:cxnLst/>
              <a:rect l="l" t="t" r="r" b="b"/>
              <a:pathLst>
                <a:path w="3606631" h="208312">
                  <a:moveTo>
                    <a:pt x="0" y="0"/>
                  </a:moveTo>
                  <a:lnTo>
                    <a:pt x="3606631" y="0"/>
                  </a:lnTo>
                  <a:lnTo>
                    <a:pt x="3606631" y="208312"/>
                  </a:lnTo>
                  <a:lnTo>
                    <a:pt x="0" y="208312"/>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26" name="TextBox 26"/>
            <p:cNvSpPr txBox="1"/>
            <p:nvPr/>
          </p:nvSpPr>
          <p:spPr>
            <a:xfrm>
              <a:off x="132124" y="-54308"/>
              <a:ext cx="3606631" cy="304387"/>
            </a:xfrm>
            <a:prstGeom prst="rect">
              <a:avLst/>
            </a:prstGeom>
          </p:spPr>
          <p:txBody>
            <a:bodyPr lIns="50800" tIns="50800" rIns="50800" bIns="50800" rtlCol="0" anchor="ctr"/>
            <a:lstStyle/>
            <a:p>
              <a:pPr algn="just">
                <a:lnSpc>
                  <a:spcPts val="1960"/>
                </a:lnSpc>
              </a:pPr>
              <a:r>
                <a:rPr lang="en-US" sz="1400">
                  <a:solidFill>
                    <a:srgbClr val="000000"/>
                  </a:solidFill>
                  <a:latin typeface="Helvetica Neue LT Std Bold"/>
                </a:rPr>
                <a:t>Please note:​</a:t>
              </a:r>
            </a:p>
            <a:p>
              <a:pPr algn="just">
                <a:lnSpc>
                  <a:spcPts val="1680"/>
                </a:lnSpc>
              </a:pPr>
              <a:r>
                <a:rPr lang="en-US" sz="1400">
                  <a:solidFill>
                    <a:srgbClr val="000000"/>
                  </a:solidFill>
                  <a:latin typeface="Helvetica Neue LT Std"/>
                </a:rPr>
                <a:t>Assessments and interviews are normally conducted during UK business hours. If you are currently based in a different time zone to the role you are applying for, we will try to accommodate this but please be aware that you may need to conduct your assessments and/or interview during unsocial hours.</a:t>
              </a:r>
              <a:r>
                <a:rPr lang="en-US" sz="1200">
                  <a:solidFill>
                    <a:srgbClr val="000000"/>
                  </a:solidFill>
                  <a:latin typeface="Helvetica Neue LT Std"/>
                </a:rPr>
                <a:t>​</a:t>
              </a:r>
            </a:p>
          </p:txBody>
        </p:sp>
      </p:grpSp>
      <p:sp>
        <p:nvSpPr>
          <p:cNvPr id="27" name="Freeform 27"/>
          <p:cNvSpPr/>
          <p:nvPr/>
        </p:nvSpPr>
        <p:spPr>
          <a:xfrm>
            <a:off x="1028700" y="639748"/>
            <a:ext cx="844759" cy="806361"/>
          </a:xfrm>
          <a:custGeom>
            <a:avLst/>
            <a:gdLst/>
            <a:ahLst/>
            <a:cxnLst/>
            <a:rect l="l" t="t" r="r" b="b"/>
            <a:pathLst>
              <a:path w="844759" h="806361">
                <a:moveTo>
                  <a:pt x="0" y="0"/>
                </a:moveTo>
                <a:lnTo>
                  <a:pt x="844759" y="0"/>
                </a:lnTo>
                <a:lnTo>
                  <a:pt x="844759" y="806361"/>
                </a:lnTo>
                <a:lnTo>
                  <a:pt x="0" y="80636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8" name="TextBox 28"/>
          <p:cNvSpPr txBox="1"/>
          <p:nvPr/>
        </p:nvSpPr>
        <p:spPr>
          <a:xfrm>
            <a:off x="2151642" y="811055"/>
            <a:ext cx="9170763" cy="818459"/>
          </a:xfrm>
          <a:prstGeom prst="rect">
            <a:avLst/>
          </a:prstGeom>
        </p:spPr>
        <p:txBody>
          <a:bodyPr lIns="0" tIns="0" rIns="0" bIns="0" rtlCol="0" anchor="t">
            <a:spAutoFit/>
          </a:bodyPr>
          <a:lstStyle/>
          <a:p>
            <a:pPr>
              <a:lnSpc>
                <a:spcPts val="5600"/>
              </a:lnSpc>
            </a:pPr>
            <a:r>
              <a:rPr lang="en-US" sz="5600">
                <a:solidFill>
                  <a:srgbClr val="CF102D"/>
                </a:solidFill>
                <a:latin typeface="FS Lola"/>
              </a:rPr>
              <a:t>Indicative Timeline​</a:t>
            </a:r>
          </a:p>
        </p:txBody>
      </p:sp>
      <p:sp>
        <p:nvSpPr>
          <p:cNvPr id="29" name="TextBox 29"/>
          <p:cNvSpPr txBox="1"/>
          <p:nvPr/>
        </p:nvSpPr>
        <p:spPr>
          <a:xfrm>
            <a:off x="1183022" y="4746081"/>
            <a:ext cx="2042322" cy="778996"/>
          </a:xfrm>
          <a:prstGeom prst="rect">
            <a:avLst/>
          </a:prstGeom>
        </p:spPr>
        <p:txBody>
          <a:bodyPr lIns="0" tIns="0" rIns="0" bIns="0" rtlCol="0" anchor="t">
            <a:spAutoFit/>
          </a:bodyPr>
          <a:lstStyle/>
          <a:p>
            <a:pPr algn="ctr">
              <a:lnSpc>
                <a:spcPts val="3120"/>
              </a:lnSpc>
            </a:pPr>
            <a:r>
              <a:rPr lang="en-US" sz="2400">
                <a:solidFill>
                  <a:srgbClr val="191919"/>
                </a:solidFill>
                <a:latin typeface="FS Lola"/>
              </a:rPr>
              <a:t>23:55 Sunday 6 April 2025</a:t>
            </a:r>
          </a:p>
        </p:txBody>
      </p:sp>
      <p:sp>
        <p:nvSpPr>
          <p:cNvPr id="30" name="TextBox 30"/>
          <p:cNvSpPr txBox="1"/>
          <p:nvPr/>
        </p:nvSpPr>
        <p:spPr>
          <a:xfrm>
            <a:off x="8122502" y="5008840"/>
            <a:ext cx="2042322" cy="381451"/>
          </a:xfrm>
          <a:prstGeom prst="rect">
            <a:avLst/>
          </a:prstGeom>
        </p:spPr>
        <p:txBody>
          <a:bodyPr lIns="0" tIns="0" rIns="0" bIns="0" rtlCol="0" anchor="t">
            <a:spAutoFit/>
          </a:bodyPr>
          <a:lstStyle/>
          <a:p>
            <a:pPr algn="ctr">
              <a:lnSpc>
                <a:spcPts val="3120"/>
              </a:lnSpc>
            </a:pPr>
            <a:r>
              <a:rPr lang="en-US" sz="2400">
                <a:solidFill>
                  <a:srgbClr val="191919"/>
                </a:solidFill>
                <a:latin typeface="FS Lola"/>
              </a:rPr>
              <a:t>w/c 05 May</a:t>
            </a:r>
          </a:p>
        </p:txBody>
      </p:sp>
      <p:sp>
        <p:nvSpPr>
          <p:cNvPr id="31" name="TextBox 31"/>
          <p:cNvSpPr txBox="1"/>
          <p:nvPr/>
        </p:nvSpPr>
        <p:spPr>
          <a:xfrm>
            <a:off x="11910200" y="4868681"/>
            <a:ext cx="2042322" cy="778996"/>
          </a:xfrm>
          <a:prstGeom prst="rect">
            <a:avLst/>
          </a:prstGeom>
        </p:spPr>
        <p:txBody>
          <a:bodyPr lIns="0" tIns="0" rIns="0" bIns="0" rtlCol="0" anchor="t">
            <a:spAutoFit/>
          </a:bodyPr>
          <a:lstStyle/>
          <a:p>
            <a:pPr algn="ctr">
              <a:lnSpc>
                <a:spcPts val="3120"/>
              </a:lnSpc>
            </a:pPr>
            <a:r>
              <a:rPr lang="en-US" sz="2400">
                <a:solidFill>
                  <a:srgbClr val="191919"/>
                </a:solidFill>
                <a:latin typeface="FS Lola"/>
              </a:rPr>
              <a:t>w/c 12</a:t>
            </a:r>
            <a:r>
              <a:rPr lang="en-US" sz="2400" baseline="30000">
                <a:solidFill>
                  <a:srgbClr val="191919"/>
                </a:solidFill>
                <a:latin typeface="FS Lola"/>
              </a:rPr>
              <a:t>th</a:t>
            </a:r>
            <a:r>
              <a:rPr lang="en-US" sz="2400">
                <a:solidFill>
                  <a:srgbClr val="191919"/>
                </a:solidFill>
                <a:latin typeface="FS Lola"/>
              </a:rPr>
              <a:t> &amp; w/c w/c 19</a:t>
            </a:r>
            <a:r>
              <a:rPr lang="en-US" sz="2400" baseline="30000">
                <a:solidFill>
                  <a:srgbClr val="191919"/>
                </a:solidFill>
                <a:latin typeface="FS Lola"/>
              </a:rPr>
              <a:t>th</a:t>
            </a:r>
            <a:r>
              <a:rPr lang="en-US" sz="2400">
                <a:solidFill>
                  <a:srgbClr val="191919"/>
                </a:solidFill>
                <a:latin typeface="FS Lola"/>
              </a:rPr>
              <a:t> May</a:t>
            </a:r>
          </a:p>
        </p:txBody>
      </p:sp>
      <p:sp>
        <p:nvSpPr>
          <p:cNvPr id="32" name="TextBox 32"/>
          <p:cNvSpPr txBox="1"/>
          <p:nvPr/>
        </p:nvSpPr>
        <p:spPr>
          <a:xfrm>
            <a:off x="15703100" y="4975309"/>
            <a:ext cx="2042322" cy="381451"/>
          </a:xfrm>
          <a:prstGeom prst="rect">
            <a:avLst/>
          </a:prstGeom>
        </p:spPr>
        <p:txBody>
          <a:bodyPr lIns="0" tIns="0" rIns="0" bIns="0" rtlCol="0" anchor="t">
            <a:spAutoFit/>
          </a:bodyPr>
          <a:lstStyle/>
          <a:p>
            <a:pPr algn="ctr">
              <a:lnSpc>
                <a:spcPts val="3120"/>
              </a:lnSpc>
            </a:pPr>
            <a:r>
              <a:rPr lang="en-US" sz="2400">
                <a:solidFill>
                  <a:srgbClr val="191919"/>
                </a:solidFill>
                <a:latin typeface="FS Lola"/>
              </a:rPr>
              <a:t>w/c 26</a:t>
            </a:r>
            <a:r>
              <a:rPr lang="en-US" sz="2400" baseline="30000">
                <a:solidFill>
                  <a:srgbClr val="191919"/>
                </a:solidFill>
                <a:latin typeface="FS Lola"/>
              </a:rPr>
              <a:t>th</a:t>
            </a:r>
            <a:r>
              <a:rPr lang="en-US" sz="2400">
                <a:solidFill>
                  <a:srgbClr val="191919"/>
                </a:solidFill>
                <a:latin typeface="FS Lola"/>
              </a:rPr>
              <a:t> May</a:t>
            </a:r>
          </a:p>
        </p:txBody>
      </p:sp>
      <p:sp>
        <p:nvSpPr>
          <p:cNvPr id="33" name="TextBox 33"/>
          <p:cNvSpPr txBox="1"/>
          <p:nvPr/>
        </p:nvSpPr>
        <p:spPr>
          <a:xfrm>
            <a:off x="1028700" y="1981939"/>
            <a:ext cx="6772945" cy="2385695"/>
          </a:xfrm>
          <a:prstGeom prst="rect">
            <a:avLst/>
          </a:prstGeom>
        </p:spPr>
        <p:txBody>
          <a:bodyPr lIns="0" tIns="0" rIns="0" bIns="0" rtlCol="0" anchor="t">
            <a:spAutoFit/>
          </a:bodyPr>
          <a:lstStyle/>
          <a:p>
            <a:pPr>
              <a:lnSpc>
                <a:spcPts val="2379"/>
              </a:lnSpc>
            </a:pPr>
            <a:r>
              <a:rPr lang="en-US" sz="1699">
                <a:solidFill>
                  <a:srgbClr val="545454"/>
                </a:solidFill>
                <a:latin typeface="Helvetica Neue LT Std"/>
              </a:rPr>
              <a:t>We will try and offer flexibility, if necessary, but it may not be possible to offer alternative dates for assessments or interviews. You are therefore expected to note the below timetable, exercising flexibility through the recruitment and selection process, in order to meet the dates given. Please note that these dates may be subject to change.​</a:t>
            </a:r>
          </a:p>
          <a:p>
            <a:pPr>
              <a:lnSpc>
                <a:spcPts val="2379"/>
              </a:lnSpc>
            </a:pPr>
            <a:endParaRPr lang="en-US" sz="1699">
              <a:solidFill>
                <a:srgbClr val="545454"/>
              </a:solidFill>
              <a:latin typeface="Helvetica Neue LT Std"/>
            </a:endParaRPr>
          </a:p>
          <a:p>
            <a:pPr>
              <a:lnSpc>
                <a:spcPts val="2379"/>
              </a:lnSpc>
            </a:pPr>
            <a:r>
              <a:rPr lang="en-US" sz="1699">
                <a:solidFill>
                  <a:srgbClr val="545454"/>
                </a:solidFill>
                <a:latin typeface="Helvetica Neue LT Std"/>
              </a:rPr>
              <a:t>The anticipated timetable is as follows:</a:t>
            </a:r>
          </a:p>
        </p:txBody>
      </p:sp>
      <p:sp>
        <p:nvSpPr>
          <p:cNvPr id="34" name="TextBox 34"/>
          <p:cNvSpPr txBox="1"/>
          <p:nvPr/>
        </p:nvSpPr>
        <p:spPr>
          <a:xfrm>
            <a:off x="1483630" y="7245784"/>
            <a:ext cx="1633157" cy="722386"/>
          </a:xfrm>
          <a:prstGeom prst="rect">
            <a:avLst/>
          </a:prstGeom>
        </p:spPr>
        <p:txBody>
          <a:bodyPr lIns="0" tIns="0" rIns="0" bIns="0" rtlCol="0" anchor="t">
            <a:spAutoFit/>
          </a:bodyPr>
          <a:lstStyle/>
          <a:p>
            <a:pPr>
              <a:lnSpc>
                <a:spcPts val="2704"/>
              </a:lnSpc>
            </a:pPr>
            <a:r>
              <a:rPr lang="en-US" sz="1931">
                <a:solidFill>
                  <a:srgbClr val="2254C5"/>
                </a:solidFill>
                <a:latin typeface="Helvetica Neue LT Std Bold"/>
              </a:rPr>
              <a:t>Deadline for applications​</a:t>
            </a:r>
          </a:p>
        </p:txBody>
      </p:sp>
      <p:sp>
        <p:nvSpPr>
          <p:cNvPr id="35" name="TextBox 35"/>
          <p:cNvSpPr txBox="1"/>
          <p:nvPr/>
        </p:nvSpPr>
        <p:spPr>
          <a:xfrm>
            <a:off x="8217912" y="7261293"/>
            <a:ext cx="1971314" cy="1006494"/>
          </a:xfrm>
          <a:prstGeom prst="rect">
            <a:avLst/>
          </a:prstGeom>
        </p:spPr>
        <p:txBody>
          <a:bodyPr lIns="0" tIns="0" rIns="0" bIns="0" rtlCol="0" anchor="t">
            <a:spAutoFit/>
          </a:bodyPr>
          <a:lstStyle/>
          <a:p>
            <a:pPr algn="ctr">
              <a:lnSpc>
                <a:spcPts val="2704"/>
              </a:lnSpc>
            </a:pPr>
            <a:r>
              <a:rPr lang="en-US" sz="1900">
                <a:solidFill>
                  <a:srgbClr val="4F0B7B"/>
                </a:solidFill>
                <a:latin typeface="Helvetica Neue LT Std Bold"/>
              </a:rPr>
              <a:t>Shortlist results expected by</a:t>
            </a:r>
            <a:endParaRPr lang="en-US" sz="1931">
              <a:solidFill>
                <a:srgbClr val="4F0B7B"/>
              </a:solidFill>
              <a:latin typeface="Helvetica Neue LT Std Bold"/>
            </a:endParaRPr>
          </a:p>
          <a:p>
            <a:pPr algn="ctr">
              <a:lnSpc>
                <a:spcPts val="2704"/>
              </a:lnSpc>
            </a:pPr>
            <a:endParaRPr lang="en-US" sz="1931">
              <a:solidFill>
                <a:srgbClr val="4F0B7B"/>
              </a:solidFill>
              <a:latin typeface="Helvetica Neue LT Std Bold"/>
            </a:endParaRPr>
          </a:p>
        </p:txBody>
      </p:sp>
      <p:sp>
        <p:nvSpPr>
          <p:cNvPr id="36" name="TextBox 36"/>
          <p:cNvSpPr txBox="1"/>
          <p:nvPr/>
        </p:nvSpPr>
        <p:spPr>
          <a:xfrm>
            <a:off x="12160113" y="7330370"/>
            <a:ext cx="1633157" cy="379523"/>
          </a:xfrm>
          <a:prstGeom prst="rect">
            <a:avLst/>
          </a:prstGeom>
        </p:spPr>
        <p:txBody>
          <a:bodyPr lIns="0" tIns="0" rIns="0" bIns="0" rtlCol="0" anchor="t">
            <a:spAutoFit/>
          </a:bodyPr>
          <a:lstStyle/>
          <a:p>
            <a:pPr>
              <a:lnSpc>
                <a:spcPts val="2704"/>
              </a:lnSpc>
            </a:pPr>
            <a:r>
              <a:rPr lang="en-US" sz="1931">
                <a:solidFill>
                  <a:srgbClr val="00285F"/>
                </a:solidFill>
                <a:latin typeface="Helvetica Neue LT Std Bold"/>
              </a:rPr>
              <a:t>Assessments</a:t>
            </a:r>
          </a:p>
        </p:txBody>
      </p:sp>
      <p:sp>
        <p:nvSpPr>
          <p:cNvPr id="37" name="TextBox 37"/>
          <p:cNvSpPr txBox="1"/>
          <p:nvPr/>
        </p:nvSpPr>
        <p:spPr>
          <a:xfrm>
            <a:off x="15907682" y="7319725"/>
            <a:ext cx="1633157" cy="379523"/>
          </a:xfrm>
          <a:prstGeom prst="rect">
            <a:avLst/>
          </a:prstGeom>
        </p:spPr>
        <p:txBody>
          <a:bodyPr lIns="0" tIns="0" rIns="0" bIns="0" rtlCol="0" anchor="t">
            <a:spAutoFit/>
          </a:bodyPr>
          <a:lstStyle/>
          <a:p>
            <a:pPr algn="ctr">
              <a:lnSpc>
                <a:spcPts val="2704"/>
              </a:lnSpc>
            </a:pPr>
            <a:r>
              <a:rPr lang="en-US" sz="1931">
                <a:solidFill>
                  <a:srgbClr val="CF102D"/>
                </a:solidFill>
                <a:latin typeface="Helvetica Neue LT Std Bold"/>
              </a:rPr>
              <a:t>Interviews</a:t>
            </a:r>
          </a:p>
        </p:txBody>
      </p:sp>
      <p:sp>
        <p:nvSpPr>
          <p:cNvPr id="38" name="TextBox 38"/>
          <p:cNvSpPr txBox="1"/>
          <p:nvPr/>
        </p:nvSpPr>
        <p:spPr>
          <a:xfrm>
            <a:off x="9874420" y="1646017"/>
            <a:ext cx="7945180" cy="2742289"/>
          </a:xfrm>
          <a:prstGeom prst="rect">
            <a:avLst/>
          </a:prstGeom>
        </p:spPr>
        <p:txBody>
          <a:bodyPr wrap="square" lIns="0" tIns="0" rIns="0" bIns="0" rtlCol="0" anchor="t">
            <a:spAutoFit/>
          </a:bodyPr>
          <a:lstStyle/>
          <a:p>
            <a:pPr>
              <a:lnSpc>
                <a:spcPts val="2379"/>
              </a:lnSpc>
            </a:pPr>
            <a:r>
              <a:rPr lang="en-US" sz="2000" u="sng">
                <a:solidFill>
                  <a:srgbClr val="0063BE"/>
                </a:solidFill>
                <a:latin typeface="Helvetica Neue LT Std Bold"/>
              </a:rPr>
              <a:t>Selection Panel</a:t>
            </a:r>
          </a:p>
          <a:p>
            <a:pPr>
              <a:lnSpc>
                <a:spcPts val="2379"/>
              </a:lnSpc>
            </a:pPr>
            <a:r>
              <a:rPr lang="en-US">
                <a:solidFill>
                  <a:srgbClr val="545454"/>
                </a:solidFill>
                <a:latin typeface="Helvetica Neue LT Std"/>
              </a:rPr>
              <a:t>The panel will be chaired by </a:t>
            </a:r>
            <a:r>
              <a:rPr lang="en-US" b="1">
                <a:solidFill>
                  <a:srgbClr val="545454"/>
                </a:solidFill>
                <a:latin typeface="Helvetica Neue LT Std"/>
              </a:rPr>
              <a:t>Atul Devani, Civil Service Commissioner </a:t>
            </a:r>
            <a:r>
              <a:rPr lang="en-US">
                <a:solidFill>
                  <a:srgbClr val="545454"/>
                </a:solidFill>
                <a:latin typeface="Helvetica Neue LT Std"/>
              </a:rPr>
              <a:t>and will include:</a:t>
            </a:r>
            <a:endParaRPr lang="en-US"/>
          </a:p>
          <a:p>
            <a:pPr marL="342900" indent="-342900" algn="just">
              <a:lnSpc>
                <a:spcPts val="2379"/>
              </a:lnSpc>
              <a:buFont typeface="Arial"/>
              <a:buChar char="•"/>
            </a:pPr>
            <a:r>
              <a:rPr lang="en-US">
                <a:solidFill>
                  <a:srgbClr val="545454"/>
                </a:solidFill>
                <a:latin typeface="Helvetica Neue LT Std" panose="020B0604020202020204" charset="0"/>
              </a:rPr>
              <a:t>Gavin Lambert/Caleb Deeks, Directors General, DBT</a:t>
            </a:r>
          </a:p>
          <a:p>
            <a:pPr marL="342900" indent="-342900" algn="just">
              <a:lnSpc>
                <a:spcPts val="2379"/>
              </a:lnSpc>
              <a:buFont typeface="Arial"/>
              <a:buChar char="•"/>
            </a:pPr>
            <a:r>
              <a:rPr lang="en-US">
                <a:solidFill>
                  <a:srgbClr val="545454"/>
                </a:solidFill>
                <a:latin typeface="Helvetica Neue LT Std" panose="020B0604020202020204" charset="0"/>
              </a:rPr>
              <a:t>John Clarke, Chair of Companies House</a:t>
            </a:r>
          </a:p>
          <a:p>
            <a:pPr marL="342900" indent="-342900" algn="just">
              <a:lnSpc>
                <a:spcPts val="2379"/>
              </a:lnSpc>
              <a:buFont typeface="Arial"/>
              <a:buChar char="•"/>
            </a:pPr>
            <a:r>
              <a:rPr lang="en-US">
                <a:solidFill>
                  <a:srgbClr val="545454"/>
                </a:solidFill>
                <a:latin typeface="Helvetica Neue LT Std" panose="020B0604020202020204" charset="0"/>
              </a:rPr>
              <a:t>Tara Smith, Chief Operating Officer, DBT</a:t>
            </a:r>
          </a:p>
          <a:p>
            <a:pPr marL="342900" indent="-342900" algn="just">
              <a:lnSpc>
                <a:spcPts val="2379"/>
              </a:lnSpc>
              <a:buFont typeface="Arial"/>
              <a:buChar char="•"/>
            </a:pPr>
            <a:endParaRPr lang="en-US" sz="1699">
              <a:solidFill>
                <a:srgbClr val="0063BE"/>
              </a:solidFill>
              <a:latin typeface="Helvetica Neue LT Std"/>
            </a:endParaRPr>
          </a:p>
          <a:p>
            <a:pPr algn="ctr">
              <a:lnSpc>
                <a:spcPts val="2379"/>
              </a:lnSpc>
            </a:pPr>
            <a:r>
              <a:rPr lang="en-US" sz="1699">
                <a:solidFill>
                  <a:srgbClr val="545454"/>
                </a:solidFill>
                <a:latin typeface="Helvetica Neue LT Std"/>
              </a:rPr>
              <a:t>(In exceptional circumstances it may be necessary to alter the membership of the panel, if this happens you will be informed at the earliest opportunity)</a:t>
            </a:r>
          </a:p>
        </p:txBody>
      </p:sp>
      <p:grpSp>
        <p:nvGrpSpPr>
          <p:cNvPr id="6" name="Group 11">
            <a:extLst>
              <a:ext uri="{FF2B5EF4-FFF2-40B4-BE49-F238E27FC236}">
                <a16:creationId xmlns:a16="http://schemas.microsoft.com/office/drawing/2014/main" id="{33CC1B5C-9C4D-66B7-DAB3-2BF3603C8675}"/>
              </a:ext>
            </a:extLst>
          </p:cNvPr>
          <p:cNvGrpSpPr/>
          <p:nvPr/>
        </p:nvGrpSpPr>
        <p:grpSpPr>
          <a:xfrm>
            <a:off x="4826627" y="5731457"/>
            <a:ext cx="1382111" cy="1382111"/>
            <a:chOff x="0" y="0"/>
            <a:chExt cx="812800" cy="812800"/>
          </a:xfrm>
        </p:grpSpPr>
        <p:sp>
          <p:nvSpPr>
            <p:cNvPr id="7" name="Freeform 12">
              <a:extLst>
                <a:ext uri="{FF2B5EF4-FFF2-40B4-BE49-F238E27FC236}">
                  <a16:creationId xmlns:a16="http://schemas.microsoft.com/office/drawing/2014/main" id="{2CE6259E-604F-44E2-14C8-B8281DA292C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0B7B"/>
            </a:solidFill>
          </p:spPr>
          <p:txBody>
            <a:bodyPr/>
            <a:lstStyle/>
            <a:p>
              <a:endParaRPr lang="en-GB"/>
            </a:p>
          </p:txBody>
        </p:sp>
        <p:sp>
          <p:nvSpPr>
            <p:cNvPr id="41" name="TextBox 13">
              <a:extLst>
                <a:ext uri="{FF2B5EF4-FFF2-40B4-BE49-F238E27FC236}">
                  <a16:creationId xmlns:a16="http://schemas.microsoft.com/office/drawing/2014/main" id="{04EEB153-C303-7769-4EE2-EB89C86F5C5A}"/>
                </a:ext>
              </a:extLst>
            </p:cNvPr>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sp>
        <p:nvSpPr>
          <p:cNvPr id="42" name="Freeform 22">
            <a:extLst>
              <a:ext uri="{FF2B5EF4-FFF2-40B4-BE49-F238E27FC236}">
                <a16:creationId xmlns:a16="http://schemas.microsoft.com/office/drawing/2014/main" id="{7D6E0A92-837D-AA94-F98D-0F0D846B720C}"/>
              </a:ext>
            </a:extLst>
          </p:cNvPr>
          <p:cNvSpPr/>
          <p:nvPr/>
        </p:nvSpPr>
        <p:spPr>
          <a:xfrm>
            <a:off x="5081277" y="6078500"/>
            <a:ext cx="793408" cy="590097"/>
          </a:xfrm>
          <a:custGeom>
            <a:avLst/>
            <a:gdLst/>
            <a:ahLst/>
            <a:cxnLst/>
            <a:rect l="l" t="t" r="r" b="b"/>
            <a:pathLst>
              <a:path w="793408" h="590097">
                <a:moveTo>
                  <a:pt x="0" y="0"/>
                </a:moveTo>
                <a:lnTo>
                  <a:pt x="793408" y="0"/>
                </a:lnTo>
                <a:lnTo>
                  <a:pt x="793408" y="590097"/>
                </a:lnTo>
                <a:lnTo>
                  <a:pt x="0" y="5900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43" name="TextBox 30">
            <a:extLst>
              <a:ext uri="{FF2B5EF4-FFF2-40B4-BE49-F238E27FC236}">
                <a16:creationId xmlns:a16="http://schemas.microsoft.com/office/drawing/2014/main" id="{18262B50-0155-76E8-5C3F-131B79471486}"/>
              </a:ext>
            </a:extLst>
          </p:cNvPr>
          <p:cNvSpPr txBox="1"/>
          <p:nvPr/>
        </p:nvSpPr>
        <p:spPr>
          <a:xfrm>
            <a:off x="4456820" y="5004065"/>
            <a:ext cx="2042322" cy="381451"/>
          </a:xfrm>
          <a:prstGeom prst="rect">
            <a:avLst/>
          </a:prstGeom>
        </p:spPr>
        <p:txBody>
          <a:bodyPr lIns="0" tIns="0" rIns="0" bIns="0" rtlCol="0" anchor="t">
            <a:spAutoFit/>
          </a:bodyPr>
          <a:lstStyle/>
          <a:p>
            <a:pPr algn="ctr">
              <a:lnSpc>
                <a:spcPts val="3120"/>
              </a:lnSpc>
            </a:pPr>
            <a:r>
              <a:rPr lang="en-US" sz="2400">
                <a:solidFill>
                  <a:srgbClr val="191919"/>
                </a:solidFill>
                <a:latin typeface="FS Lola"/>
              </a:rPr>
              <a:t>w/c 14 April</a:t>
            </a:r>
          </a:p>
        </p:txBody>
      </p:sp>
      <p:sp>
        <p:nvSpPr>
          <p:cNvPr id="44" name="TextBox 35">
            <a:extLst>
              <a:ext uri="{FF2B5EF4-FFF2-40B4-BE49-F238E27FC236}">
                <a16:creationId xmlns:a16="http://schemas.microsoft.com/office/drawing/2014/main" id="{ED51F372-D503-0E5A-2BB0-5CD208BFAF3A}"/>
              </a:ext>
            </a:extLst>
          </p:cNvPr>
          <p:cNvSpPr txBox="1"/>
          <p:nvPr/>
        </p:nvSpPr>
        <p:spPr>
          <a:xfrm>
            <a:off x="4552230" y="7256518"/>
            <a:ext cx="1909037" cy="1006494"/>
          </a:xfrm>
          <a:prstGeom prst="rect">
            <a:avLst/>
          </a:prstGeom>
        </p:spPr>
        <p:txBody>
          <a:bodyPr wrap="square" lIns="0" tIns="0" rIns="0" bIns="0" rtlCol="0" anchor="t">
            <a:spAutoFit/>
          </a:bodyPr>
          <a:lstStyle/>
          <a:p>
            <a:pPr algn="ctr">
              <a:lnSpc>
                <a:spcPts val="2704"/>
              </a:lnSpc>
            </a:pPr>
            <a:r>
              <a:rPr lang="en-US" sz="1900">
                <a:solidFill>
                  <a:srgbClr val="4F0B7B"/>
                </a:solidFill>
                <a:latin typeface="Helvetica Neue LT Std Bold"/>
              </a:rPr>
              <a:t>Longlist results expected by</a:t>
            </a:r>
          </a:p>
          <a:p>
            <a:pPr algn="ctr">
              <a:lnSpc>
                <a:spcPts val="2704"/>
              </a:lnSpc>
            </a:pPr>
            <a:endParaRPr lang="en-US" sz="1931">
              <a:solidFill>
                <a:srgbClr val="4F0B7B"/>
              </a:solidFill>
              <a:latin typeface="Helvetica Neue LT Std Bold"/>
            </a:endParaRPr>
          </a:p>
        </p:txBody>
      </p:sp>
    </p:spTree>
    <p:extLst>
      <p:ext uri="{BB962C8B-B14F-4D97-AF65-F5344CB8AC3E}">
        <p14:creationId xmlns:p14="http://schemas.microsoft.com/office/powerpoint/2010/main" val="31014911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2786D63444B84CB8BE20EF1B1BFEE2" ma:contentTypeVersion="23" ma:contentTypeDescription="Create a new document." ma:contentTypeScope="" ma:versionID="d6caabe27cb102d7ce4f5efa5d45f1b6">
  <xsd:schema xmlns:xsd="http://www.w3.org/2001/XMLSchema" xmlns:xs="http://www.w3.org/2001/XMLSchema" xmlns:p="http://schemas.microsoft.com/office/2006/metadata/properties" xmlns:ns2="6db285d3-d0bd-4fe0-b9a5-b73f1fd66f1a" xmlns:ns3="0063f72e-ace3-48fb-9c1f-5b513408b31f" xmlns:ns4="b413c3fd-5a3b-4239-b985-69032e371c04" xmlns:ns5="a8f60570-4bd3-4f2b-950b-a996de8ab151" xmlns:ns6="aaacb922-5235-4a66-b188-303b9b46fbd7" xmlns:ns7="6e5d4511-7baf-4199-a75d-f619de62bd2b" targetNamespace="http://schemas.microsoft.com/office/2006/metadata/properties" ma:root="true" ma:fieldsID="a89d21367ddbaee8f92834600622fbfb" ns2:_="" ns3:_="" ns4:_="" ns5:_="" ns6:_="" ns7:_="">
    <xsd:import namespace="6db285d3-d0bd-4fe0-b9a5-b73f1fd66f1a"/>
    <xsd:import namespace="0063f72e-ace3-48fb-9c1f-5b513408b31f"/>
    <xsd:import namespace="b413c3fd-5a3b-4239-b985-69032e371c04"/>
    <xsd:import namespace="a8f60570-4bd3-4f2b-950b-a996de8ab151"/>
    <xsd:import namespace="aaacb922-5235-4a66-b188-303b9b46fbd7"/>
    <xsd:import namespace="6e5d4511-7baf-4199-a75d-f619de62bd2b"/>
    <xsd:element name="properties">
      <xsd:complexType>
        <xsd:sequence>
          <xsd:element name="documentManagement">
            <xsd:complexType>
              <xsd:all>
                <xsd:element ref="ns2:_dlc_DocId" minOccurs="0"/>
                <xsd:element ref="ns2:_dlc_DocIdUrl" minOccurs="0"/>
                <xsd:element ref="ns2:_dlc_DocIdPersistId" minOccurs="0"/>
                <xsd:element ref="ns3:Security_x0020_Classification" minOccurs="0"/>
                <xsd:element ref="ns3:Descriptor" minOccurs="0"/>
                <xsd:element ref="ns2:m975189f4ba442ecbf67d4147307b177" minOccurs="0"/>
                <xsd:element ref="ns2:TaxCatchAll" minOccurs="0"/>
                <xsd:element ref="ns2:TaxCatchAllLabel" minOccurs="0"/>
                <xsd:element ref="ns4:Government_x0020_Body" minOccurs="0"/>
                <xsd:element ref="ns4:Date_x0020_Opened" minOccurs="0"/>
                <xsd:element ref="ns4:Date_x0020_Closed" minOccurs="0"/>
                <xsd:element ref="ns5:Retention_x0020_Label" minOccurs="0"/>
                <xsd:element ref="ns6:LegacyData" minOccurs="0"/>
                <xsd:element ref="ns2:SharedWithUsers" minOccurs="0"/>
                <xsd:element ref="ns2:SharedWithDetails" minOccurs="0"/>
                <xsd:element ref="ns7:MediaServiceMetadata" minOccurs="0"/>
                <xsd:element ref="ns7:MediaServiceFastMetadata" minOccurs="0"/>
                <xsd:element ref="ns7:MediaServiceDateTaken" minOccurs="0"/>
                <xsd:element ref="ns7:MediaLengthInSeconds" minOccurs="0"/>
                <xsd:element ref="ns7:lcf76f155ced4ddcb4097134ff3c332f" minOccurs="0"/>
                <xsd:element ref="ns7:MediaServiceOCR" minOccurs="0"/>
                <xsd:element ref="ns7:MediaServiceGenerationTime" minOccurs="0"/>
                <xsd:element ref="ns7:MediaServiceEventHashCode" minOccurs="0"/>
                <xsd:element ref="ns7:MediaServiceLocation" minOccurs="0"/>
                <xsd:element ref="ns7:MediaServiceObjectDetectorVersions" minOccurs="0"/>
                <xsd:element ref="ns7: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b285d3-d0bd-4fe0-b9a5-b73f1fd66f1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m975189f4ba442ecbf67d4147307b177" ma:index="13" nillable="true" ma:taxonomy="true" ma:internalName="m975189f4ba442ecbf67d4147307b177" ma:taxonomyFieldName="Business_x0020_Unit" ma:displayName="Business Unit" ma:default="1;#Human Resources|d156a924-4a66-40e5-a412-fe6be382d243" ma:fieldId="{6975189f-4ba4-42ec-bf67-d4147307b177}" ma:sspId="07c4ed84-5fe0-43ce-92b1-d76889ed7488" ma:termSetId="6f71e40e-3a2e-4baf-91d9-2069eb354530" ma:anchorId="00000000-0000-0000-0000-000000000000" ma:open="false" ma:isKeyword="false">
      <xsd:complexType>
        <xsd:sequence>
          <xsd:element ref="pc:Terms" minOccurs="0" maxOccurs="1"/>
        </xsd:sequence>
      </xsd:complexType>
    </xsd:element>
    <xsd:element name="TaxCatchAll" ma:index="14" nillable="true" ma:displayName="Taxonomy Catch All Column" ma:hidden="true" ma:list="{4041e869-0025-41bf-8d20-9ef3bb132989}" ma:internalName="TaxCatchAll" ma:showField="CatchAllData" ma:web="6db285d3-d0bd-4fe0-b9a5-b73f1fd66f1a">
      <xsd:complexType>
        <xsd:complexContent>
          <xsd:extension base="dms:MultiChoiceLookup">
            <xsd:sequence>
              <xsd:element name="Value" type="dms:Lookup" maxOccurs="unbounded" minOccurs="0" nillable="true"/>
            </xsd:sequence>
          </xsd:extension>
        </xsd:complexContent>
      </xsd:complexType>
    </xsd:element>
    <xsd:element name="TaxCatchAllLabel" ma:index="15" nillable="true" ma:displayName="Taxonomy Catch All Column1" ma:hidden="true" ma:list="{4041e869-0025-41bf-8d20-9ef3bb132989}" ma:internalName="TaxCatchAllLabel" ma:readOnly="true" ma:showField="CatchAllDataLabel" ma:web="6db285d3-d0bd-4fe0-b9a5-b73f1fd66f1a">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063f72e-ace3-48fb-9c1f-5b513408b31f" elementFormDefault="qualified">
    <xsd:import namespace="http://schemas.microsoft.com/office/2006/documentManagement/types"/>
    <xsd:import namespace="http://schemas.microsoft.com/office/infopath/2007/PartnerControls"/>
    <xsd:element name="Security_x0020_Classification" ma:index="11" nillable="true" ma:displayName="Security Classification" ma:default="OFFICIAL" ma:format="Dropdown" ma:indexed="true" ma:internalName="Security_x0020_Classification">
      <xsd:simpleType>
        <xsd:restriction base="dms:Choice">
          <xsd:enumeration value="OFFICIAL"/>
          <xsd:enumeration value="OFFICIAL - SENSITIVE"/>
        </xsd:restriction>
      </xsd:simpleType>
    </xsd:element>
    <xsd:element name="Descriptor" ma:index="12" nillable="true" ma:displayName="Descriptor" ma:default="" ma:format="Dropdown" ma:indexed="true" ma:internalName="Descriptor">
      <xsd:simpleType>
        <xsd:restriction base="dms:Choice">
          <xsd:enumeration value="COMMERCIAL"/>
          <xsd:enumeration value="PERSONAL"/>
          <xsd:enumeration value="LOCSEN"/>
        </xsd:restriction>
      </xsd:simpleType>
    </xsd:element>
  </xsd:schema>
  <xsd:schema xmlns:xsd="http://www.w3.org/2001/XMLSchema" xmlns:xs="http://www.w3.org/2001/XMLSchema" xmlns:dms="http://schemas.microsoft.com/office/2006/documentManagement/types" xmlns:pc="http://schemas.microsoft.com/office/infopath/2007/PartnerControls" targetNamespace="b413c3fd-5a3b-4239-b985-69032e371c04" elementFormDefault="qualified">
    <xsd:import namespace="http://schemas.microsoft.com/office/2006/documentManagement/types"/>
    <xsd:import namespace="http://schemas.microsoft.com/office/infopath/2007/PartnerControls"/>
    <xsd:element name="Government_x0020_Body" ma:index="17" nillable="true" ma:displayName="Government Body" ma:default="DIT" ma:internalName="Government_x0020_Body">
      <xsd:simpleType>
        <xsd:restriction base="dms:Text">
          <xsd:maxLength value="255"/>
        </xsd:restriction>
      </xsd:simpleType>
    </xsd:element>
    <xsd:element name="Date_x0020_Opened" ma:index="18" nillable="true" ma:displayName="Date Opened" ma:default="[Today]" ma:format="DateOnly" ma:internalName="Date_x0020_Opened">
      <xsd:simpleType>
        <xsd:restriction base="dms:DateTime"/>
      </xsd:simpleType>
    </xsd:element>
    <xsd:element name="Date_x0020_Closed" ma:index="19" nillable="true" ma:displayName="Date Closed" ma:format="DateOnly" ma:internalName="Date_x0020_Closed">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8f60570-4bd3-4f2b-950b-a996de8ab151" elementFormDefault="qualified">
    <xsd:import namespace="http://schemas.microsoft.com/office/2006/documentManagement/types"/>
    <xsd:import namespace="http://schemas.microsoft.com/office/infopath/2007/PartnerControls"/>
    <xsd:element name="Retention_x0020_Label" ma:index="20" nillable="true" ma:displayName="Retention Label" ma:internalName="Retention_x0020_Label">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aacb922-5235-4a66-b188-303b9b46fbd7" elementFormDefault="qualified">
    <xsd:import namespace="http://schemas.microsoft.com/office/2006/documentManagement/types"/>
    <xsd:import namespace="http://schemas.microsoft.com/office/infopath/2007/PartnerControls"/>
    <xsd:element name="LegacyData" ma:index="21" nillable="true" ma:displayName="Legacy Data" ma:internalName="LegacyData">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e5d4511-7baf-4199-a75d-f619de62bd2b" elementFormDefault="qualified">
    <xsd:import namespace="http://schemas.microsoft.com/office/2006/documentManagement/types"/>
    <xsd:import namespace="http://schemas.microsoft.com/office/infopath/2007/PartnerControls"/>
    <xsd:element name="MediaServiceMetadata" ma:index="24" nillable="true" ma:displayName="MediaServiceMetadata" ma:hidden="true" ma:internalName="MediaServiceMetadata" ma:readOnly="true">
      <xsd:simpleType>
        <xsd:restriction base="dms:Note"/>
      </xsd:simpleType>
    </xsd:element>
    <xsd:element name="MediaServiceFastMetadata" ma:index="25" nillable="true" ma:displayName="MediaServiceFastMetadata" ma:hidden="true" ma:internalName="MediaServiceFastMetadata" ma:readOnly="true">
      <xsd:simpleType>
        <xsd:restriction base="dms:Note"/>
      </xsd:simpleType>
    </xsd:element>
    <xsd:element name="MediaServiceDateTaken" ma:index="26" nillable="true" ma:displayName="MediaServiceDateTaken" ma:hidden="true" ma:indexed="true" ma:internalName="MediaServiceDateTake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07c4ed84-5fe0-43ce-92b1-d76889ed7488" ma:termSetId="09814cd3-568e-fe90-9814-8d621ff8fb84" ma:anchorId="fba54fb3-c3e1-fe81-a776-ca4b69148c4d" ma:open="true" ma:isKeyword="false">
      <xsd:complexType>
        <xsd:sequence>
          <xsd:element ref="pc:Terms" minOccurs="0" maxOccurs="1"/>
        </xsd:sequence>
      </xsd:complexType>
    </xsd:element>
    <xsd:element name="MediaServiceOCR" ma:index="30" nillable="true" ma:displayName="Extracted Text" ma:internalName="MediaServiceOCR" ma:readOnly="true">
      <xsd:simpleType>
        <xsd:restriction base="dms:Note">
          <xsd:maxLength value="255"/>
        </xsd:restriction>
      </xsd:simpleType>
    </xsd:element>
    <xsd:element name="MediaServiceGenerationTime" ma:index="31" nillable="true" ma:displayName="MediaServiceGenerationTime" ma:hidden="true" ma:internalName="MediaServiceGenerationTime" ma:readOnly="true">
      <xsd:simpleType>
        <xsd:restriction base="dms:Text"/>
      </xsd:simpleType>
    </xsd:element>
    <xsd:element name="MediaServiceEventHashCode" ma:index="32" nillable="true" ma:displayName="MediaServiceEventHashCode" ma:hidden="true" ma:internalName="MediaServiceEventHashCode" ma:readOnly="true">
      <xsd:simpleType>
        <xsd:restriction base="dms:Text"/>
      </xsd:simpleType>
    </xsd:element>
    <xsd:element name="MediaServiceLocation" ma:index="33" nillable="true" ma:displayName="Location" ma:description="" ma:indexed="true" ma:internalName="MediaServiceLocation" ma:readOnly="true">
      <xsd:simpleType>
        <xsd:restriction base="dms:Text"/>
      </xsd:simpleType>
    </xsd:element>
    <xsd:element name="MediaServiceObjectDetectorVersions" ma:index="3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Government_x0020_Body xmlns="b413c3fd-5a3b-4239-b985-69032e371c04">DIT</Government_x0020_Body>
    <Date_x0020_Opened xmlns="b413c3fd-5a3b-4239-b985-69032e371c04">2024-04-29T10:09:07+00:00</Date_x0020_Opened>
    <LegacyData xmlns="aaacb922-5235-4a66-b188-303b9b46fbd7" xsi:nil="true"/>
    <TaxCatchAll xmlns="6db285d3-d0bd-4fe0-b9a5-b73f1fd66f1a">
      <Value>1</Value>
    </TaxCatchAll>
    <lcf76f155ced4ddcb4097134ff3c332f xmlns="6e5d4511-7baf-4199-a75d-f619de62bd2b">
      <Terms xmlns="http://schemas.microsoft.com/office/infopath/2007/PartnerControls"/>
    </lcf76f155ced4ddcb4097134ff3c332f>
    <Descriptor xmlns="0063f72e-ace3-48fb-9c1f-5b513408b31f" xsi:nil="true"/>
    <Security_x0020_Classification xmlns="0063f72e-ace3-48fb-9c1f-5b513408b31f">OFFICIAL</Security_x0020_Classification>
    <m975189f4ba442ecbf67d4147307b177 xmlns="6db285d3-d0bd-4fe0-b9a5-b73f1fd66f1a">
      <Terms xmlns="http://schemas.microsoft.com/office/infopath/2007/PartnerControls">
        <TermInfo xmlns="http://schemas.microsoft.com/office/infopath/2007/PartnerControls">
          <TermName xmlns="http://schemas.microsoft.com/office/infopath/2007/PartnerControls">Human Resources</TermName>
          <TermId xmlns="http://schemas.microsoft.com/office/infopath/2007/PartnerControls">d156a924-4a66-40e5-a412-fe6be382d243</TermId>
        </TermInfo>
      </Terms>
    </m975189f4ba442ecbf67d4147307b177>
    <Retention_x0020_Label xmlns="a8f60570-4bd3-4f2b-950b-a996de8ab151" xsi:nil="true"/>
    <Date_x0020_Closed xmlns="b413c3fd-5a3b-4239-b985-69032e371c04" xsi:nil="true"/>
    <_dlc_DocId xmlns="6db285d3-d0bd-4fe0-b9a5-b73f1fd66f1a">WVAY5YRKA5H7-1582300706-56137</_dlc_DocId>
    <_dlc_DocIdUrl xmlns="6db285d3-d0bd-4fe0-b9a5-b73f1fd66f1a">
      <Url>https://dbis.sharepoint.com/sites/dit149/_layouts/15/DocIdRedir.aspx?ID=WVAY5YRKA5H7-1582300706-56137</Url>
      <Description>WVAY5YRKA5H7-1582300706-56137</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C232269-C26E-4339-9553-16E4BF89F288}">
  <ds:schemaRefs>
    <ds:schemaRef ds:uri="0063f72e-ace3-48fb-9c1f-5b513408b31f"/>
    <ds:schemaRef ds:uri="6db285d3-d0bd-4fe0-b9a5-b73f1fd66f1a"/>
    <ds:schemaRef ds:uri="6e5d4511-7baf-4199-a75d-f619de62bd2b"/>
    <ds:schemaRef ds:uri="a8f60570-4bd3-4f2b-950b-a996de8ab151"/>
    <ds:schemaRef ds:uri="aaacb922-5235-4a66-b188-303b9b46fbd7"/>
    <ds:schemaRef ds:uri="b413c3fd-5a3b-4239-b985-69032e371c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A0BF044-1535-4593-8B4A-6B4E5B500196}">
  <ds:schemaRefs>
    <ds:schemaRef ds:uri="http://schemas.microsoft.com/office/2006/documentManagement/types"/>
    <ds:schemaRef ds:uri="http://purl.org/dc/dcmitype/"/>
    <ds:schemaRef ds:uri="http://schemas.microsoft.com/office/2006/metadata/properties"/>
    <ds:schemaRef ds:uri="b413c3fd-5a3b-4239-b985-69032e371c04"/>
    <ds:schemaRef ds:uri="6db285d3-d0bd-4fe0-b9a5-b73f1fd66f1a"/>
    <ds:schemaRef ds:uri="6e5d4511-7baf-4199-a75d-f619de62bd2b"/>
    <ds:schemaRef ds:uri="http://schemas.openxmlformats.org/package/2006/metadata/core-properties"/>
    <ds:schemaRef ds:uri="http://purl.org/dc/terms/"/>
    <ds:schemaRef ds:uri="http://schemas.microsoft.com/office/infopath/2007/PartnerControls"/>
    <ds:schemaRef ds:uri="a8f60570-4bd3-4f2b-950b-a996de8ab151"/>
    <ds:schemaRef ds:uri="aaacb922-5235-4a66-b188-303b9b46fbd7"/>
    <ds:schemaRef ds:uri="0063f72e-ace3-48fb-9c1f-5b513408b31f"/>
    <ds:schemaRef ds:uri="http://www.w3.org/XML/1998/namespace"/>
    <ds:schemaRef ds:uri="http://purl.org/dc/elements/1.1/"/>
  </ds:schemaRefs>
</ds:datastoreItem>
</file>

<file path=customXml/itemProps3.xml><?xml version="1.0" encoding="utf-8"?>
<ds:datastoreItem xmlns:ds="http://schemas.openxmlformats.org/officeDocument/2006/customXml" ds:itemID="{8C6CEE4B-A281-4D74-91DC-A9C1947904D7}">
  <ds:schemaRefs>
    <ds:schemaRef ds:uri="http://schemas.microsoft.com/sharepoint/v3/contenttype/forms"/>
  </ds:schemaRefs>
</ds:datastoreItem>
</file>

<file path=customXml/itemProps4.xml><?xml version="1.0" encoding="utf-8"?>
<ds:datastoreItem xmlns:ds="http://schemas.openxmlformats.org/officeDocument/2006/customXml" ds:itemID="{00768374-9A4C-40D3-BB7F-2E0C6CF0675C}">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0</TotalTime>
  <Words>4424</Words>
  <Application>Microsoft Office PowerPoint</Application>
  <PresentationFormat>Custom</PresentationFormat>
  <Paragraphs>305</Paragraphs>
  <Slides>16</Slides>
  <Notes>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16</vt:i4>
      </vt:variant>
    </vt:vector>
  </HeadingPairs>
  <TitlesOfParts>
    <vt:vector size="29" baseType="lpstr">
      <vt:lpstr>Arial 2</vt:lpstr>
      <vt:lpstr>Helvetica Neue LT Std</vt:lpstr>
      <vt:lpstr>Segoe UI</vt:lpstr>
      <vt:lpstr>Calibri</vt:lpstr>
      <vt:lpstr>FS Lola</vt:lpstr>
      <vt:lpstr>Aptos</vt:lpstr>
      <vt:lpstr>Arial 1</vt:lpstr>
      <vt:lpstr>Helvetica Neue LT Std Bold</vt:lpstr>
      <vt:lpstr>Montserrat Bold</vt:lpstr>
      <vt:lpstr>Wingdings</vt:lpstr>
      <vt:lpstr>Symbol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SCS Candidate Pack - FINAL</dc:title>
  <dc:creator>Buckley, Lewis (DBT)</dc:creator>
  <cp:lastModifiedBy>Claire WALKER (DBT)</cp:lastModifiedBy>
  <cp:revision>2</cp:revision>
  <dcterms:created xsi:type="dcterms:W3CDTF">2006-08-16T00:00:00Z</dcterms:created>
  <dcterms:modified xsi:type="dcterms:W3CDTF">2025-03-14T14:25:26Z</dcterms:modified>
  <dc:identifier>DAGDUnpbbGw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1c05e37-788c-4c59-b50e-5c98323c0a70_Enabled">
    <vt:lpwstr>true</vt:lpwstr>
  </property>
  <property fmtid="{D5CDD505-2E9C-101B-9397-08002B2CF9AE}" pid="3" name="MSIP_Label_c1c05e37-788c-4c59-b50e-5c98323c0a70_SetDate">
    <vt:lpwstr>2024-04-25T13:32:34Z</vt:lpwstr>
  </property>
  <property fmtid="{D5CDD505-2E9C-101B-9397-08002B2CF9AE}" pid="4" name="MSIP_Label_c1c05e37-788c-4c59-b50e-5c98323c0a70_Method">
    <vt:lpwstr>Standard</vt:lpwstr>
  </property>
  <property fmtid="{D5CDD505-2E9C-101B-9397-08002B2CF9AE}" pid="5" name="MSIP_Label_c1c05e37-788c-4c59-b50e-5c98323c0a70_Name">
    <vt:lpwstr>OFFICIAL</vt:lpwstr>
  </property>
  <property fmtid="{D5CDD505-2E9C-101B-9397-08002B2CF9AE}" pid="6" name="MSIP_Label_c1c05e37-788c-4c59-b50e-5c98323c0a70_SiteId">
    <vt:lpwstr>8fa217ec-33aa-46fb-ad96-dfe68006bb86</vt:lpwstr>
  </property>
  <property fmtid="{D5CDD505-2E9C-101B-9397-08002B2CF9AE}" pid="7" name="MSIP_Label_c1c05e37-788c-4c59-b50e-5c98323c0a70_ActionId">
    <vt:lpwstr>18f20702-4dc0-4df0-a27e-b2322c32eb1e</vt:lpwstr>
  </property>
  <property fmtid="{D5CDD505-2E9C-101B-9397-08002B2CF9AE}" pid="8" name="MSIP_Label_c1c05e37-788c-4c59-b50e-5c98323c0a70_ContentBits">
    <vt:lpwstr>0</vt:lpwstr>
  </property>
  <property fmtid="{D5CDD505-2E9C-101B-9397-08002B2CF9AE}" pid="9" name="ContentTypeId">
    <vt:lpwstr>0x010100FD2786D63444B84CB8BE20EF1B1BFEE2</vt:lpwstr>
  </property>
  <property fmtid="{D5CDD505-2E9C-101B-9397-08002B2CF9AE}" pid="10" name="Business Unit">
    <vt:lpwstr>1;#Human Resources|d156a924-4a66-40e5-a412-fe6be382d243</vt:lpwstr>
  </property>
  <property fmtid="{D5CDD505-2E9C-101B-9397-08002B2CF9AE}" pid="11" name="_dlc_DocIdItemGuid">
    <vt:lpwstr>257446bd-3b91-40e8-9781-521859357d81</vt:lpwstr>
  </property>
  <property fmtid="{D5CDD505-2E9C-101B-9397-08002B2CF9AE}" pid="12" name="MediaServiceImageTags">
    <vt:lpwstr/>
  </property>
  <property fmtid="{D5CDD505-2E9C-101B-9397-08002B2CF9AE}" pid="13" name="Business_x0020_Unit">
    <vt:lpwstr>1;#Human Resources|d156a924-4a66-40e5-a412-fe6be382d243</vt:lpwstr>
  </property>
</Properties>
</file>