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3" r:id="rId3"/>
    <p:sldId id="257" r:id="rId4"/>
    <p:sldId id="256" r:id="rId5"/>
    <p:sldId id="275" r:id="rId6"/>
    <p:sldId id="268" r:id="rId7"/>
    <p:sldId id="277"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CC66FF"/>
    <a:srgbClr val="00CC99"/>
    <a:srgbClr val="00FFCC"/>
    <a:srgbClr val="00CCFF"/>
    <a:srgbClr val="FF0066"/>
    <a:srgbClr val="0000FF"/>
    <a:srgbClr val="FF00FF"/>
    <a:srgbClr val="FFFF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60" autoAdjust="0"/>
    <p:restoredTop sz="94660"/>
  </p:normalViewPr>
  <p:slideViewPr>
    <p:cSldViewPr snapToGrid="0">
      <p:cViewPr varScale="1">
        <p:scale>
          <a:sx n="67" d="100"/>
          <a:sy n="67" d="100"/>
        </p:scale>
        <p:origin x="7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4FEABF-5FF8-40A0-8D1F-C6DBD4E4AFF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E9F4355B-1CF6-41C6-A8C5-454B6232D3BB}">
      <dgm:prSet phldrT="[Text]"/>
      <dgm:spPr/>
      <dgm:t>
        <a:bodyPr/>
        <a:lstStyle/>
        <a:p>
          <a:r>
            <a:rPr lang="en-GB" dirty="0"/>
            <a:t>HR</a:t>
          </a:r>
        </a:p>
      </dgm:t>
    </dgm:pt>
    <dgm:pt modelId="{62E3500E-03C1-4D64-9767-A67B97B968E0}" type="parTrans" cxnId="{534AC8AB-AD57-4DE7-86AD-55279FD05CC9}">
      <dgm:prSet/>
      <dgm:spPr/>
      <dgm:t>
        <a:bodyPr/>
        <a:lstStyle/>
        <a:p>
          <a:endParaRPr lang="en-GB"/>
        </a:p>
      </dgm:t>
    </dgm:pt>
    <dgm:pt modelId="{B58C6783-ABD9-4B6B-8118-DCD66E77A7E1}" type="sibTrans" cxnId="{534AC8AB-AD57-4DE7-86AD-55279FD05CC9}">
      <dgm:prSet/>
      <dgm:spPr/>
      <dgm:t>
        <a:bodyPr/>
        <a:lstStyle/>
        <a:p>
          <a:endParaRPr lang="en-GB"/>
        </a:p>
      </dgm:t>
    </dgm:pt>
    <dgm:pt modelId="{9CAA7F9E-2F59-4B33-9655-0E0024E72806}">
      <dgm:prSet phldrT="[Text]" custT="1"/>
      <dgm:spPr>
        <a:solidFill>
          <a:srgbClr val="A40C83"/>
        </a:solidFill>
      </dgm:spPr>
      <dgm:t>
        <a:bodyPr/>
        <a:lstStyle/>
        <a:p>
          <a:pPr algn="ctr"/>
          <a:r>
            <a:rPr lang="en-GB" sz="2000" b="1" dirty="0"/>
            <a:t>HR Operations</a:t>
          </a:r>
        </a:p>
        <a:p>
          <a:pPr algn="just"/>
          <a:r>
            <a:rPr lang="en-GB" sz="1100" dirty="0"/>
            <a:t>The HR Business Partners directly support the care groups and services to translate the Trust’s Workforce strategy into locally relevant workplans and priorities.</a:t>
          </a:r>
        </a:p>
        <a:p>
          <a:pPr algn="just"/>
          <a:endParaRPr lang="en-GB" sz="1100" dirty="0"/>
        </a:p>
        <a:p>
          <a:pPr algn="just"/>
          <a:r>
            <a:rPr lang="en-GB" sz="1100" dirty="0"/>
            <a:t>The Employee Relations Team provide a people-centred specialist HR advice and support service on people management issues.  </a:t>
          </a:r>
        </a:p>
      </dgm:t>
    </dgm:pt>
    <dgm:pt modelId="{E7D8CF9D-CA2D-4C67-B7A2-5AB9047C037F}" type="parTrans" cxnId="{A4B6EAAD-42A8-440C-8563-0497EC83D3B0}">
      <dgm:prSet/>
      <dgm:spPr/>
      <dgm:t>
        <a:bodyPr/>
        <a:lstStyle/>
        <a:p>
          <a:endParaRPr lang="en-GB"/>
        </a:p>
      </dgm:t>
    </dgm:pt>
    <dgm:pt modelId="{3D597249-09FF-4AE3-B0DC-8BC0920D6F1A}" type="sibTrans" cxnId="{A4B6EAAD-42A8-440C-8563-0497EC83D3B0}">
      <dgm:prSet/>
      <dgm:spPr/>
      <dgm:t>
        <a:bodyPr/>
        <a:lstStyle/>
        <a:p>
          <a:endParaRPr lang="en-GB"/>
        </a:p>
      </dgm:t>
    </dgm:pt>
    <dgm:pt modelId="{BA9F7F38-FEF3-4B49-8DD3-482485AEFA0D}">
      <dgm:prSet phldrT="[Text]" custT="1"/>
      <dgm:spPr>
        <a:solidFill>
          <a:schemeClr val="accent6"/>
        </a:solidFill>
      </dgm:spPr>
      <dgm:t>
        <a:bodyPr/>
        <a:lstStyle/>
        <a:p>
          <a:pPr algn="ctr"/>
          <a:endParaRPr lang="en-GB" sz="1400" b="1" dirty="0"/>
        </a:p>
        <a:p>
          <a:pPr algn="ctr"/>
          <a:r>
            <a:rPr lang="en-GB" sz="2000" b="1" dirty="0"/>
            <a:t>Recruitment &amp; Medical Staffing</a:t>
          </a:r>
        </a:p>
        <a:p>
          <a:pPr algn="just"/>
          <a:r>
            <a:rPr lang="en-GB" sz="1100" dirty="0"/>
            <a:t>The Recruitment Team actively promotes NSFT as a place to work and ensures that all new starters are recruited as quickly and safely as possible. </a:t>
          </a:r>
        </a:p>
        <a:p>
          <a:pPr algn="just"/>
          <a:endParaRPr lang="en-GB" sz="1100" dirty="0"/>
        </a:p>
        <a:p>
          <a:pPr algn="just"/>
          <a:r>
            <a:rPr lang="en-GB" sz="1100" dirty="0"/>
            <a:t>Medical HR offers advice and guidance for our Medical workforce.  The team lead on medical recruitment, Junior Doctors rotations, rotas, locum appointments and Medical Appraisals, Revalidation and Job Planning.</a:t>
          </a:r>
        </a:p>
      </dgm:t>
    </dgm:pt>
    <dgm:pt modelId="{F20F1708-873F-41A2-AF7D-B550FAA0B4CF}" type="parTrans" cxnId="{CADB5ACB-A2A5-4F81-96AB-7A5DFF098C7F}">
      <dgm:prSet/>
      <dgm:spPr/>
      <dgm:t>
        <a:bodyPr/>
        <a:lstStyle/>
        <a:p>
          <a:endParaRPr lang="en-GB"/>
        </a:p>
      </dgm:t>
    </dgm:pt>
    <dgm:pt modelId="{9584F1C0-3C5A-4019-B189-872D1FC6F2E7}" type="sibTrans" cxnId="{CADB5ACB-A2A5-4F81-96AB-7A5DFF098C7F}">
      <dgm:prSet/>
      <dgm:spPr/>
      <dgm:t>
        <a:bodyPr/>
        <a:lstStyle/>
        <a:p>
          <a:endParaRPr lang="en-GB"/>
        </a:p>
      </dgm:t>
    </dgm:pt>
    <dgm:pt modelId="{D90A4A4E-843C-46C6-B670-A2FED081C764}">
      <dgm:prSet phldrT="[Text]" custT="1"/>
      <dgm:spPr/>
      <dgm:t>
        <a:bodyPr/>
        <a:lstStyle/>
        <a:p>
          <a:pPr algn="ctr"/>
          <a:r>
            <a:rPr lang="en-GB" sz="2000" b="1" dirty="0" err="1"/>
            <a:t>ESR</a:t>
          </a:r>
          <a:r>
            <a:rPr lang="en-GB" sz="2000" b="1" dirty="0"/>
            <a:t> &amp; Workforce Information</a:t>
          </a:r>
        </a:p>
        <a:p>
          <a:pPr algn="just"/>
          <a:r>
            <a:rPr lang="en-GB" sz="1100" dirty="0"/>
            <a:t>The </a:t>
          </a:r>
          <a:r>
            <a:rPr lang="en-GB" sz="1100" dirty="0" err="1"/>
            <a:t>ESR</a:t>
          </a:r>
          <a:r>
            <a:rPr lang="en-GB" sz="1100" dirty="0"/>
            <a:t> &amp; Workforce Information Team provide strategic and day to day workforce planning support and workforce business intelligence.  They oversee the Electronic Staff Record, including Manager Self Service.  </a:t>
          </a:r>
        </a:p>
        <a:p>
          <a:pPr algn="just"/>
          <a:endParaRPr lang="en-GB" sz="1100"/>
        </a:p>
        <a:p>
          <a:pPr algn="just"/>
          <a:endParaRPr lang="en-GB" sz="1100" dirty="0"/>
        </a:p>
      </dgm:t>
    </dgm:pt>
    <dgm:pt modelId="{43CFD8AF-9016-4A38-963D-613126C8D12C}" type="parTrans" cxnId="{9FB59906-D59F-4701-B587-85168BA3031A}">
      <dgm:prSet/>
      <dgm:spPr/>
      <dgm:t>
        <a:bodyPr/>
        <a:lstStyle/>
        <a:p>
          <a:endParaRPr lang="en-GB"/>
        </a:p>
      </dgm:t>
    </dgm:pt>
    <dgm:pt modelId="{5F849EB9-16C5-4867-9F30-365A36464F24}" type="sibTrans" cxnId="{9FB59906-D59F-4701-B587-85168BA3031A}">
      <dgm:prSet/>
      <dgm:spPr/>
      <dgm:t>
        <a:bodyPr/>
        <a:lstStyle/>
        <a:p>
          <a:endParaRPr lang="en-GB"/>
        </a:p>
      </dgm:t>
    </dgm:pt>
    <dgm:pt modelId="{A9465FAC-0C4F-4619-834C-4D9CE4A523AF}">
      <dgm:prSet phldrT="[Text]" custT="1"/>
      <dgm:spPr>
        <a:solidFill>
          <a:schemeClr val="accent2"/>
        </a:solidFill>
      </dgm:spPr>
      <dgm:t>
        <a:bodyPr/>
        <a:lstStyle/>
        <a:p>
          <a:pPr algn="ctr"/>
          <a:r>
            <a:rPr lang="en-GB" sz="2000" b="1" dirty="0"/>
            <a:t>Employee Experience</a:t>
          </a:r>
        </a:p>
        <a:p>
          <a:pPr algn="ctr"/>
          <a:endParaRPr lang="en-GB" sz="500" dirty="0"/>
        </a:p>
        <a:p>
          <a:pPr algn="just"/>
          <a:r>
            <a:rPr lang="en-GB" sz="1100" dirty="0"/>
            <a:t>The Employee Experience team is responsible for developing and implementing strategies to improve staff experience, ensuring we maximise the potential of our staff to deliver the best possible care to our service users, both now and for the future. This covers culture change, leadership development, staff wellbeing and  equality, diversity and inclusion.  The team   provides support for improving all aspects of employee experience.</a:t>
          </a:r>
        </a:p>
      </dgm:t>
    </dgm:pt>
    <dgm:pt modelId="{4DACED80-979D-4991-BDE4-0545EF1972EA}" type="parTrans" cxnId="{DE6C0C2F-8B6D-4AB2-A21C-D7A6D1DD1134}">
      <dgm:prSet/>
      <dgm:spPr/>
      <dgm:t>
        <a:bodyPr/>
        <a:lstStyle/>
        <a:p>
          <a:endParaRPr lang="en-GB"/>
        </a:p>
      </dgm:t>
    </dgm:pt>
    <dgm:pt modelId="{ED90295D-1CED-4917-BE25-B9B263D574BE}" type="sibTrans" cxnId="{DE6C0C2F-8B6D-4AB2-A21C-D7A6D1DD1134}">
      <dgm:prSet/>
      <dgm:spPr/>
      <dgm:t>
        <a:bodyPr/>
        <a:lstStyle/>
        <a:p>
          <a:endParaRPr lang="en-GB"/>
        </a:p>
      </dgm:t>
    </dgm:pt>
    <dgm:pt modelId="{230DB3C3-37F6-48A7-9530-2CBBD5BF0C54}" type="pres">
      <dgm:prSet presAssocID="{394FEABF-5FF8-40A0-8D1F-C6DBD4E4AFF1}" presName="diagram" presStyleCnt="0">
        <dgm:presLayoutVars>
          <dgm:chMax val="1"/>
          <dgm:dir/>
          <dgm:animLvl val="ctr"/>
          <dgm:resizeHandles val="exact"/>
        </dgm:presLayoutVars>
      </dgm:prSet>
      <dgm:spPr/>
    </dgm:pt>
    <dgm:pt modelId="{1594D83E-D7DA-4514-A64E-894D511C67A4}" type="pres">
      <dgm:prSet presAssocID="{394FEABF-5FF8-40A0-8D1F-C6DBD4E4AFF1}" presName="matrix" presStyleCnt="0"/>
      <dgm:spPr/>
    </dgm:pt>
    <dgm:pt modelId="{9EE43884-E071-42FD-8759-71951DA7EFA9}" type="pres">
      <dgm:prSet presAssocID="{394FEABF-5FF8-40A0-8D1F-C6DBD4E4AFF1}" presName="tile1" presStyleLbl="node1" presStyleIdx="0" presStyleCnt="4"/>
      <dgm:spPr/>
    </dgm:pt>
    <dgm:pt modelId="{55827894-BBB6-4F0B-BEB4-B1CF50FF840F}" type="pres">
      <dgm:prSet presAssocID="{394FEABF-5FF8-40A0-8D1F-C6DBD4E4AFF1}" presName="tile1text" presStyleLbl="node1" presStyleIdx="0" presStyleCnt="4">
        <dgm:presLayoutVars>
          <dgm:chMax val="0"/>
          <dgm:chPref val="0"/>
          <dgm:bulletEnabled val="1"/>
        </dgm:presLayoutVars>
      </dgm:prSet>
      <dgm:spPr/>
    </dgm:pt>
    <dgm:pt modelId="{34939530-F975-40A8-AC3D-5CBAC3120F2B}" type="pres">
      <dgm:prSet presAssocID="{394FEABF-5FF8-40A0-8D1F-C6DBD4E4AFF1}" presName="tile2" presStyleLbl="node1" presStyleIdx="1" presStyleCnt="4" custLinFactNeighborX="1069" custLinFactNeighborY="137"/>
      <dgm:spPr/>
    </dgm:pt>
    <dgm:pt modelId="{785E2DD5-FAC3-4C66-BB2D-78AAB242917B}" type="pres">
      <dgm:prSet presAssocID="{394FEABF-5FF8-40A0-8D1F-C6DBD4E4AFF1}" presName="tile2text" presStyleLbl="node1" presStyleIdx="1" presStyleCnt="4">
        <dgm:presLayoutVars>
          <dgm:chMax val="0"/>
          <dgm:chPref val="0"/>
          <dgm:bulletEnabled val="1"/>
        </dgm:presLayoutVars>
      </dgm:prSet>
      <dgm:spPr/>
    </dgm:pt>
    <dgm:pt modelId="{0F8CE820-DD23-486B-8130-F5D823CD71F8}" type="pres">
      <dgm:prSet presAssocID="{394FEABF-5FF8-40A0-8D1F-C6DBD4E4AFF1}" presName="tile3" presStyleLbl="node1" presStyleIdx="2" presStyleCnt="4" custLinFactNeighborY="0"/>
      <dgm:spPr/>
    </dgm:pt>
    <dgm:pt modelId="{05F3951E-318D-4B92-9F94-25D33EAC4E09}" type="pres">
      <dgm:prSet presAssocID="{394FEABF-5FF8-40A0-8D1F-C6DBD4E4AFF1}" presName="tile3text" presStyleLbl="node1" presStyleIdx="2" presStyleCnt="4">
        <dgm:presLayoutVars>
          <dgm:chMax val="0"/>
          <dgm:chPref val="0"/>
          <dgm:bulletEnabled val="1"/>
        </dgm:presLayoutVars>
      </dgm:prSet>
      <dgm:spPr/>
    </dgm:pt>
    <dgm:pt modelId="{CE277EA3-2B3B-472B-8897-0BC7AC16E128}" type="pres">
      <dgm:prSet presAssocID="{394FEABF-5FF8-40A0-8D1F-C6DBD4E4AFF1}" presName="tile4" presStyleLbl="node1" presStyleIdx="3" presStyleCnt="4"/>
      <dgm:spPr/>
    </dgm:pt>
    <dgm:pt modelId="{09A957BB-CED3-4FD8-8935-E247FFCF18C6}" type="pres">
      <dgm:prSet presAssocID="{394FEABF-5FF8-40A0-8D1F-C6DBD4E4AFF1}" presName="tile4text" presStyleLbl="node1" presStyleIdx="3" presStyleCnt="4">
        <dgm:presLayoutVars>
          <dgm:chMax val="0"/>
          <dgm:chPref val="0"/>
          <dgm:bulletEnabled val="1"/>
        </dgm:presLayoutVars>
      </dgm:prSet>
      <dgm:spPr/>
    </dgm:pt>
    <dgm:pt modelId="{C64B8F21-AEF9-42D0-B25F-CC0AFB4770AB}" type="pres">
      <dgm:prSet presAssocID="{394FEABF-5FF8-40A0-8D1F-C6DBD4E4AFF1}" presName="centerTile" presStyleLbl="fgShp" presStyleIdx="0" presStyleCnt="1">
        <dgm:presLayoutVars>
          <dgm:chMax val="0"/>
          <dgm:chPref val="0"/>
        </dgm:presLayoutVars>
      </dgm:prSet>
      <dgm:spPr/>
    </dgm:pt>
  </dgm:ptLst>
  <dgm:cxnLst>
    <dgm:cxn modelId="{9FB59906-D59F-4701-B587-85168BA3031A}" srcId="{E9F4355B-1CF6-41C6-A8C5-454B6232D3BB}" destId="{D90A4A4E-843C-46C6-B670-A2FED081C764}" srcOrd="2" destOrd="0" parTransId="{43CFD8AF-9016-4A38-963D-613126C8D12C}" sibTransId="{5F849EB9-16C5-4867-9F30-365A36464F24}"/>
    <dgm:cxn modelId="{A947050B-35D8-449A-976C-63DA64FC3968}" type="presOf" srcId="{9CAA7F9E-2F59-4B33-9655-0E0024E72806}" destId="{55827894-BBB6-4F0B-BEB4-B1CF50FF840F}" srcOrd="1" destOrd="0" presId="urn:microsoft.com/office/officeart/2005/8/layout/matrix1"/>
    <dgm:cxn modelId="{37D7721A-A5EF-4492-80FC-B1E04886D0DF}" type="presOf" srcId="{BA9F7F38-FEF3-4B49-8DD3-482485AEFA0D}" destId="{785E2DD5-FAC3-4C66-BB2D-78AAB242917B}" srcOrd="1" destOrd="0" presId="urn:microsoft.com/office/officeart/2005/8/layout/matrix1"/>
    <dgm:cxn modelId="{F7B5A22E-27A4-4906-B2F6-AA2AC1A3B85D}" type="presOf" srcId="{E9F4355B-1CF6-41C6-A8C5-454B6232D3BB}" destId="{C64B8F21-AEF9-42D0-B25F-CC0AFB4770AB}" srcOrd="0" destOrd="0" presId="urn:microsoft.com/office/officeart/2005/8/layout/matrix1"/>
    <dgm:cxn modelId="{DE6C0C2F-8B6D-4AB2-A21C-D7A6D1DD1134}" srcId="{E9F4355B-1CF6-41C6-A8C5-454B6232D3BB}" destId="{A9465FAC-0C4F-4619-834C-4D9CE4A523AF}" srcOrd="3" destOrd="0" parTransId="{4DACED80-979D-4991-BDE4-0545EF1972EA}" sibTransId="{ED90295D-1CED-4917-BE25-B9B263D574BE}"/>
    <dgm:cxn modelId="{CD8B7A41-845D-4B6D-BA55-97B32A9AED34}" type="presOf" srcId="{D90A4A4E-843C-46C6-B670-A2FED081C764}" destId="{0F8CE820-DD23-486B-8130-F5D823CD71F8}" srcOrd="0" destOrd="0" presId="urn:microsoft.com/office/officeart/2005/8/layout/matrix1"/>
    <dgm:cxn modelId="{BBFD5280-F42A-4295-8E92-1418E35E38A2}" type="presOf" srcId="{A9465FAC-0C4F-4619-834C-4D9CE4A523AF}" destId="{09A957BB-CED3-4FD8-8935-E247FFCF18C6}" srcOrd="1" destOrd="0" presId="urn:microsoft.com/office/officeart/2005/8/layout/matrix1"/>
    <dgm:cxn modelId="{617600A4-351A-4009-A82B-354C51973315}" type="presOf" srcId="{A9465FAC-0C4F-4619-834C-4D9CE4A523AF}" destId="{CE277EA3-2B3B-472B-8897-0BC7AC16E128}" srcOrd="0" destOrd="0" presId="urn:microsoft.com/office/officeart/2005/8/layout/matrix1"/>
    <dgm:cxn modelId="{534AC8AB-AD57-4DE7-86AD-55279FD05CC9}" srcId="{394FEABF-5FF8-40A0-8D1F-C6DBD4E4AFF1}" destId="{E9F4355B-1CF6-41C6-A8C5-454B6232D3BB}" srcOrd="0" destOrd="0" parTransId="{62E3500E-03C1-4D64-9767-A67B97B968E0}" sibTransId="{B58C6783-ABD9-4B6B-8118-DCD66E77A7E1}"/>
    <dgm:cxn modelId="{A4B6EAAD-42A8-440C-8563-0497EC83D3B0}" srcId="{E9F4355B-1CF6-41C6-A8C5-454B6232D3BB}" destId="{9CAA7F9E-2F59-4B33-9655-0E0024E72806}" srcOrd="0" destOrd="0" parTransId="{E7D8CF9D-CA2D-4C67-B7A2-5AB9047C037F}" sibTransId="{3D597249-09FF-4AE3-B0DC-8BC0920D6F1A}"/>
    <dgm:cxn modelId="{CADB5ACB-A2A5-4F81-96AB-7A5DFF098C7F}" srcId="{E9F4355B-1CF6-41C6-A8C5-454B6232D3BB}" destId="{BA9F7F38-FEF3-4B49-8DD3-482485AEFA0D}" srcOrd="1" destOrd="0" parTransId="{F20F1708-873F-41A2-AF7D-B550FAA0B4CF}" sibTransId="{9584F1C0-3C5A-4019-B189-872D1FC6F2E7}"/>
    <dgm:cxn modelId="{537152D8-2A1A-4522-BC9D-CD9B9096F738}" type="presOf" srcId="{D90A4A4E-843C-46C6-B670-A2FED081C764}" destId="{05F3951E-318D-4B92-9F94-25D33EAC4E09}" srcOrd="1" destOrd="0" presId="urn:microsoft.com/office/officeart/2005/8/layout/matrix1"/>
    <dgm:cxn modelId="{1273DCE1-3F10-4E43-A1DB-E524B0471309}" type="presOf" srcId="{BA9F7F38-FEF3-4B49-8DD3-482485AEFA0D}" destId="{34939530-F975-40A8-AC3D-5CBAC3120F2B}" srcOrd="0" destOrd="0" presId="urn:microsoft.com/office/officeart/2005/8/layout/matrix1"/>
    <dgm:cxn modelId="{B631C4E9-4B9F-4A29-863B-7CEBBE16539B}" type="presOf" srcId="{394FEABF-5FF8-40A0-8D1F-C6DBD4E4AFF1}" destId="{230DB3C3-37F6-48A7-9530-2CBBD5BF0C54}" srcOrd="0" destOrd="0" presId="urn:microsoft.com/office/officeart/2005/8/layout/matrix1"/>
    <dgm:cxn modelId="{3968F8F3-551B-475E-92B4-E2231C4CB88B}" type="presOf" srcId="{9CAA7F9E-2F59-4B33-9655-0E0024E72806}" destId="{9EE43884-E071-42FD-8759-71951DA7EFA9}" srcOrd="0" destOrd="0" presId="urn:microsoft.com/office/officeart/2005/8/layout/matrix1"/>
    <dgm:cxn modelId="{FFBEC351-C00E-48DA-855A-FADA322B11D6}" type="presParOf" srcId="{230DB3C3-37F6-48A7-9530-2CBBD5BF0C54}" destId="{1594D83E-D7DA-4514-A64E-894D511C67A4}" srcOrd="0" destOrd="0" presId="urn:microsoft.com/office/officeart/2005/8/layout/matrix1"/>
    <dgm:cxn modelId="{FCCF1403-7FA5-4F48-ADE6-81AC93270981}" type="presParOf" srcId="{1594D83E-D7DA-4514-A64E-894D511C67A4}" destId="{9EE43884-E071-42FD-8759-71951DA7EFA9}" srcOrd="0" destOrd="0" presId="urn:microsoft.com/office/officeart/2005/8/layout/matrix1"/>
    <dgm:cxn modelId="{6694F4D2-1848-44CD-AF38-CBFFE5D7FD6C}" type="presParOf" srcId="{1594D83E-D7DA-4514-A64E-894D511C67A4}" destId="{55827894-BBB6-4F0B-BEB4-B1CF50FF840F}" srcOrd="1" destOrd="0" presId="urn:microsoft.com/office/officeart/2005/8/layout/matrix1"/>
    <dgm:cxn modelId="{55F0CA68-C599-436D-92F9-C7E92D563E52}" type="presParOf" srcId="{1594D83E-D7DA-4514-A64E-894D511C67A4}" destId="{34939530-F975-40A8-AC3D-5CBAC3120F2B}" srcOrd="2" destOrd="0" presId="urn:microsoft.com/office/officeart/2005/8/layout/matrix1"/>
    <dgm:cxn modelId="{B4A39B4D-73C1-4382-A3DB-2CED99BEEC6B}" type="presParOf" srcId="{1594D83E-D7DA-4514-A64E-894D511C67A4}" destId="{785E2DD5-FAC3-4C66-BB2D-78AAB242917B}" srcOrd="3" destOrd="0" presId="urn:microsoft.com/office/officeart/2005/8/layout/matrix1"/>
    <dgm:cxn modelId="{AFBA5DCB-C5D5-41DE-93EF-8D0F255E8283}" type="presParOf" srcId="{1594D83E-D7DA-4514-A64E-894D511C67A4}" destId="{0F8CE820-DD23-486B-8130-F5D823CD71F8}" srcOrd="4" destOrd="0" presId="urn:microsoft.com/office/officeart/2005/8/layout/matrix1"/>
    <dgm:cxn modelId="{67994360-D524-44C4-B8A1-4389CB8B8843}" type="presParOf" srcId="{1594D83E-D7DA-4514-A64E-894D511C67A4}" destId="{05F3951E-318D-4B92-9F94-25D33EAC4E09}" srcOrd="5" destOrd="0" presId="urn:microsoft.com/office/officeart/2005/8/layout/matrix1"/>
    <dgm:cxn modelId="{9591225D-3EDC-4742-BED7-3DB695CF7DA6}" type="presParOf" srcId="{1594D83E-D7DA-4514-A64E-894D511C67A4}" destId="{CE277EA3-2B3B-472B-8897-0BC7AC16E128}" srcOrd="6" destOrd="0" presId="urn:microsoft.com/office/officeart/2005/8/layout/matrix1"/>
    <dgm:cxn modelId="{B927B8CD-B584-429D-A63F-6421F2C2D245}" type="presParOf" srcId="{1594D83E-D7DA-4514-A64E-894D511C67A4}" destId="{09A957BB-CED3-4FD8-8935-E247FFCF18C6}" srcOrd="7" destOrd="0" presId="urn:microsoft.com/office/officeart/2005/8/layout/matrix1"/>
    <dgm:cxn modelId="{8CA17579-1E04-4504-B259-52E24075CC89}" type="presParOf" srcId="{230DB3C3-37F6-48A7-9530-2CBBD5BF0C54}" destId="{C64B8F21-AEF9-42D0-B25F-CC0AFB4770A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43884-E071-42FD-8759-71951DA7EFA9}">
      <dsp:nvSpPr>
        <dsp:cNvPr id="0" name=""/>
        <dsp:cNvSpPr/>
      </dsp:nvSpPr>
      <dsp:spPr>
        <a:xfrm rot="16200000">
          <a:off x="667889" y="-667889"/>
          <a:ext cx="2772116" cy="4107895"/>
        </a:xfrm>
        <a:prstGeom prst="round1Rect">
          <a:avLst/>
        </a:prstGeom>
        <a:solidFill>
          <a:srgbClr val="A40C8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dirty="0"/>
            <a:t>HR Operations</a:t>
          </a:r>
        </a:p>
        <a:p>
          <a:pPr marL="0" lvl="0" indent="0" algn="just" defTabSz="889000">
            <a:lnSpc>
              <a:spcPct val="90000"/>
            </a:lnSpc>
            <a:spcBef>
              <a:spcPct val="0"/>
            </a:spcBef>
            <a:spcAft>
              <a:spcPct val="35000"/>
            </a:spcAft>
            <a:buNone/>
          </a:pPr>
          <a:r>
            <a:rPr lang="en-GB" sz="1100" kern="1200" dirty="0"/>
            <a:t>The HR Business Partners directly support the care groups and services to translate the Trust’s Workforce strategy into locally relevant workplans and priorities.</a:t>
          </a:r>
        </a:p>
        <a:p>
          <a:pPr marL="0" lvl="0" indent="0" algn="just" defTabSz="889000">
            <a:lnSpc>
              <a:spcPct val="90000"/>
            </a:lnSpc>
            <a:spcBef>
              <a:spcPct val="0"/>
            </a:spcBef>
            <a:spcAft>
              <a:spcPct val="35000"/>
            </a:spcAft>
            <a:buNone/>
          </a:pPr>
          <a:endParaRPr lang="en-GB" sz="1100" kern="1200" dirty="0"/>
        </a:p>
        <a:p>
          <a:pPr marL="0" lvl="0" indent="0" algn="just" defTabSz="889000">
            <a:lnSpc>
              <a:spcPct val="90000"/>
            </a:lnSpc>
            <a:spcBef>
              <a:spcPct val="0"/>
            </a:spcBef>
            <a:spcAft>
              <a:spcPct val="35000"/>
            </a:spcAft>
            <a:buNone/>
          </a:pPr>
          <a:r>
            <a:rPr lang="en-GB" sz="1100" kern="1200" dirty="0"/>
            <a:t>The Employee Relations Team provide a people-centred specialist HR advice and support service on people management issues.  </a:t>
          </a:r>
        </a:p>
      </dsp:txBody>
      <dsp:txXfrm rot="5400000">
        <a:off x="-1" y="1"/>
        <a:ext cx="4107895" cy="2079087"/>
      </dsp:txXfrm>
    </dsp:sp>
    <dsp:sp modelId="{34939530-F975-40A8-AC3D-5CBAC3120F2B}">
      <dsp:nvSpPr>
        <dsp:cNvPr id="0" name=""/>
        <dsp:cNvSpPr/>
      </dsp:nvSpPr>
      <dsp:spPr>
        <a:xfrm>
          <a:off x="4107895" y="3797"/>
          <a:ext cx="4107895" cy="2772116"/>
        </a:xfrm>
        <a:prstGeom prst="round1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GB" sz="1400" b="1" kern="1200" dirty="0"/>
        </a:p>
        <a:p>
          <a:pPr marL="0" lvl="0" indent="0" algn="ctr" defTabSz="622300">
            <a:lnSpc>
              <a:spcPct val="90000"/>
            </a:lnSpc>
            <a:spcBef>
              <a:spcPct val="0"/>
            </a:spcBef>
            <a:spcAft>
              <a:spcPct val="35000"/>
            </a:spcAft>
            <a:buNone/>
          </a:pPr>
          <a:r>
            <a:rPr lang="en-GB" sz="2000" b="1" kern="1200" dirty="0"/>
            <a:t>Recruitment &amp; Medical Staffing</a:t>
          </a:r>
        </a:p>
        <a:p>
          <a:pPr marL="0" lvl="0" indent="0" algn="just" defTabSz="622300">
            <a:lnSpc>
              <a:spcPct val="90000"/>
            </a:lnSpc>
            <a:spcBef>
              <a:spcPct val="0"/>
            </a:spcBef>
            <a:spcAft>
              <a:spcPct val="35000"/>
            </a:spcAft>
            <a:buNone/>
          </a:pPr>
          <a:r>
            <a:rPr lang="en-GB" sz="1100" kern="1200" dirty="0"/>
            <a:t>The Recruitment Team actively promotes NSFT as a place to work and ensures that all new starters are recruited as quickly and safely as possible. </a:t>
          </a:r>
        </a:p>
        <a:p>
          <a:pPr marL="0" lvl="0" indent="0" algn="just" defTabSz="622300">
            <a:lnSpc>
              <a:spcPct val="90000"/>
            </a:lnSpc>
            <a:spcBef>
              <a:spcPct val="0"/>
            </a:spcBef>
            <a:spcAft>
              <a:spcPct val="35000"/>
            </a:spcAft>
            <a:buNone/>
          </a:pPr>
          <a:endParaRPr lang="en-GB" sz="1100" kern="1200" dirty="0"/>
        </a:p>
        <a:p>
          <a:pPr marL="0" lvl="0" indent="0" algn="just" defTabSz="622300">
            <a:lnSpc>
              <a:spcPct val="90000"/>
            </a:lnSpc>
            <a:spcBef>
              <a:spcPct val="0"/>
            </a:spcBef>
            <a:spcAft>
              <a:spcPct val="35000"/>
            </a:spcAft>
            <a:buNone/>
          </a:pPr>
          <a:r>
            <a:rPr lang="en-GB" sz="1100" kern="1200" dirty="0"/>
            <a:t>Medical HR offers advice and guidance for our Medical workforce.  The team lead on medical recruitment, Junior Doctors rotations, rotas, locum appointments and Medical Appraisals, Revalidation and Job Planning.</a:t>
          </a:r>
        </a:p>
      </dsp:txBody>
      <dsp:txXfrm>
        <a:off x="4107895" y="3797"/>
        <a:ext cx="4107895" cy="2079087"/>
      </dsp:txXfrm>
    </dsp:sp>
    <dsp:sp modelId="{0F8CE820-DD23-486B-8130-F5D823CD71F8}">
      <dsp:nvSpPr>
        <dsp:cNvPr id="0" name=""/>
        <dsp:cNvSpPr/>
      </dsp:nvSpPr>
      <dsp:spPr>
        <a:xfrm rot="10800000">
          <a:off x="0" y="2772116"/>
          <a:ext cx="4107895" cy="2772116"/>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dirty="0" err="1"/>
            <a:t>ESR</a:t>
          </a:r>
          <a:r>
            <a:rPr lang="en-GB" sz="2000" b="1" kern="1200" dirty="0"/>
            <a:t> &amp; Workforce Information</a:t>
          </a:r>
        </a:p>
        <a:p>
          <a:pPr marL="0" lvl="0" indent="0" algn="just" defTabSz="889000">
            <a:lnSpc>
              <a:spcPct val="90000"/>
            </a:lnSpc>
            <a:spcBef>
              <a:spcPct val="0"/>
            </a:spcBef>
            <a:spcAft>
              <a:spcPct val="35000"/>
            </a:spcAft>
            <a:buNone/>
          </a:pPr>
          <a:r>
            <a:rPr lang="en-GB" sz="1100" kern="1200" dirty="0"/>
            <a:t>The </a:t>
          </a:r>
          <a:r>
            <a:rPr lang="en-GB" sz="1100" kern="1200" dirty="0" err="1"/>
            <a:t>ESR</a:t>
          </a:r>
          <a:r>
            <a:rPr lang="en-GB" sz="1100" kern="1200" dirty="0"/>
            <a:t> &amp; Workforce Information Team provide strategic and day to day workforce planning support and workforce business intelligence.  They oversee the Electronic Staff Record, including Manager Self Service.  </a:t>
          </a:r>
        </a:p>
        <a:p>
          <a:pPr marL="0" lvl="0" indent="0" algn="just" defTabSz="889000">
            <a:lnSpc>
              <a:spcPct val="90000"/>
            </a:lnSpc>
            <a:spcBef>
              <a:spcPct val="0"/>
            </a:spcBef>
            <a:spcAft>
              <a:spcPct val="35000"/>
            </a:spcAft>
            <a:buNone/>
          </a:pPr>
          <a:endParaRPr lang="en-GB" sz="1100" kern="1200"/>
        </a:p>
        <a:p>
          <a:pPr marL="0" lvl="0" indent="0" algn="just" defTabSz="889000">
            <a:lnSpc>
              <a:spcPct val="90000"/>
            </a:lnSpc>
            <a:spcBef>
              <a:spcPct val="0"/>
            </a:spcBef>
            <a:spcAft>
              <a:spcPct val="35000"/>
            </a:spcAft>
            <a:buNone/>
          </a:pPr>
          <a:endParaRPr lang="en-GB" sz="1100" kern="1200" dirty="0"/>
        </a:p>
      </dsp:txBody>
      <dsp:txXfrm rot="10800000">
        <a:off x="0" y="3465145"/>
        <a:ext cx="4107895" cy="2079087"/>
      </dsp:txXfrm>
    </dsp:sp>
    <dsp:sp modelId="{CE277EA3-2B3B-472B-8897-0BC7AC16E128}">
      <dsp:nvSpPr>
        <dsp:cNvPr id="0" name=""/>
        <dsp:cNvSpPr/>
      </dsp:nvSpPr>
      <dsp:spPr>
        <a:xfrm rot="5400000">
          <a:off x="4775784" y="2104227"/>
          <a:ext cx="2772116" cy="4107895"/>
        </a:xfrm>
        <a:prstGeom prst="round1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dirty="0"/>
            <a:t>Employee Experience</a:t>
          </a:r>
        </a:p>
        <a:p>
          <a:pPr marL="0" lvl="0" indent="0" algn="ctr" defTabSz="889000">
            <a:lnSpc>
              <a:spcPct val="90000"/>
            </a:lnSpc>
            <a:spcBef>
              <a:spcPct val="0"/>
            </a:spcBef>
            <a:spcAft>
              <a:spcPct val="35000"/>
            </a:spcAft>
            <a:buNone/>
          </a:pPr>
          <a:endParaRPr lang="en-GB" sz="500" kern="1200" dirty="0"/>
        </a:p>
        <a:p>
          <a:pPr marL="0" lvl="0" indent="0" algn="just" defTabSz="889000">
            <a:lnSpc>
              <a:spcPct val="90000"/>
            </a:lnSpc>
            <a:spcBef>
              <a:spcPct val="0"/>
            </a:spcBef>
            <a:spcAft>
              <a:spcPct val="35000"/>
            </a:spcAft>
            <a:buNone/>
          </a:pPr>
          <a:r>
            <a:rPr lang="en-GB" sz="1100" kern="1200" dirty="0"/>
            <a:t>The Employee Experience team is responsible for developing and implementing strategies to improve staff experience, ensuring we maximise the potential of our staff to deliver the best possible care to our service users, both now and for the future. This covers culture change, leadership development, staff wellbeing and  equality, diversity and inclusion.  The team   provides support for improving all aspects of employee experience.</a:t>
          </a:r>
        </a:p>
      </dsp:txBody>
      <dsp:txXfrm rot="-5400000">
        <a:off x="4107894" y="3465145"/>
        <a:ext cx="4107895" cy="2079087"/>
      </dsp:txXfrm>
    </dsp:sp>
    <dsp:sp modelId="{C64B8F21-AEF9-42D0-B25F-CC0AFB4770AB}">
      <dsp:nvSpPr>
        <dsp:cNvPr id="0" name=""/>
        <dsp:cNvSpPr/>
      </dsp:nvSpPr>
      <dsp:spPr>
        <a:xfrm>
          <a:off x="2875526" y="2079087"/>
          <a:ext cx="2464737" cy="1386058"/>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r>
            <a:rPr lang="en-GB" sz="5700" kern="1200" dirty="0"/>
            <a:t>HR</a:t>
          </a:r>
        </a:p>
      </dsp:txBody>
      <dsp:txXfrm>
        <a:off x="2943188" y="2146749"/>
        <a:ext cx="2329413" cy="1250734"/>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28295-DAE0-43F1-9325-1918C09A69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F283EC-2FE4-4E69-A07F-BB87F00382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D34BAF-7756-410B-837F-61C432C0EAC6}"/>
              </a:ext>
            </a:extLst>
          </p:cNvPr>
          <p:cNvSpPr>
            <a:spLocks noGrp="1"/>
          </p:cNvSpPr>
          <p:nvPr>
            <p:ph type="dt" sz="half" idx="10"/>
          </p:nvPr>
        </p:nvSpPr>
        <p:spPr/>
        <p:txBody>
          <a:bodyPr/>
          <a:lstStyle/>
          <a:p>
            <a:fld id="{3C23D2AF-57C3-4425-A3A5-4C3C01F0D6CE}" type="datetimeFigureOut">
              <a:rPr lang="en-GB" smtClean="0"/>
              <a:t>29/09/2022</a:t>
            </a:fld>
            <a:endParaRPr lang="en-GB"/>
          </a:p>
        </p:txBody>
      </p:sp>
      <p:sp>
        <p:nvSpPr>
          <p:cNvPr id="5" name="Footer Placeholder 4">
            <a:extLst>
              <a:ext uri="{FF2B5EF4-FFF2-40B4-BE49-F238E27FC236}">
                <a16:creationId xmlns:a16="http://schemas.microsoft.com/office/drawing/2014/main" id="{8C07BD4B-EE2E-4F6A-A70D-352FD1C758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528892-C3B0-4E99-98F9-FF9507E56078}"/>
              </a:ext>
            </a:extLst>
          </p:cNvPr>
          <p:cNvSpPr>
            <a:spLocks noGrp="1"/>
          </p:cNvSpPr>
          <p:nvPr>
            <p:ph type="sldNum" sz="quarter" idx="12"/>
          </p:nvPr>
        </p:nvSpPr>
        <p:spPr/>
        <p:txBody>
          <a:bodyPr/>
          <a:lstStyle/>
          <a:p>
            <a:fld id="{607CCF7B-8F2E-4401-9D14-BA72C84D61FA}" type="slidenum">
              <a:rPr lang="en-GB" smtClean="0"/>
              <a:t>‹#›</a:t>
            </a:fld>
            <a:endParaRPr lang="en-GB"/>
          </a:p>
        </p:txBody>
      </p:sp>
    </p:spTree>
    <p:extLst>
      <p:ext uri="{BB962C8B-B14F-4D97-AF65-F5344CB8AC3E}">
        <p14:creationId xmlns:p14="http://schemas.microsoft.com/office/powerpoint/2010/main" val="115350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78487-1B28-43AC-9CBC-B23D05377C3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A60651-5FD9-48BD-988E-CA770B5E4C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9DD34B-630F-4E7D-9A5C-CDEF9B876FAE}"/>
              </a:ext>
            </a:extLst>
          </p:cNvPr>
          <p:cNvSpPr>
            <a:spLocks noGrp="1"/>
          </p:cNvSpPr>
          <p:nvPr>
            <p:ph type="dt" sz="half" idx="10"/>
          </p:nvPr>
        </p:nvSpPr>
        <p:spPr/>
        <p:txBody>
          <a:bodyPr/>
          <a:lstStyle/>
          <a:p>
            <a:fld id="{3C23D2AF-57C3-4425-A3A5-4C3C01F0D6CE}" type="datetimeFigureOut">
              <a:rPr lang="en-GB" smtClean="0"/>
              <a:t>29/09/2022</a:t>
            </a:fld>
            <a:endParaRPr lang="en-GB"/>
          </a:p>
        </p:txBody>
      </p:sp>
      <p:sp>
        <p:nvSpPr>
          <p:cNvPr id="5" name="Footer Placeholder 4">
            <a:extLst>
              <a:ext uri="{FF2B5EF4-FFF2-40B4-BE49-F238E27FC236}">
                <a16:creationId xmlns:a16="http://schemas.microsoft.com/office/drawing/2014/main" id="{7BAD0B56-72A3-4A1B-BDB3-BAAF6B985B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FDDCDA-8AA7-4B1E-9A8B-0BF84DEAB439}"/>
              </a:ext>
            </a:extLst>
          </p:cNvPr>
          <p:cNvSpPr>
            <a:spLocks noGrp="1"/>
          </p:cNvSpPr>
          <p:nvPr>
            <p:ph type="sldNum" sz="quarter" idx="12"/>
          </p:nvPr>
        </p:nvSpPr>
        <p:spPr/>
        <p:txBody>
          <a:bodyPr/>
          <a:lstStyle/>
          <a:p>
            <a:fld id="{607CCF7B-8F2E-4401-9D14-BA72C84D61FA}" type="slidenum">
              <a:rPr lang="en-GB" smtClean="0"/>
              <a:t>‹#›</a:t>
            </a:fld>
            <a:endParaRPr lang="en-GB"/>
          </a:p>
        </p:txBody>
      </p:sp>
    </p:spTree>
    <p:extLst>
      <p:ext uri="{BB962C8B-B14F-4D97-AF65-F5344CB8AC3E}">
        <p14:creationId xmlns:p14="http://schemas.microsoft.com/office/powerpoint/2010/main" val="421108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81335A-59AA-4DC2-A77A-8B05F4985D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BCE58F-AA17-4573-B9E0-DA330E528E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25E17E-1BB0-4788-BEFD-FE0B627D00D3}"/>
              </a:ext>
            </a:extLst>
          </p:cNvPr>
          <p:cNvSpPr>
            <a:spLocks noGrp="1"/>
          </p:cNvSpPr>
          <p:nvPr>
            <p:ph type="dt" sz="half" idx="10"/>
          </p:nvPr>
        </p:nvSpPr>
        <p:spPr/>
        <p:txBody>
          <a:bodyPr/>
          <a:lstStyle/>
          <a:p>
            <a:fld id="{3C23D2AF-57C3-4425-A3A5-4C3C01F0D6CE}" type="datetimeFigureOut">
              <a:rPr lang="en-GB" smtClean="0"/>
              <a:t>29/09/2022</a:t>
            </a:fld>
            <a:endParaRPr lang="en-GB"/>
          </a:p>
        </p:txBody>
      </p:sp>
      <p:sp>
        <p:nvSpPr>
          <p:cNvPr id="5" name="Footer Placeholder 4">
            <a:extLst>
              <a:ext uri="{FF2B5EF4-FFF2-40B4-BE49-F238E27FC236}">
                <a16:creationId xmlns:a16="http://schemas.microsoft.com/office/drawing/2014/main" id="{4AA29F4E-8DBC-45D3-A0BC-0FDB30D125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08F7A9-22A7-44A1-8A59-3ED4D34D2421}"/>
              </a:ext>
            </a:extLst>
          </p:cNvPr>
          <p:cNvSpPr>
            <a:spLocks noGrp="1"/>
          </p:cNvSpPr>
          <p:nvPr>
            <p:ph type="sldNum" sz="quarter" idx="12"/>
          </p:nvPr>
        </p:nvSpPr>
        <p:spPr/>
        <p:txBody>
          <a:bodyPr/>
          <a:lstStyle/>
          <a:p>
            <a:fld id="{607CCF7B-8F2E-4401-9D14-BA72C84D61FA}" type="slidenum">
              <a:rPr lang="en-GB" smtClean="0"/>
              <a:t>‹#›</a:t>
            </a:fld>
            <a:endParaRPr lang="en-GB"/>
          </a:p>
        </p:txBody>
      </p:sp>
    </p:spTree>
    <p:extLst>
      <p:ext uri="{BB962C8B-B14F-4D97-AF65-F5344CB8AC3E}">
        <p14:creationId xmlns:p14="http://schemas.microsoft.com/office/powerpoint/2010/main" val="2386273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E55A-8829-4C9C-B262-D5706AB9E5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0572B6-D1F5-4D96-8BAF-BF7817C59D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60D495-F3A3-43B1-929A-1AD80A016EAD}"/>
              </a:ext>
            </a:extLst>
          </p:cNvPr>
          <p:cNvSpPr>
            <a:spLocks noGrp="1"/>
          </p:cNvSpPr>
          <p:nvPr>
            <p:ph type="dt" sz="half" idx="10"/>
          </p:nvPr>
        </p:nvSpPr>
        <p:spPr/>
        <p:txBody>
          <a:bodyPr/>
          <a:lstStyle/>
          <a:p>
            <a:fld id="{3C23D2AF-57C3-4425-A3A5-4C3C01F0D6CE}" type="datetimeFigureOut">
              <a:rPr lang="en-GB" smtClean="0"/>
              <a:t>29/09/2022</a:t>
            </a:fld>
            <a:endParaRPr lang="en-GB"/>
          </a:p>
        </p:txBody>
      </p:sp>
      <p:sp>
        <p:nvSpPr>
          <p:cNvPr id="5" name="Footer Placeholder 4">
            <a:extLst>
              <a:ext uri="{FF2B5EF4-FFF2-40B4-BE49-F238E27FC236}">
                <a16:creationId xmlns:a16="http://schemas.microsoft.com/office/drawing/2014/main" id="{8AD95685-5108-4F36-9DBF-22D1214A85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73FD9F-E507-4528-AC28-8EF26C9B97C9}"/>
              </a:ext>
            </a:extLst>
          </p:cNvPr>
          <p:cNvSpPr>
            <a:spLocks noGrp="1"/>
          </p:cNvSpPr>
          <p:nvPr>
            <p:ph type="sldNum" sz="quarter" idx="12"/>
          </p:nvPr>
        </p:nvSpPr>
        <p:spPr/>
        <p:txBody>
          <a:bodyPr/>
          <a:lstStyle/>
          <a:p>
            <a:fld id="{607CCF7B-8F2E-4401-9D14-BA72C84D61FA}" type="slidenum">
              <a:rPr lang="en-GB" smtClean="0"/>
              <a:t>‹#›</a:t>
            </a:fld>
            <a:endParaRPr lang="en-GB"/>
          </a:p>
        </p:txBody>
      </p:sp>
    </p:spTree>
    <p:extLst>
      <p:ext uri="{BB962C8B-B14F-4D97-AF65-F5344CB8AC3E}">
        <p14:creationId xmlns:p14="http://schemas.microsoft.com/office/powerpoint/2010/main" val="3310913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296C5-7169-46F5-BB12-01A5B05788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1BB6E5-1502-4799-9918-1DED286511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D15F24-C176-4784-B383-133AA9195DA9}"/>
              </a:ext>
            </a:extLst>
          </p:cNvPr>
          <p:cNvSpPr>
            <a:spLocks noGrp="1"/>
          </p:cNvSpPr>
          <p:nvPr>
            <p:ph type="dt" sz="half" idx="10"/>
          </p:nvPr>
        </p:nvSpPr>
        <p:spPr/>
        <p:txBody>
          <a:bodyPr/>
          <a:lstStyle/>
          <a:p>
            <a:fld id="{3C23D2AF-57C3-4425-A3A5-4C3C01F0D6CE}" type="datetimeFigureOut">
              <a:rPr lang="en-GB" smtClean="0"/>
              <a:t>29/09/2022</a:t>
            </a:fld>
            <a:endParaRPr lang="en-GB"/>
          </a:p>
        </p:txBody>
      </p:sp>
      <p:sp>
        <p:nvSpPr>
          <p:cNvPr id="5" name="Footer Placeholder 4">
            <a:extLst>
              <a:ext uri="{FF2B5EF4-FFF2-40B4-BE49-F238E27FC236}">
                <a16:creationId xmlns:a16="http://schemas.microsoft.com/office/drawing/2014/main" id="{8C5E4D23-62E7-4EB7-975F-B2B60485DC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319FA5-3A42-41A7-BF20-14261C772B58}"/>
              </a:ext>
            </a:extLst>
          </p:cNvPr>
          <p:cNvSpPr>
            <a:spLocks noGrp="1"/>
          </p:cNvSpPr>
          <p:nvPr>
            <p:ph type="sldNum" sz="quarter" idx="12"/>
          </p:nvPr>
        </p:nvSpPr>
        <p:spPr/>
        <p:txBody>
          <a:bodyPr/>
          <a:lstStyle/>
          <a:p>
            <a:fld id="{607CCF7B-8F2E-4401-9D14-BA72C84D61FA}" type="slidenum">
              <a:rPr lang="en-GB" smtClean="0"/>
              <a:t>‹#›</a:t>
            </a:fld>
            <a:endParaRPr lang="en-GB"/>
          </a:p>
        </p:txBody>
      </p:sp>
    </p:spTree>
    <p:extLst>
      <p:ext uri="{BB962C8B-B14F-4D97-AF65-F5344CB8AC3E}">
        <p14:creationId xmlns:p14="http://schemas.microsoft.com/office/powerpoint/2010/main" val="73917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BC2A5-6269-44D5-AD14-C34A2AEEC0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9538D5-A7B7-451A-B121-4EED87FEB5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327150B-6D26-4F20-BD5C-6992F8058A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97EC76-8240-4A03-BCE4-69ACF5761DE3}"/>
              </a:ext>
            </a:extLst>
          </p:cNvPr>
          <p:cNvSpPr>
            <a:spLocks noGrp="1"/>
          </p:cNvSpPr>
          <p:nvPr>
            <p:ph type="dt" sz="half" idx="10"/>
          </p:nvPr>
        </p:nvSpPr>
        <p:spPr/>
        <p:txBody>
          <a:bodyPr/>
          <a:lstStyle/>
          <a:p>
            <a:fld id="{3C23D2AF-57C3-4425-A3A5-4C3C01F0D6CE}" type="datetimeFigureOut">
              <a:rPr lang="en-GB" smtClean="0"/>
              <a:t>29/09/2022</a:t>
            </a:fld>
            <a:endParaRPr lang="en-GB"/>
          </a:p>
        </p:txBody>
      </p:sp>
      <p:sp>
        <p:nvSpPr>
          <p:cNvPr id="6" name="Footer Placeholder 5">
            <a:extLst>
              <a:ext uri="{FF2B5EF4-FFF2-40B4-BE49-F238E27FC236}">
                <a16:creationId xmlns:a16="http://schemas.microsoft.com/office/drawing/2014/main" id="{B510D285-536D-4E08-A0D1-D21AD04BC6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42A2A8-43D8-4066-9C92-6B3D5136F87D}"/>
              </a:ext>
            </a:extLst>
          </p:cNvPr>
          <p:cNvSpPr>
            <a:spLocks noGrp="1"/>
          </p:cNvSpPr>
          <p:nvPr>
            <p:ph type="sldNum" sz="quarter" idx="12"/>
          </p:nvPr>
        </p:nvSpPr>
        <p:spPr/>
        <p:txBody>
          <a:bodyPr/>
          <a:lstStyle/>
          <a:p>
            <a:fld id="{607CCF7B-8F2E-4401-9D14-BA72C84D61FA}" type="slidenum">
              <a:rPr lang="en-GB" smtClean="0"/>
              <a:t>‹#›</a:t>
            </a:fld>
            <a:endParaRPr lang="en-GB"/>
          </a:p>
        </p:txBody>
      </p:sp>
    </p:spTree>
    <p:extLst>
      <p:ext uri="{BB962C8B-B14F-4D97-AF65-F5344CB8AC3E}">
        <p14:creationId xmlns:p14="http://schemas.microsoft.com/office/powerpoint/2010/main" val="184495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9B5B3-2498-4D23-B869-C14713BEE38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7A864B-1920-4D1B-B8E1-738F8D37A2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5BA85D-9832-461B-8601-8DDE3499D3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1ED87B1-A19D-43D3-B429-7214E172FB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B67B34-441C-4F4C-8887-85B81D40C5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818E11-2984-4DBD-B62B-4ACE473DC180}"/>
              </a:ext>
            </a:extLst>
          </p:cNvPr>
          <p:cNvSpPr>
            <a:spLocks noGrp="1"/>
          </p:cNvSpPr>
          <p:nvPr>
            <p:ph type="dt" sz="half" idx="10"/>
          </p:nvPr>
        </p:nvSpPr>
        <p:spPr/>
        <p:txBody>
          <a:bodyPr/>
          <a:lstStyle/>
          <a:p>
            <a:fld id="{3C23D2AF-57C3-4425-A3A5-4C3C01F0D6CE}" type="datetimeFigureOut">
              <a:rPr lang="en-GB" smtClean="0"/>
              <a:t>29/09/2022</a:t>
            </a:fld>
            <a:endParaRPr lang="en-GB"/>
          </a:p>
        </p:txBody>
      </p:sp>
      <p:sp>
        <p:nvSpPr>
          <p:cNvPr id="8" name="Footer Placeholder 7">
            <a:extLst>
              <a:ext uri="{FF2B5EF4-FFF2-40B4-BE49-F238E27FC236}">
                <a16:creationId xmlns:a16="http://schemas.microsoft.com/office/drawing/2014/main" id="{01FA7635-16D8-4FB2-A284-6511ED17519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58BB23-0939-453A-ABC6-4BFD65E640FD}"/>
              </a:ext>
            </a:extLst>
          </p:cNvPr>
          <p:cNvSpPr>
            <a:spLocks noGrp="1"/>
          </p:cNvSpPr>
          <p:nvPr>
            <p:ph type="sldNum" sz="quarter" idx="12"/>
          </p:nvPr>
        </p:nvSpPr>
        <p:spPr/>
        <p:txBody>
          <a:bodyPr/>
          <a:lstStyle/>
          <a:p>
            <a:fld id="{607CCF7B-8F2E-4401-9D14-BA72C84D61FA}" type="slidenum">
              <a:rPr lang="en-GB" smtClean="0"/>
              <a:t>‹#›</a:t>
            </a:fld>
            <a:endParaRPr lang="en-GB"/>
          </a:p>
        </p:txBody>
      </p:sp>
    </p:spTree>
    <p:extLst>
      <p:ext uri="{BB962C8B-B14F-4D97-AF65-F5344CB8AC3E}">
        <p14:creationId xmlns:p14="http://schemas.microsoft.com/office/powerpoint/2010/main" val="234832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AEAEA-160B-4BE3-9130-FB447523537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8AB1DE6-833A-4DD4-95DE-57EF7B520729}"/>
              </a:ext>
            </a:extLst>
          </p:cNvPr>
          <p:cNvSpPr>
            <a:spLocks noGrp="1"/>
          </p:cNvSpPr>
          <p:nvPr>
            <p:ph type="dt" sz="half" idx="10"/>
          </p:nvPr>
        </p:nvSpPr>
        <p:spPr/>
        <p:txBody>
          <a:bodyPr/>
          <a:lstStyle/>
          <a:p>
            <a:fld id="{3C23D2AF-57C3-4425-A3A5-4C3C01F0D6CE}" type="datetimeFigureOut">
              <a:rPr lang="en-GB" smtClean="0"/>
              <a:t>29/09/2022</a:t>
            </a:fld>
            <a:endParaRPr lang="en-GB"/>
          </a:p>
        </p:txBody>
      </p:sp>
      <p:sp>
        <p:nvSpPr>
          <p:cNvPr id="4" name="Footer Placeholder 3">
            <a:extLst>
              <a:ext uri="{FF2B5EF4-FFF2-40B4-BE49-F238E27FC236}">
                <a16:creationId xmlns:a16="http://schemas.microsoft.com/office/drawing/2014/main" id="{359E40CC-42DD-4421-839D-0FD0927E200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C52FB1-F0A1-4BAF-B95F-EDB7991E4788}"/>
              </a:ext>
            </a:extLst>
          </p:cNvPr>
          <p:cNvSpPr>
            <a:spLocks noGrp="1"/>
          </p:cNvSpPr>
          <p:nvPr>
            <p:ph type="sldNum" sz="quarter" idx="12"/>
          </p:nvPr>
        </p:nvSpPr>
        <p:spPr/>
        <p:txBody>
          <a:bodyPr/>
          <a:lstStyle/>
          <a:p>
            <a:fld id="{607CCF7B-8F2E-4401-9D14-BA72C84D61FA}" type="slidenum">
              <a:rPr lang="en-GB" smtClean="0"/>
              <a:t>‹#›</a:t>
            </a:fld>
            <a:endParaRPr lang="en-GB"/>
          </a:p>
        </p:txBody>
      </p:sp>
    </p:spTree>
    <p:extLst>
      <p:ext uri="{BB962C8B-B14F-4D97-AF65-F5344CB8AC3E}">
        <p14:creationId xmlns:p14="http://schemas.microsoft.com/office/powerpoint/2010/main" val="209875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1F2DDE-ED52-49E2-AC51-60D697FF5711}"/>
              </a:ext>
            </a:extLst>
          </p:cNvPr>
          <p:cNvSpPr>
            <a:spLocks noGrp="1"/>
          </p:cNvSpPr>
          <p:nvPr>
            <p:ph type="dt" sz="half" idx="10"/>
          </p:nvPr>
        </p:nvSpPr>
        <p:spPr/>
        <p:txBody>
          <a:bodyPr/>
          <a:lstStyle/>
          <a:p>
            <a:fld id="{3C23D2AF-57C3-4425-A3A5-4C3C01F0D6CE}" type="datetimeFigureOut">
              <a:rPr lang="en-GB" smtClean="0"/>
              <a:t>29/09/2022</a:t>
            </a:fld>
            <a:endParaRPr lang="en-GB"/>
          </a:p>
        </p:txBody>
      </p:sp>
      <p:sp>
        <p:nvSpPr>
          <p:cNvPr id="3" name="Footer Placeholder 2">
            <a:extLst>
              <a:ext uri="{FF2B5EF4-FFF2-40B4-BE49-F238E27FC236}">
                <a16:creationId xmlns:a16="http://schemas.microsoft.com/office/drawing/2014/main" id="{4EB567A9-E4F7-4CBB-B27E-CCC7C65D497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B0EE7C-63EB-4050-977F-F038B977BB01}"/>
              </a:ext>
            </a:extLst>
          </p:cNvPr>
          <p:cNvSpPr>
            <a:spLocks noGrp="1"/>
          </p:cNvSpPr>
          <p:nvPr>
            <p:ph type="sldNum" sz="quarter" idx="12"/>
          </p:nvPr>
        </p:nvSpPr>
        <p:spPr/>
        <p:txBody>
          <a:bodyPr/>
          <a:lstStyle/>
          <a:p>
            <a:fld id="{607CCF7B-8F2E-4401-9D14-BA72C84D61FA}" type="slidenum">
              <a:rPr lang="en-GB" smtClean="0"/>
              <a:t>‹#›</a:t>
            </a:fld>
            <a:endParaRPr lang="en-GB"/>
          </a:p>
        </p:txBody>
      </p:sp>
    </p:spTree>
    <p:extLst>
      <p:ext uri="{BB962C8B-B14F-4D97-AF65-F5344CB8AC3E}">
        <p14:creationId xmlns:p14="http://schemas.microsoft.com/office/powerpoint/2010/main" val="1803274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7D45-5E0E-48C3-BC4D-9C1DFD7DA0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EB9E639-EF09-4208-94E9-F331E8F27D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9351AC-C633-4D58-8C39-3BC4A2923A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B125FB-06C6-4262-B28C-0F3001F1C9E3}"/>
              </a:ext>
            </a:extLst>
          </p:cNvPr>
          <p:cNvSpPr>
            <a:spLocks noGrp="1"/>
          </p:cNvSpPr>
          <p:nvPr>
            <p:ph type="dt" sz="half" idx="10"/>
          </p:nvPr>
        </p:nvSpPr>
        <p:spPr/>
        <p:txBody>
          <a:bodyPr/>
          <a:lstStyle/>
          <a:p>
            <a:fld id="{3C23D2AF-57C3-4425-A3A5-4C3C01F0D6CE}" type="datetimeFigureOut">
              <a:rPr lang="en-GB" smtClean="0"/>
              <a:t>29/09/2022</a:t>
            </a:fld>
            <a:endParaRPr lang="en-GB"/>
          </a:p>
        </p:txBody>
      </p:sp>
      <p:sp>
        <p:nvSpPr>
          <p:cNvPr id="6" name="Footer Placeholder 5">
            <a:extLst>
              <a:ext uri="{FF2B5EF4-FFF2-40B4-BE49-F238E27FC236}">
                <a16:creationId xmlns:a16="http://schemas.microsoft.com/office/drawing/2014/main" id="{A85D735B-F308-4987-8ABA-87C893001B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8C4820-1EC1-483D-8032-EE0404B23D74}"/>
              </a:ext>
            </a:extLst>
          </p:cNvPr>
          <p:cNvSpPr>
            <a:spLocks noGrp="1"/>
          </p:cNvSpPr>
          <p:nvPr>
            <p:ph type="sldNum" sz="quarter" idx="12"/>
          </p:nvPr>
        </p:nvSpPr>
        <p:spPr/>
        <p:txBody>
          <a:bodyPr/>
          <a:lstStyle/>
          <a:p>
            <a:fld id="{607CCF7B-8F2E-4401-9D14-BA72C84D61FA}" type="slidenum">
              <a:rPr lang="en-GB" smtClean="0"/>
              <a:t>‹#›</a:t>
            </a:fld>
            <a:endParaRPr lang="en-GB"/>
          </a:p>
        </p:txBody>
      </p:sp>
    </p:spTree>
    <p:extLst>
      <p:ext uri="{BB962C8B-B14F-4D97-AF65-F5344CB8AC3E}">
        <p14:creationId xmlns:p14="http://schemas.microsoft.com/office/powerpoint/2010/main" val="18433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6398-9505-4D83-B682-394BC5BA18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EC4B2D-3FE5-48AF-AF90-DD8F79616D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70A0C43-E846-4775-8B35-85245DC69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D58023-2D37-4BD7-B427-ED7CEFE54965}"/>
              </a:ext>
            </a:extLst>
          </p:cNvPr>
          <p:cNvSpPr>
            <a:spLocks noGrp="1"/>
          </p:cNvSpPr>
          <p:nvPr>
            <p:ph type="dt" sz="half" idx="10"/>
          </p:nvPr>
        </p:nvSpPr>
        <p:spPr/>
        <p:txBody>
          <a:bodyPr/>
          <a:lstStyle/>
          <a:p>
            <a:fld id="{3C23D2AF-57C3-4425-A3A5-4C3C01F0D6CE}" type="datetimeFigureOut">
              <a:rPr lang="en-GB" smtClean="0"/>
              <a:t>29/09/2022</a:t>
            </a:fld>
            <a:endParaRPr lang="en-GB"/>
          </a:p>
        </p:txBody>
      </p:sp>
      <p:sp>
        <p:nvSpPr>
          <p:cNvPr id="6" name="Footer Placeholder 5">
            <a:extLst>
              <a:ext uri="{FF2B5EF4-FFF2-40B4-BE49-F238E27FC236}">
                <a16:creationId xmlns:a16="http://schemas.microsoft.com/office/drawing/2014/main" id="{0D08865D-E91D-4171-8609-28A3EE72FD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C6B16B-0C14-44EE-B2F7-672E7FECAE5E}"/>
              </a:ext>
            </a:extLst>
          </p:cNvPr>
          <p:cNvSpPr>
            <a:spLocks noGrp="1"/>
          </p:cNvSpPr>
          <p:nvPr>
            <p:ph type="sldNum" sz="quarter" idx="12"/>
          </p:nvPr>
        </p:nvSpPr>
        <p:spPr/>
        <p:txBody>
          <a:bodyPr/>
          <a:lstStyle/>
          <a:p>
            <a:fld id="{607CCF7B-8F2E-4401-9D14-BA72C84D61FA}" type="slidenum">
              <a:rPr lang="en-GB" smtClean="0"/>
              <a:t>‹#›</a:t>
            </a:fld>
            <a:endParaRPr lang="en-GB"/>
          </a:p>
        </p:txBody>
      </p:sp>
    </p:spTree>
    <p:extLst>
      <p:ext uri="{BB962C8B-B14F-4D97-AF65-F5344CB8AC3E}">
        <p14:creationId xmlns:p14="http://schemas.microsoft.com/office/powerpoint/2010/main" val="3269508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5BBCAD-9EDF-42D6-8B7B-47C188C09D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34F8A8-DF98-413A-B030-AE26CB1460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B241F0-2117-4D01-8CC6-666DAC5DFD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3D2AF-57C3-4425-A3A5-4C3C01F0D6CE}" type="datetimeFigureOut">
              <a:rPr lang="en-GB" smtClean="0"/>
              <a:t>29/09/2022</a:t>
            </a:fld>
            <a:endParaRPr lang="en-GB"/>
          </a:p>
        </p:txBody>
      </p:sp>
      <p:sp>
        <p:nvSpPr>
          <p:cNvPr id="5" name="Footer Placeholder 4">
            <a:extLst>
              <a:ext uri="{FF2B5EF4-FFF2-40B4-BE49-F238E27FC236}">
                <a16:creationId xmlns:a16="http://schemas.microsoft.com/office/drawing/2014/main" id="{12CA3275-9A33-42C4-97B1-6BE85A3725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4F476E-8F57-4EA6-94E8-C61352B283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CCF7B-8F2E-4401-9D14-BA72C84D61FA}" type="slidenum">
              <a:rPr lang="en-GB" smtClean="0"/>
              <a:t>‹#›</a:t>
            </a:fld>
            <a:endParaRPr lang="en-GB"/>
          </a:p>
        </p:txBody>
      </p:sp>
    </p:spTree>
    <p:extLst>
      <p:ext uri="{BB962C8B-B14F-4D97-AF65-F5344CB8AC3E}">
        <p14:creationId xmlns:p14="http://schemas.microsoft.com/office/powerpoint/2010/main" val="3410640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mailto:hr.helpline@nsft.nhs.uk" TargetMode="External"/><Relationship Id="rId7" Type="http://schemas.openxmlformats.org/officeDocument/2006/relationships/hyperlink" Target="mailto:references@nsft.nhs.uk"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mailto:job.evaluation@nsft.nhs.uk" TargetMode="External"/><Relationship Id="rId4" Type="http://schemas.openxmlformats.org/officeDocument/2006/relationships/image" Target="../media/image4.png"/><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mailto:recruitment@nsft.nhs.uk" TargetMode="External"/><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mailto:recruitment@nsft.nhs.uk" TargetMode="External"/><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esrteam@nsft.nhs.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298DF715-D3AC-473F-9EB0-51C4319834F9}"/>
              </a:ext>
            </a:extLst>
          </p:cNvPr>
          <p:cNvSpPr txBox="1">
            <a:spLocks/>
          </p:cNvSpPr>
          <p:nvPr/>
        </p:nvSpPr>
        <p:spPr>
          <a:xfrm>
            <a:off x="392539" y="476234"/>
            <a:ext cx="5945181" cy="544812"/>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2800" dirty="0"/>
              <a:t>Human Resources Team</a:t>
            </a:r>
            <a:br>
              <a:rPr lang="en-US" dirty="0"/>
            </a:br>
            <a:endParaRPr lang="en-US" dirty="0"/>
          </a:p>
        </p:txBody>
      </p:sp>
      <p:graphicFrame>
        <p:nvGraphicFramePr>
          <p:cNvPr id="8" name="Diagram 7">
            <a:extLst>
              <a:ext uri="{FF2B5EF4-FFF2-40B4-BE49-F238E27FC236}">
                <a16:creationId xmlns:a16="http://schemas.microsoft.com/office/drawing/2014/main" id="{AD7FB709-7626-45D0-A6E6-79DEA28A8D2A}"/>
              </a:ext>
            </a:extLst>
          </p:cNvPr>
          <p:cNvGraphicFramePr/>
          <p:nvPr>
            <p:extLst>
              <p:ext uri="{D42A27DB-BD31-4B8C-83A1-F6EECF244321}">
                <p14:modId xmlns:p14="http://schemas.microsoft.com/office/powerpoint/2010/main" val="200868989"/>
              </p:ext>
            </p:extLst>
          </p:nvPr>
        </p:nvGraphicFramePr>
        <p:xfrm>
          <a:off x="1944210" y="963099"/>
          <a:ext cx="8215790" cy="5544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11">
            <a:extLst>
              <a:ext uri="{FF2B5EF4-FFF2-40B4-BE49-F238E27FC236}">
                <a16:creationId xmlns:a16="http://schemas.microsoft.com/office/drawing/2014/main" id="{35576A60-9E94-4593-A297-F763D69A7EC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05963" y="114284"/>
            <a:ext cx="19335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8102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a:extLst>
              <a:ext uri="{FF2B5EF4-FFF2-40B4-BE49-F238E27FC236}">
                <a16:creationId xmlns:a16="http://schemas.microsoft.com/office/drawing/2014/main" id="{CBACDB83-D0E4-4268-9F2A-31C2ACEDC905}"/>
              </a:ext>
            </a:extLst>
          </p:cNvPr>
          <p:cNvCxnSpPr>
            <a:cxnSpLocks/>
          </p:cNvCxnSpPr>
          <p:nvPr/>
        </p:nvCxnSpPr>
        <p:spPr>
          <a:xfrm>
            <a:off x="8026723" y="3351583"/>
            <a:ext cx="0" cy="51702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B8E1925-6CED-44E7-9645-37B3172632A7}"/>
              </a:ext>
            </a:extLst>
          </p:cNvPr>
          <p:cNvCxnSpPr>
            <a:cxnSpLocks/>
          </p:cNvCxnSpPr>
          <p:nvPr/>
        </p:nvCxnSpPr>
        <p:spPr>
          <a:xfrm>
            <a:off x="6484559" y="3868609"/>
            <a:ext cx="844532"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28CC831-8149-4693-91D4-64AD4F904448}"/>
              </a:ext>
            </a:extLst>
          </p:cNvPr>
          <p:cNvCxnSpPr>
            <a:cxnSpLocks/>
          </p:cNvCxnSpPr>
          <p:nvPr/>
        </p:nvCxnSpPr>
        <p:spPr>
          <a:xfrm>
            <a:off x="3436003" y="2846977"/>
            <a:ext cx="4218574" cy="9074"/>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C586323-6A94-4796-8C83-2C2F5502A4BB}"/>
              </a:ext>
            </a:extLst>
          </p:cNvPr>
          <p:cNvCxnSpPr>
            <a:cxnSpLocks/>
          </p:cNvCxnSpPr>
          <p:nvPr/>
        </p:nvCxnSpPr>
        <p:spPr>
          <a:xfrm>
            <a:off x="3127089" y="3391336"/>
            <a:ext cx="773" cy="117057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D9A734F-58EC-41A0-BEAC-12FA941BBAFF}"/>
              </a:ext>
            </a:extLst>
          </p:cNvPr>
          <p:cNvCxnSpPr>
            <a:cxnSpLocks/>
          </p:cNvCxnSpPr>
          <p:nvPr/>
        </p:nvCxnSpPr>
        <p:spPr>
          <a:xfrm flipV="1">
            <a:off x="5312144" y="2014474"/>
            <a:ext cx="0" cy="814367"/>
          </a:xfrm>
          <a:prstGeom prst="line">
            <a:avLst/>
          </a:prstGeom>
          <a:ln w="15875">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4" name="Freeform: Shape 33">
            <a:extLst>
              <a:ext uri="{FF2B5EF4-FFF2-40B4-BE49-F238E27FC236}">
                <a16:creationId xmlns:a16="http://schemas.microsoft.com/office/drawing/2014/main" id="{A77575D4-3AA8-4473-91FE-98BF3B83E3DF}"/>
              </a:ext>
            </a:extLst>
          </p:cNvPr>
          <p:cNvSpPr/>
          <p:nvPr/>
        </p:nvSpPr>
        <p:spPr>
          <a:xfrm>
            <a:off x="2120059" y="2412422"/>
            <a:ext cx="2014062" cy="978914"/>
          </a:xfrm>
          <a:custGeom>
            <a:avLst/>
            <a:gdLst>
              <a:gd name="connsiteX0" fmla="*/ 0 w 1516711"/>
              <a:gd name="connsiteY0" fmla="*/ 0 h 978914"/>
              <a:gd name="connsiteX1" fmla="*/ 1516711 w 1516711"/>
              <a:gd name="connsiteY1" fmla="*/ 0 h 978914"/>
              <a:gd name="connsiteX2" fmla="*/ 1516711 w 1516711"/>
              <a:gd name="connsiteY2" fmla="*/ 978914 h 978914"/>
              <a:gd name="connsiteX3" fmla="*/ 0 w 1516711"/>
              <a:gd name="connsiteY3" fmla="*/ 978914 h 978914"/>
              <a:gd name="connsiteX4" fmla="*/ 0 w 1516711"/>
              <a:gd name="connsiteY4" fmla="*/ 0 h 978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711" h="978914">
                <a:moveTo>
                  <a:pt x="0" y="0"/>
                </a:moveTo>
                <a:lnTo>
                  <a:pt x="1516711" y="0"/>
                </a:lnTo>
                <a:lnTo>
                  <a:pt x="1516711" y="978914"/>
                </a:lnTo>
                <a:lnTo>
                  <a:pt x="0" y="978914"/>
                </a:lnTo>
                <a:lnTo>
                  <a:pt x="0" y="0"/>
                </a:lnTo>
                <a:close/>
              </a:path>
            </a:pathLst>
          </a:custGeom>
          <a:solidFill>
            <a:srgbClr val="A40C83"/>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02765" numCol="1" spcCol="1270" anchor="ctr" anchorCtr="0">
            <a:noAutofit/>
          </a:bodyPr>
          <a:lstStyle/>
          <a:p>
            <a:pPr marL="0" lvl="0" indent="0" algn="ctr" defTabSz="666750">
              <a:lnSpc>
                <a:spcPct val="90000"/>
              </a:lnSpc>
              <a:spcBef>
                <a:spcPct val="0"/>
              </a:spcBef>
              <a:spcAft>
                <a:spcPct val="35000"/>
              </a:spcAft>
              <a:buNone/>
            </a:pPr>
            <a:r>
              <a:rPr lang="en-GB" sz="1600" kern="1200" dirty="0"/>
              <a:t>Director of Human Resources</a:t>
            </a:r>
          </a:p>
        </p:txBody>
      </p:sp>
      <p:sp>
        <p:nvSpPr>
          <p:cNvPr id="12" name="Freeform: Shape 11">
            <a:extLst>
              <a:ext uri="{FF2B5EF4-FFF2-40B4-BE49-F238E27FC236}">
                <a16:creationId xmlns:a16="http://schemas.microsoft.com/office/drawing/2014/main" id="{D7D5FAAF-D8F0-4E6C-B5BD-34D22E9EB7CD}"/>
              </a:ext>
            </a:extLst>
          </p:cNvPr>
          <p:cNvSpPr/>
          <p:nvPr/>
        </p:nvSpPr>
        <p:spPr>
          <a:xfrm>
            <a:off x="3308062" y="3205443"/>
            <a:ext cx="1194410" cy="285981"/>
          </a:xfrm>
          <a:custGeom>
            <a:avLst/>
            <a:gdLst>
              <a:gd name="connsiteX0" fmla="*/ 0 w 1194410"/>
              <a:gd name="connsiteY0" fmla="*/ 0 h 285981"/>
              <a:gd name="connsiteX1" fmla="*/ 1194410 w 1194410"/>
              <a:gd name="connsiteY1" fmla="*/ 0 h 285981"/>
              <a:gd name="connsiteX2" fmla="*/ 1194410 w 1194410"/>
              <a:gd name="connsiteY2" fmla="*/ 285981 h 285981"/>
              <a:gd name="connsiteX3" fmla="*/ 0 w 1194410"/>
              <a:gd name="connsiteY3" fmla="*/ 285981 h 285981"/>
              <a:gd name="connsiteX4" fmla="*/ 0 w 1194410"/>
              <a:gd name="connsiteY4" fmla="*/ 0 h 285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410" h="285981">
                <a:moveTo>
                  <a:pt x="0" y="0"/>
                </a:moveTo>
                <a:lnTo>
                  <a:pt x="1194410" y="0"/>
                </a:lnTo>
                <a:lnTo>
                  <a:pt x="1194410" y="285981"/>
                </a:lnTo>
                <a:lnTo>
                  <a:pt x="0" y="285981"/>
                </a:lnTo>
                <a:lnTo>
                  <a:pt x="0" y="0"/>
                </a:lnTo>
                <a:close/>
              </a:path>
            </a:pathLst>
          </a:custGeom>
          <a:solidFill>
            <a:schemeClr val="lt1">
              <a:hueOff val="0"/>
              <a:satOff val="0"/>
              <a:lumOff val="0"/>
            </a:schemeClr>
          </a:solidFill>
          <a:ln>
            <a:solidFill>
              <a:schemeClr val="accent3">
                <a:lumMod val="75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8100" tIns="9525" rIns="38100" bIns="9525" numCol="1" spcCol="1270" anchor="ctr" anchorCtr="0">
            <a:noAutofit/>
          </a:bodyPr>
          <a:lstStyle/>
          <a:p>
            <a:pPr marL="0" lvl="0" indent="0" algn="ctr" defTabSz="666750">
              <a:lnSpc>
                <a:spcPct val="90000"/>
              </a:lnSpc>
              <a:spcBef>
                <a:spcPct val="0"/>
              </a:spcBef>
              <a:spcAft>
                <a:spcPct val="35000"/>
              </a:spcAft>
              <a:buNone/>
            </a:pPr>
            <a:r>
              <a:rPr lang="en-GB" sz="1500" kern="1200" dirty="0"/>
              <a:t>Vacant</a:t>
            </a:r>
            <a:endParaRPr lang="en-GB" sz="1700" kern="1200" dirty="0"/>
          </a:p>
        </p:txBody>
      </p:sp>
      <p:sp>
        <p:nvSpPr>
          <p:cNvPr id="22" name="Freeform: Shape 21">
            <a:extLst>
              <a:ext uri="{FF2B5EF4-FFF2-40B4-BE49-F238E27FC236}">
                <a16:creationId xmlns:a16="http://schemas.microsoft.com/office/drawing/2014/main" id="{AEFF03ED-31DA-4BBC-A99E-25C905FE78CB}"/>
              </a:ext>
            </a:extLst>
          </p:cNvPr>
          <p:cNvSpPr/>
          <p:nvPr/>
        </p:nvSpPr>
        <p:spPr>
          <a:xfrm>
            <a:off x="7654577" y="3858918"/>
            <a:ext cx="1845921" cy="1031031"/>
          </a:xfrm>
          <a:custGeom>
            <a:avLst/>
            <a:gdLst>
              <a:gd name="connsiteX0" fmla="*/ 0 w 1459259"/>
              <a:gd name="connsiteY0" fmla="*/ 0 h 755539"/>
              <a:gd name="connsiteX1" fmla="*/ 1459259 w 1459259"/>
              <a:gd name="connsiteY1" fmla="*/ 0 h 755539"/>
              <a:gd name="connsiteX2" fmla="*/ 1459259 w 1459259"/>
              <a:gd name="connsiteY2" fmla="*/ 755539 h 755539"/>
              <a:gd name="connsiteX3" fmla="*/ 0 w 1459259"/>
              <a:gd name="connsiteY3" fmla="*/ 755539 h 755539"/>
              <a:gd name="connsiteX4" fmla="*/ 0 w 1459259"/>
              <a:gd name="connsiteY4" fmla="*/ 0 h 7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259" h="755539">
                <a:moveTo>
                  <a:pt x="0" y="0"/>
                </a:moveTo>
                <a:lnTo>
                  <a:pt x="1459259" y="0"/>
                </a:lnTo>
                <a:lnTo>
                  <a:pt x="1459259" y="755539"/>
                </a:lnTo>
                <a:lnTo>
                  <a:pt x="0" y="755539"/>
                </a:lnTo>
                <a:lnTo>
                  <a:pt x="0" y="0"/>
                </a:lnTo>
                <a:close/>
              </a:path>
            </a:pathLst>
          </a:custGeom>
          <a:solidFill>
            <a:srgbClr val="95D7A5"/>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06615" numCol="1" spcCol="1270" anchor="ctr" anchorCtr="0">
            <a:noAutofit/>
          </a:bodyPr>
          <a:lstStyle/>
          <a:p>
            <a:pPr marL="0" lvl="0" indent="0" algn="ctr" defTabSz="666750">
              <a:lnSpc>
                <a:spcPct val="90000"/>
              </a:lnSpc>
              <a:spcBef>
                <a:spcPct val="0"/>
              </a:spcBef>
              <a:spcAft>
                <a:spcPct val="35000"/>
              </a:spcAft>
              <a:buNone/>
            </a:pPr>
            <a:r>
              <a:rPr lang="en-GB" sz="1600" kern="1200" dirty="0"/>
              <a:t>Head of Employee Experience &amp; Organisational Development</a:t>
            </a:r>
          </a:p>
        </p:txBody>
      </p:sp>
      <p:sp>
        <p:nvSpPr>
          <p:cNvPr id="24" name="Freeform: Shape 23">
            <a:extLst>
              <a:ext uri="{FF2B5EF4-FFF2-40B4-BE49-F238E27FC236}">
                <a16:creationId xmlns:a16="http://schemas.microsoft.com/office/drawing/2014/main" id="{1E79C9C5-24FA-43C0-B11D-C98EE8F062F5}"/>
              </a:ext>
            </a:extLst>
          </p:cNvPr>
          <p:cNvSpPr/>
          <p:nvPr/>
        </p:nvSpPr>
        <p:spPr>
          <a:xfrm>
            <a:off x="2936774" y="4744660"/>
            <a:ext cx="1459259" cy="755539"/>
          </a:xfrm>
          <a:custGeom>
            <a:avLst/>
            <a:gdLst>
              <a:gd name="connsiteX0" fmla="*/ 0 w 1459259"/>
              <a:gd name="connsiteY0" fmla="*/ 0 h 755539"/>
              <a:gd name="connsiteX1" fmla="*/ 1459259 w 1459259"/>
              <a:gd name="connsiteY1" fmla="*/ 0 h 755539"/>
              <a:gd name="connsiteX2" fmla="*/ 1459259 w 1459259"/>
              <a:gd name="connsiteY2" fmla="*/ 755539 h 755539"/>
              <a:gd name="connsiteX3" fmla="*/ 0 w 1459259"/>
              <a:gd name="connsiteY3" fmla="*/ 755539 h 755539"/>
              <a:gd name="connsiteX4" fmla="*/ 0 w 1459259"/>
              <a:gd name="connsiteY4" fmla="*/ 0 h 7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259" h="755539">
                <a:moveTo>
                  <a:pt x="0" y="0"/>
                </a:moveTo>
                <a:lnTo>
                  <a:pt x="1459259" y="0"/>
                </a:lnTo>
                <a:lnTo>
                  <a:pt x="1459259" y="755539"/>
                </a:lnTo>
                <a:lnTo>
                  <a:pt x="0" y="755539"/>
                </a:lnTo>
                <a:lnTo>
                  <a:pt x="0" y="0"/>
                </a:lnTo>
                <a:close/>
              </a:path>
            </a:pathLst>
          </a:custGeom>
          <a:solidFill>
            <a:srgbClr val="CC99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06615" numCol="1" spcCol="1270" anchor="ctr" anchorCtr="0">
            <a:noAutofit/>
          </a:bodyPr>
          <a:lstStyle/>
          <a:p>
            <a:pPr marL="0" lvl="0" indent="0" algn="ctr" defTabSz="666750">
              <a:lnSpc>
                <a:spcPct val="90000"/>
              </a:lnSpc>
              <a:spcBef>
                <a:spcPct val="0"/>
              </a:spcBef>
              <a:spcAft>
                <a:spcPct val="35000"/>
              </a:spcAft>
              <a:buNone/>
            </a:pPr>
            <a:r>
              <a:rPr lang="en-GB" sz="1400" kern="1200" dirty="0"/>
              <a:t>Joint Heads of HR Business Partnering</a:t>
            </a:r>
          </a:p>
        </p:txBody>
      </p:sp>
      <p:sp>
        <p:nvSpPr>
          <p:cNvPr id="5" name="Title 2">
            <a:extLst>
              <a:ext uri="{FF2B5EF4-FFF2-40B4-BE49-F238E27FC236}">
                <a16:creationId xmlns:a16="http://schemas.microsoft.com/office/drawing/2014/main" id="{45D47704-C4AD-4BDC-A5E4-24DF22126D2A}"/>
              </a:ext>
            </a:extLst>
          </p:cNvPr>
          <p:cNvSpPr txBox="1">
            <a:spLocks/>
          </p:cNvSpPr>
          <p:nvPr/>
        </p:nvSpPr>
        <p:spPr>
          <a:xfrm>
            <a:off x="397691" y="552469"/>
            <a:ext cx="5945181" cy="544812"/>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2800" dirty="0"/>
              <a:t>HR Senior Leadership Team</a:t>
            </a:r>
            <a:br>
              <a:rPr lang="en-US" dirty="0"/>
            </a:br>
            <a:endParaRPr lang="en-US" dirty="0"/>
          </a:p>
        </p:txBody>
      </p:sp>
      <p:sp>
        <p:nvSpPr>
          <p:cNvPr id="20" name="Freeform: Shape 19">
            <a:extLst>
              <a:ext uri="{FF2B5EF4-FFF2-40B4-BE49-F238E27FC236}">
                <a16:creationId xmlns:a16="http://schemas.microsoft.com/office/drawing/2014/main" id="{2ECBB24E-4B34-493E-A2BC-6F3A78ECE8D3}"/>
              </a:ext>
            </a:extLst>
          </p:cNvPr>
          <p:cNvSpPr/>
          <p:nvPr/>
        </p:nvSpPr>
        <p:spPr>
          <a:xfrm>
            <a:off x="4335959" y="3514555"/>
            <a:ext cx="2164970" cy="735145"/>
          </a:xfrm>
          <a:custGeom>
            <a:avLst/>
            <a:gdLst>
              <a:gd name="connsiteX0" fmla="*/ 0 w 1209131"/>
              <a:gd name="connsiteY0" fmla="*/ 0 h 626034"/>
              <a:gd name="connsiteX1" fmla="*/ 1209131 w 1209131"/>
              <a:gd name="connsiteY1" fmla="*/ 0 h 626034"/>
              <a:gd name="connsiteX2" fmla="*/ 1209131 w 1209131"/>
              <a:gd name="connsiteY2" fmla="*/ 626034 h 626034"/>
              <a:gd name="connsiteX3" fmla="*/ 0 w 1209131"/>
              <a:gd name="connsiteY3" fmla="*/ 626034 h 626034"/>
              <a:gd name="connsiteX4" fmla="*/ 0 w 1209131"/>
              <a:gd name="connsiteY4" fmla="*/ 0 h 6260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9131" h="626034">
                <a:moveTo>
                  <a:pt x="0" y="0"/>
                </a:moveTo>
                <a:lnTo>
                  <a:pt x="1209131" y="0"/>
                </a:lnTo>
                <a:lnTo>
                  <a:pt x="1209131" y="626034"/>
                </a:lnTo>
                <a:lnTo>
                  <a:pt x="0" y="626034"/>
                </a:lnTo>
                <a:lnTo>
                  <a:pt x="0" y="0"/>
                </a:lnTo>
                <a:close/>
              </a:path>
            </a:pathLst>
          </a:custGeom>
          <a:solidFill>
            <a:srgbClr val="FF3399">
              <a:alpha val="78824"/>
            </a:srgbClr>
          </a:solidFill>
          <a:ln>
            <a:solidFill>
              <a:schemeClr val="tx1">
                <a:lumMod val="50000"/>
                <a:lumOff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985" tIns="6985" rIns="6985" bIns="88340" numCol="1" spcCol="1270" anchor="ctr" anchorCtr="0">
            <a:noAutofit/>
          </a:bodyPr>
          <a:lstStyle/>
          <a:p>
            <a:pPr lvl="0" algn="ctr" defTabSz="488950">
              <a:lnSpc>
                <a:spcPct val="90000"/>
              </a:lnSpc>
              <a:spcBef>
                <a:spcPct val="0"/>
              </a:spcBef>
              <a:spcAft>
                <a:spcPct val="35000"/>
              </a:spcAft>
            </a:pPr>
            <a:r>
              <a:rPr lang="en-GB" sz="1400" dirty="0"/>
              <a:t>PA to Director of Human Resources &amp; Senior HR Team</a:t>
            </a:r>
            <a:endParaRPr lang="en-GB" sz="1400" kern="1200" dirty="0"/>
          </a:p>
        </p:txBody>
      </p:sp>
      <p:grpSp>
        <p:nvGrpSpPr>
          <p:cNvPr id="15" name="Group 14">
            <a:extLst>
              <a:ext uri="{FF2B5EF4-FFF2-40B4-BE49-F238E27FC236}">
                <a16:creationId xmlns:a16="http://schemas.microsoft.com/office/drawing/2014/main" id="{446F4791-4B8C-44EE-86BD-48B9EB10BE2E}"/>
              </a:ext>
            </a:extLst>
          </p:cNvPr>
          <p:cNvGrpSpPr/>
          <p:nvPr/>
        </p:nvGrpSpPr>
        <p:grpSpPr>
          <a:xfrm>
            <a:off x="4276047" y="1002308"/>
            <a:ext cx="2342114" cy="1152600"/>
            <a:chOff x="5323488" y="4406150"/>
            <a:chExt cx="1633174" cy="719906"/>
          </a:xfrm>
        </p:grpSpPr>
        <p:sp>
          <p:nvSpPr>
            <p:cNvPr id="16" name="Freeform: Shape 15">
              <a:extLst>
                <a:ext uri="{FF2B5EF4-FFF2-40B4-BE49-F238E27FC236}">
                  <a16:creationId xmlns:a16="http://schemas.microsoft.com/office/drawing/2014/main" id="{FA4AB251-8BA4-4BD0-8870-5DF698B735AC}"/>
                </a:ext>
              </a:extLst>
            </p:cNvPr>
            <p:cNvSpPr/>
            <p:nvPr/>
          </p:nvSpPr>
          <p:spPr>
            <a:xfrm>
              <a:off x="5323488" y="4406150"/>
              <a:ext cx="1443816" cy="647867"/>
            </a:xfrm>
            <a:custGeom>
              <a:avLst/>
              <a:gdLst>
                <a:gd name="connsiteX0" fmla="*/ 0 w 1209131"/>
                <a:gd name="connsiteY0" fmla="*/ 0 h 626034"/>
                <a:gd name="connsiteX1" fmla="*/ 1209131 w 1209131"/>
                <a:gd name="connsiteY1" fmla="*/ 0 h 626034"/>
                <a:gd name="connsiteX2" fmla="*/ 1209131 w 1209131"/>
                <a:gd name="connsiteY2" fmla="*/ 626034 h 626034"/>
                <a:gd name="connsiteX3" fmla="*/ 0 w 1209131"/>
                <a:gd name="connsiteY3" fmla="*/ 626034 h 626034"/>
                <a:gd name="connsiteX4" fmla="*/ 0 w 1209131"/>
                <a:gd name="connsiteY4" fmla="*/ 0 h 6260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9131" h="626034">
                  <a:moveTo>
                    <a:pt x="0" y="0"/>
                  </a:moveTo>
                  <a:lnTo>
                    <a:pt x="1209131" y="0"/>
                  </a:lnTo>
                  <a:lnTo>
                    <a:pt x="1209131" y="626034"/>
                  </a:lnTo>
                  <a:lnTo>
                    <a:pt x="0" y="626034"/>
                  </a:lnTo>
                  <a:lnTo>
                    <a:pt x="0" y="0"/>
                  </a:lnTo>
                  <a:close/>
                </a:path>
              </a:pathLst>
            </a:custGeom>
            <a:solidFill>
              <a:srgbClr val="AD0F31"/>
            </a:solidFill>
            <a:ln>
              <a:solidFill>
                <a:schemeClr val="tx1">
                  <a:lumMod val="50000"/>
                  <a:lumOff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985" tIns="6985" rIns="6985" bIns="88340" numCol="1" spcCol="1270" anchor="ctr" anchorCtr="0">
              <a:noAutofit/>
            </a:bodyPr>
            <a:lstStyle/>
            <a:p>
              <a:pPr lvl="0" algn="ctr" defTabSz="488950">
                <a:lnSpc>
                  <a:spcPct val="90000"/>
                </a:lnSpc>
                <a:spcBef>
                  <a:spcPct val="0"/>
                </a:spcBef>
                <a:spcAft>
                  <a:spcPct val="35000"/>
                </a:spcAft>
              </a:pPr>
              <a:r>
                <a:rPr lang="en-GB" sz="1700" dirty="0"/>
                <a:t>Chief People Officer / Deputy Chief Executive</a:t>
              </a:r>
              <a:endParaRPr lang="en-GB" sz="1700" kern="1200" dirty="0"/>
            </a:p>
          </p:txBody>
        </p:sp>
        <p:sp>
          <p:nvSpPr>
            <p:cNvPr id="17" name="Freeform: Shape 16">
              <a:extLst>
                <a:ext uri="{FF2B5EF4-FFF2-40B4-BE49-F238E27FC236}">
                  <a16:creationId xmlns:a16="http://schemas.microsoft.com/office/drawing/2014/main" id="{E81A261A-0A9C-4347-B7C2-D32C8D712166}"/>
                </a:ext>
              </a:extLst>
            </p:cNvPr>
            <p:cNvSpPr/>
            <p:nvPr/>
          </p:nvSpPr>
          <p:spPr>
            <a:xfrm>
              <a:off x="5868444" y="4910100"/>
              <a:ext cx="1088218" cy="215956"/>
            </a:xfrm>
            <a:custGeom>
              <a:avLst/>
              <a:gdLst>
                <a:gd name="connsiteX0" fmla="*/ 0 w 1088218"/>
                <a:gd name="connsiteY0" fmla="*/ 0 h 208678"/>
                <a:gd name="connsiteX1" fmla="*/ 1088218 w 1088218"/>
                <a:gd name="connsiteY1" fmla="*/ 0 h 208678"/>
                <a:gd name="connsiteX2" fmla="*/ 1088218 w 1088218"/>
                <a:gd name="connsiteY2" fmla="*/ 208678 h 208678"/>
                <a:gd name="connsiteX3" fmla="*/ 0 w 1088218"/>
                <a:gd name="connsiteY3" fmla="*/ 208678 h 208678"/>
                <a:gd name="connsiteX4" fmla="*/ 0 w 1088218"/>
                <a:gd name="connsiteY4" fmla="*/ 0 h 2086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218" h="208678">
                  <a:moveTo>
                    <a:pt x="0" y="0"/>
                  </a:moveTo>
                  <a:lnTo>
                    <a:pt x="1088218" y="0"/>
                  </a:lnTo>
                  <a:lnTo>
                    <a:pt x="1088218" y="208678"/>
                  </a:lnTo>
                  <a:lnTo>
                    <a:pt x="0" y="208678"/>
                  </a:lnTo>
                  <a:lnTo>
                    <a:pt x="0" y="0"/>
                  </a:lnTo>
                  <a:close/>
                </a:path>
              </a:pathLst>
            </a:custGeom>
            <a:solidFill>
              <a:schemeClr val="lt1">
                <a:hueOff val="0"/>
                <a:satOff val="0"/>
                <a:lumOff val="0"/>
              </a:schemeClr>
            </a:solidFill>
            <a:ln>
              <a:solidFill>
                <a:schemeClr val="tx1">
                  <a:lumMod val="50000"/>
                  <a:lumOff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3020" tIns="8255" rIns="33020" bIns="8255" numCol="1" spcCol="1270" anchor="ctr" anchorCtr="0">
              <a:noAutofit/>
            </a:bodyPr>
            <a:lstStyle/>
            <a:p>
              <a:pPr marL="0" lvl="0" indent="0" algn="ctr" defTabSz="577850">
                <a:lnSpc>
                  <a:spcPct val="90000"/>
                </a:lnSpc>
                <a:spcBef>
                  <a:spcPct val="0"/>
                </a:spcBef>
                <a:spcAft>
                  <a:spcPct val="35000"/>
                </a:spcAft>
                <a:buNone/>
              </a:pPr>
              <a:r>
                <a:rPr lang="en-GB" sz="1600" kern="1200" dirty="0"/>
                <a:t>Cath Byford</a:t>
              </a:r>
            </a:p>
          </p:txBody>
        </p:sp>
      </p:grpSp>
      <p:cxnSp>
        <p:nvCxnSpPr>
          <p:cNvPr id="35" name="Straight Connector 34">
            <a:extLst>
              <a:ext uri="{FF2B5EF4-FFF2-40B4-BE49-F238E27FC236}">
                <a16:creationId xmlns:a16="http://schemas.microsoft.com/office/drawing/2014/main" id="{EDBF46AF-1709-4DC3-8DB1-F36DC02DB148}"/>
              </a:ext>
            </a:extLst>
          </p:cNvPr>
          <p:cNvCxnSpPr>
            <a:cxnSpLocks/>
          </p:cNvCxnSpPr>
          <p:nvPr/>
        </p:nvCxnSpPr>
        <p:spPr>
          <a:xfrm>
            <a:off x="1760784" y="4570101"/>
            <a:ext cx="3896207" cy="1587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139DC82-38D7-4352-8DD9-431E41634BEC}"/>
              </a:ext>
            </a:extLst>
          </p:cNvPr>
          <p:cNvCxnSpPr>
            <a:cxnSpLocks/>
          </p:cNvCxnSpPr>
          <p:nvPr/>
        </p:nvCxnSpPr>
        <p:spPr>
          <a:xfrm>
            <a:off x="7329091" y="3351584"/>
            <a:ext cx="0" cy="51702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7B0B95C-C61F-430C-B583-DBCE33435350}"/>
              </a:ext>
            </a:extLst>
          </p:cNvPr>
          <p:cNvCxnSpPr>
            <a:cxnSpLocks/>
          </p:cNvCxnSpPr>
          <p:nvPr/>
        </p:nvCxnSpPr>
        <p:spPr>
          <a:xfrm>
            <a:off x="5637784" y="4586559"/>
            <a:ext cx="0" cy="16649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F4BB8D2-3482-4AFF-BDE2-167BD9B6456F}"/>
              </a:ext>
            </a:extLst>
          </p:cNvPr>
          <p:cNvCxnSpPr>
            <a:cxnSpLocks/>
          </p:cNvCxnSpPr>
          <p:nvPr/>
        </p:nvCxnSpPr>
        <p:spPr>
          <a:xfrm>
            <a:off x="1760784" y="4581423"/>
            <a:ext cx="0" cy="16649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33" name="Picture 14" descr="image005">
            <a:extLst>
              <a:ext uri="{FF2B5EF4-FFF2-40B4-BE49-F238E27FC236}">
                <a16:creationId xmlns:a16="http://schemas.microsoft.com/office/drawing/2014/main" id="{6D4320A9-CF2F-4560-862D-C1E7B79A36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0992" y="6025577"/>
            <a:ext cx="2364478" cy="67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Freeform: Shape 41">
            <a:extLst>
              <a:ext uri="{FF2B5EF4-FFF2-40B4-BE49-F238E27FC236}">
                <a16:creationId xmlns:a16="http://schemas.microsoft.com/office/drawing/2014/main" id="{B3A8296E-5E5A-4EDA-B706-61AA130A21D1}"/>
              </a:ext>
            </a:extLst>
          </p:cNvPr>
          <p:cNvSpPr/>
          <p:nvPr/>
        </p:nvSpPr>
        <p:spPr>
          <a:xfrm>
            <a:off x="4953710" y="4753049"/>
            <a:ext cx="1406563" cy="854235"/>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BB739C"/>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Employee Relations Manager</a:t>
            </a:r>
          </a:p>
        </p:txBody>
      </p:sp>
      <p:cxnSp>
        <p:nvCxnSpPr>
          <p:cNvPr id="44" name="Straight Connector 43">
            <a:extLst>
              <a:ext uri="{FF2B5EF4-FFF2-40B4-BE49-F238E27FC236}">
                <a16:creationId xmlns:a16="http://schemas.microsoft.com/office/drawing/2014/main" id="{DF7DE20E-3236-46F6-847B-B1C0F062FC1F}"/>
              </a:ext>
            </a:extLst>
          </p:cNvPr>
          <p:cNvCxnSpPr>
            <a:cxnSpLocks/>
          </p:cNvCxnSpPr>
          <p:nvPr/>
        </p:nvCxnSpPr>
        <p:spPr>
          <a:xfrm>
            <a:off x="3708887" y="4581423"/>
            <a:ext cx="0" cy="16649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4098" name="Picture 11">
            <a:extLst>
              <a:ext uri="{FF2B5EF4-FFF2-40B4-BE49-F238E27FC236}">
                <a16:creationId xmlns:a16="http://schemas.microsoft.com/office/drawing/2014/main" id="{D5CBC3A7-7D13-4FB7-97F3-1C2947A219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443" y="298768"/>
            <a:ext cx="19335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Freeform: Shape 49">
            <a:extLst>
              <a:ext uri="{FF2B5EF4-FFF2-40B4-BE49-F238E27FC236}">
                <a16:creationId xmlns:a16="http://schemas.microsoft.com/office/drawing/2014/main" id="{40D3A519-0CCE-4491-B8FC-C1A44E6F9464}"/>
              </a:ext>
            </a:extLst>
          </p:cNvPr>
          <p:cNvSpPr/>
          <p:nvPr/>
        </p:nvSpPr>
        <p:spPr>
          <a:xfrm>
            <a:off x="981147" y="4731403"/>
            <a:ext cx="1513452" cy="855784"/>
          </a:xfrm>
          <a:custGeom>
            <a:avLst/>
            <a:gdLst>
              <a:gd name="connsiteX0" fmla="*/ 0 w 1513452"/>
              <a:gd name="connsiteY0" fmla="*/ 0 h 855784"/>
              <a:gd name="connsiteX1" fmla="*/ 1513452 w 1513452"/>
              <a:gd name="connsiteY1" fmla="*/ 0 h 855784"/>
              <a:gd name="connsiteX2" fmla="*/ 1513452 w 1513452"/>
              <a:gd name="connsiteY2" fmla="*/ 855784 h 855784"/>
              <a:gd name="connsiteX3" fmla="*/ 0 w 1513452"/>
              <a:gd name="connsiteY3" fmla="*/ 855784 h 855784"/>
              <a:gd name="connsiteX4" fmla="*/ 0 w 1513452"/>
              <a:gd name="connsiteY4" fmla="*/ 0 h 855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452" h="855784">
                <a:moveTo>
                  <a:pt x="0" y="0"/>
                </a:moveTo>
                <a:lnTo>
                  <a:pt x="1513452" y="0"/>
                </a:lnTo>
                <a:lnTo>
                  <a:pt x="1513452" y="855784"/>
                </a:lnTo>
                <a:lnTo>
                  <a:pt x="0" y="855784"/>
                </a:lnTo>
                <a:lnTo>
                  <a:pt x="0" y="0"/>
                </a:lnTo>
                <a:close/>
              </a:path>
            </a:pathLst>
          </a:custGeom>
          <a:solidFill>
            <a:srgbClr val="FF00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99777" numCol="1" spcCol="1270" anchor="ctr" anchorCtr="0">
            <a:noAutofit/>
          </a:bodyPr>
          <a:lstStyle/>
          <a:p>
            <a:pPr lvl="0" algn="ctr"/>
            <a:r>
              <a:rPr lang="en-GB" sz="1400" dirty="0"/>
              <a:t>Head of Workforce Resourcing</a:t>
            </a:r>
          </a:p>
        </p:txBody>
      </p:sp>
      <p:cxnSp>
        <p:nvCxnSpPr>
          <p:cNvPr id="38" name="Straight Connector 37">
            <a:extLst>
              <a:ext uri="{FF2B5EF4-FFF2-40B4-BE49-F238E27FC236}">
                <a16:creationId xmlns:a16="http://schemas.microsoft.com/office/drawing/2014/main" id="{908E116A-13B4-46B2-9E54-EBAF25A80B48}"/>
              </a:ext>
            </a:extLst>
          </p:cNvPr>
          <p:cNvCxnSpPr>
            <a:cxnSpLocks/>
          </p:cNvCxnSpPr>
          <p:nvPr/>
        </p:nvCxnSpPr>
        <p:spPr>
          <a:xfrm>
            <a:off x="3127090" y="3868609"/>
            <a:ext cx="1208869"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D415B8F0-EE4E-4B76-B9B1-788EA9377082}"/>
              </a:ext>
            </a:extLst>
          </p:cNvPr>
          <p:cNvGrpSpPr/>
          <p:nvPr/>
        </p:nvGrpSpPr>
        <p:grpSpPr>
          <a:xfrm>
            <a:off x="6516944" y="2339363"/>
            <a:ext cx="2345172" cy="1162652"/>
            <a:chOff x="6514926" y="4493743"/>
            <a:chExt cx="2345172" cy="1162652"/>
          </a:xfrm>
        </p:grpSpPr>
        <p:sp>
          <p:nvSpPr>
            <p:cNvPr id="46" name="Freeform: Shape 45">
              <a:extLst>
                <a:ext uri="{FF2B5EF4-FFF2-40B4-BE49-F238E27FC236}">
                  <a16:creationId xmlns:a16="http://schemas.microsoft.com/office/drawing/2014/main" id="{B4CA0A17-4EE8-461B-B638-227D37C4EDD5}"/>
                </a:ext>
              </a:extLst>
            </p:cNvPr>
            <p:cNvSpPr/>
            <p:nvPr/>
          </p:nvSpPr>
          <p:spPr>
            <a:xfrm>
              <a:off x="6514926" y="4493743"/>
              <a:ext cx="1845921" cy="1031031"/>
            </a:xfrm>
            <a:custGeom>
              <a:avLst/>
              <a:gdLst>
                <a:gd name="connsiteX0" fmla="*/ 0 w 1459259"/>
                <a:gd name="connsiteY0" fmla="*/ 0 h 755539"/>
                <a:gd name="connsiteX1" fmla="*/ 1459259 w 1459259"/>
                <a:gd name="connsiteY1" fmla="*/ 0 h 755539"/>
                <a:gd name="connsiteX2" fmla="*/ 1459259 w 1459259"/>
                <a:gd name="connsiteY2" fmla="*/ 755539 h 755539"/>
                <a:gd name="connsiteX3" fmla="*/ 0 w 1459259"/>
                <a:gd name="connsiteY3" fmla="*/ 755539 h 755539"/>
                <a:gd name="connsiteX4" fmla="*/ 0 w 1459259"/>
                <a:gd name="connsiteY4" fmla="*/ 0 h 7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259" h="755539">
                  <a:moveTo>
                    <a:pt x="0" y="0"/>
                  </a:moveTo>
                  <a:lnTo>
                    <a:pt x="1459259" y="0"/>
                  </a:lnTo>
                  <a:lnTo>
                    <a:pt x="1459259" y="755539"/>
                  </a:lnTo>
                  <a:lnTo>
                    <a:pt x="0" y="755539"/>
                  </a:lnTo>
                  <a:lnTo>
                    <a:pt x="0" y="0"/>
                  </a:lnTo>
                  <a:close/>
                </a:path>
              </a:pathLst>
            </a:custGeom>
            <a:solidFill>
              <a:srgbClr val="0000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06615" numCol="1" spcCol="1270" anchor="ctr" anchorCtr="0">
              <a:noAutofit/>
            </a:bodyPr>
            <a:lstStyle/>
            <a:p>
              <a:pPr marL="0" lvl="0" indent="0" algn="ctr" defTabSz="666750">
                <a:lnSpc>
                  <a:spcPct val="90000"/>
                </a:lnSpc>
                <a:spcBef>
                  <a:spcPct val="0"/>
                </a:spcBef>
                <a:spcAft>
                  <a:spcPct val="35000"/>
                </a:spcAft>
                <a:buNone/>
              </a:pPr>
              <a:r>
                <a:rPr lang="en-GB" sz="1600" kern="1200" dirty="0"/>
                <a:t>Director of Culture</a:t>
              </a:r>
            </a:p>
          </p:txBody>
        </p:sp>
        <p:sp>
          <p:nvSpPr>
            <p:cNvPr id="47" name="Freeform: Shape 46">
              <a:extLst>
                <a:ext uri="{FF2B5EF4-FFF2-40B4-BE49-F238E27FC236}">
                  <a16:creationId xmlns:a16="http://schemas.microsoft.com/office/drawing/2014/main" id="{D80C8E18-46F5-42C4-87D9-BD5B2A8565DD}"/>
                </a:ext>
              </a:extLst>
            </p:cNvPr>
            <p:cNvSpPr/>
            <p:nvPr/>
          </p:nvSpPr>
          <p:spPr>
            <a:xfrm>
              <a:off x="7546765" y="5404549"/>
              <a:ext cx="1313333" cy="251846"/>
            </a:xfrm>
            <a:custGeom>
              <a:avLst/>
              <a:gdLst>
                <a:gd name="connsiteX0" fmla="*/ 0 w 1313333"/>
                <a:gd name="connsiteY0" fmla="*/ 0 h 251846"/>
                <a:gd name="connsiteX1" fmla="*/ 1313333 w 1313333"/>
                <a:gd name="connsiteY1" fmla="*/ 0 h 251846"/>
                <a:gd name="connsiteX2" fmla="*/ 1313333 w 1313333"/>
                <a:gd name="connsiteY2" fmla="*/ 251846 h 251846"/>
                <a:gd name="connsiteX3" fmla="*/ 0 w 1313333"/>
                <a:gd name="connsiteY3" fmla="*/ 251846 h 251846"/>
                <a:gd name="connsiteX4" fmla="*/ 0 w 1313333"/>
                <a:gd name="connsiteY4" fmla="*/ 0 h 251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3333" h="251846">
                  <a:moveTo>
                    <a:pt x="0" y="0"/>
                  </a:moveTo>
                  <a:lnTo>
                    <a:pt x="1313333" y="0"/>
                  </a:lnTo>
                  <a:lnTo>
                    <a:pt x="1313333" y="251846"/>
                  </a:lnTo>
                  <a:lnTo>
                    <a:pt x="0" y="251846"/>
                  </a:lnTo>
                  <a:lnTo>
                    <a:pt x="0" y="0"/>
                  </a:lnTo>
                  <a:close/>
                </a:path>
              </a:pathLst>
            </a:custGeom>
            <a:solidFill>
              <a:schemeClr val="lt1">
                <a:hueOff val="0"/>
                <a:satOff val="0"/>
                <a:lumOff val="0"/>
              </a:schemeClr>
            </a:solidFill>
            <a:ln>
              <a:solidFill>
                <a:schemeClr val="accent3">
                  <a:lumMod val="75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0640" tIns="10160" rIns="40640" bIns="10160" numCol="1" spcCol="1270" anchor="ctr" anchorCtr="0">
              <a:noAutofit/>
            </a:bodyPr>
            <a:lstStyle/>
            <a:p>
              <a:pPr marL="0" lvl="0" indent="0" algn="ctr" defTabSz="711200">
                <a:lnSpc>
                  <a:spcPct val="90000"/>
                </a:lnSpc>
                <a:spcBef>
                  <a:spcPct val="0"/>
                </a:spcBef>
                <a:spcAft>
                  <a:spcPct val="35000"/>
                </a:spcAft>
                <a:buNone/>
              </a:pPr>
              <a:r>
                <a:rPr lang="en-GB" sz="1400" kern="1200" dirty="0"/>
                <a:t>Vacant</a:t>
              </a:r>
            </a:p>
          </p:txBody>
        </p:sp>
      </p:grpSp>
      <p:sp>
        <p:nvSpPr>
          <p:cNvPr id="49" name="Freeform: Shape 48">
            <a:extLst>
              <a:ext uri="{FF2B5EF4-FFF2-40B4-BE49-F238E27FC236}">
                <a16:creationId xmlns:a16="http://schemas.microsoft.com/office/drawing/2014/main" id="{8C3D581D-BD6C-9A3A-898C-0426D9365F8F}"/>
              </a:ext>
            </a:extLst>
          </p:cNvPr>
          <p:cNvSpPr/>
          <p:nvPr/>
        </p:nvSpPr>
        <p:spPr>
          <a:xfrm>
            <a:off x="9340056" y="2331461"/>
            <a:ext cx="1845921" cy="1031031"/>
          </a:xfrm>
          <a:custGeom>
            <a:avLst/>
            <a:gdLst>
              <a:gd name="connsiteX0" fmla="*/ 0 w 1459259"/>
              <a:gd name="connsiteY0" fmla="*/ 0 h 755539"/>
              <a:gd name="connsiteX1" fmla="*/ 1459259 w 1459259"/>
              <a:gd name="connsiteY1" fmla="*/ 0 h 755539"/>
              <a:gd name="connsiteX2" fmla="*/ 1459259 w 1459259"/>
              <a:gd name="connsiteY2" fmla="*/ 755539 h 755539"/>
              <a:gd name="connsiteX3" fmla="*/ 0 w 1459259"/>
              <a:gd name="connsiteY3" fmla="*/ 755539 h 755539"/>
              <a:gd name="connsiteX4" fmla="*/ 0 w 1459259"/>
              <a:gd name="connsiteY4" fmla="*/ 0 h 7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259" h="755539">
                <a:moveTo>
                  <a:pt x="0" y="0"/>
                </a:moveTo>
                <a:lnTo>
                  <a:pt x="1459259" y="0"/>
                </a:lnTo>
                <a:lnTo>
                  <a:pt x="1459259" y="755539"/>
                </a:lnTo>
                <a:lnTo>
                  <a:pt x="0" y="755539"/>
                </a:lnTo>
                <a:lnTo>
                  <a:pt x="0" y="0"/>
                </a:lnTo>
                <a:close/>
              </a:path>
            </a:pathLst>
          </a:custGeom>
          <a:solidFill>
            <a:srgbClr val="CC99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06615" numCol="1" spcCol="1270" anchor="ctr" anchorCtr="0">
            <a:noAutofit/>
          </a:bodyPr>
          <a:lstStyle/>
          <a:p>
            <a:pPr marL="0" lvl="0" indent="0" algn="ctr" defTabSz="666750">
              <a:lnSpc>
                <a:spcPct val="90000"/>
              </a:lnSpc>
              <a:spcBef>
                <a:spcPct val="0"/>
              </a:spcBef>
              <a:spcAft>
                <a:spcPct val="35000"/>
              </a:spcAft>
              <a:buNone/>
            </a:pPr>
            <a:r>
              <a:rPr lang="en-GB" sz="1600" kern="1200" dirty="0"/>
              <a:t>Director of Estates &amp; Facilities </a:t>
            </a:r>
          </a:p>
        </p:txBody>
      </p:sp>
      <p:cxnSp>
        <p:nvCxnSpPr>
          <p:cNvPr id="53" name="Straight Connector 52">
            <a:extLst>
              <a:ext uri="{FF2B5EF4-FFF2-40B4-BE49-F238E27FC236}">
                <a16:creationId xmlns:a16="http://schemas.microsoft.com/office/drawing/2014/main" id="{2066D73B-B377-8A66-06BF-970E649610F0}"/>
              </a:ext>
            </a:extLst>
          </p:cNvPr>
          <p:cNvCxnSpPr>
            <a:cxnSpLocks/>
          </p:cNvCxnSpPr>
          <p:nvPr/>
        </p:nvCxnSpPr>
        <p:spPr>
          <a:xfrm flipH="1">
            <a:off x="6360273" y="1520606"/>
            <a:ext cx="3864688" cy="10822"/>
          </a:xfrm>
          <a:prstGeom prst="line">
            <a:avLst/>
          </a:prstGeom>
          <a:ln w="15875">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7776DDA-B9CE-0859-8A74-796B8C99ED13}"/>
              </a:ext>
            </a:extLst>
          </p:cNvPr>
          <p:cNvCxnSpPr>
            <a:cxnSpLocks/>
          </p:cNvCxnSpPr>
          <p:nvPr/>
        </p:nvCxnSpPr>
        <p:spPr>
          <a:xfrm flipV="1">
            <a:off x="10224961" y="1498958"/>
            <a:ext cx="0" cy="814367"/>
          </a:xfrm>
          <a:prstGeom prst="line">
            <a:avLst/>
          </a:prstGeom>
          <a:ln w="15875">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232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5" name="Straight Connector 74">
            <a:extLst>
              <a:ext uri="{FF2B5EF4-FFF2-40B4-BE49-F238E27FC236}">
                <a16:creationId xmlns:a16="http://schemas.microsoft.com/office/drawing/2014/main" id="{C86967AC-47B4-4470-B099-E1E0693BFDE2}"/>
              </a:ext>
            </a:extLst>
          </p:cNvPr>
          <p:cNvCxnSpPr>
            <a:cxnSpLocks/>
          </p:cNvCxnSpPr>
          <p:nvPr/>
        </p:nvCxnSpPr>
        <p:spPr>
          <a:xfrm>
            <a:off x="9870112" y="1521211"/>
            <a:ext cx="0" cy="154717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AC31EC5-5E43-4110-9802-400F96B72A78}"/>
              </a:ext>
            </a:extLst>
          </p:cNvPr>
          <p:cNvCxnSpPr>
            <a:cxnSpLocks/>
          </p:cNvCxnSpPr>
          <p:nvPr/>
        </p:nvCxnSpPr>
        <p:spPr>
          <a:xfrm>
            <a:off x="3049118" y="1844251"/>
            <a:ext cx="6101657"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1C0A006-8B19-4A3D-AC0C-9FEEDF7B661E}"/>
              </a:ext>
            </a:extLst>
          </p:cNvPr>
          <p:cNvCxnSpPr>
            <a:cxnSpLocks/>
          </p:cNvCxnSpPr>
          <p:nvPr/>
        </p:nvCxnSpPr>
        <p:spPr>
          <a:xfrm>
            <a:off x="3049118" y="1844251"/>
            <a:ext cx="0" cy="1174654"/>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18CE31D-EA23-4A6F-B050-59E4A05AA995}"/>
              </a:ext>
            </a:extLst>
          </p:cNvPr>
          <p:cNvCxnSpPr>
            <a:cxnSpLocks/>
          </p:cNvCxnSpPr>
          <p:nvPr/>
        </p:nvCxnSpPr>
        <p:spPr>
          <a:xfrm>
            <a:off x="6358756" y="4698480"/>
            <a:ext cx="3446353"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B5D58AB-F0C5-439C-ABC6-B534D836E55B}"/>
              </a:ext>
            </a:extLst>
          </p:cNvPr>
          <p:cNvCxnSpPr/>
          <p:nvPr/>
        </p:nvCxnSpPr>
        <p:spPr>
          <a:xfrm>
            <a:off x="6358756" y="4698480"/>
            <a:ext cx="0" cy="20368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13712EF-907E-4FB6-A1FB-11D94A9DAE12}"/>
              </a:ext>
            </a:extLst>
          </p:cNvPr>
          <p:cNvCxnSpPr/>
          <p:nvPr/>
        </p:nvCxnSpPr>
        <p:spPr>
          <a:xfrm>
            <a:off x="8229637" y="4681985"/>
            <a:ext cx="0" cy="20368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B90637C-AFEC-49DE-9F5E-B0DB117076E3}"/>
              </a:ext>
            </a:extLst>
          </p:cNvPr>
          <p:cNvCxnSpPr/>
          <p:nvPr/>
        </p:nvCxnSpPr>
        <p:spPr>
          <a:xfrm>
            <a:off x="9815304" y="4698480"/>
            <a:ext cx="0" cy="20368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29E7E00-E8D7-40ED-A25B-4EBC3441F39A}"/>
              </a:ext>
            </a:extLst>
          </p:cNvPr>
          <p:cNvCxnSpPr/>
          <p:nvPr/>
        </p:nvCxnSpPr>
        <p:spPr>
          <a:xfrm>
            <a:off x="8229674" y="4478305"/>
            <a:ext cx="0" cy="20368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EF0E3661-9B4E-4172-9772-FA76AAD3787D}"/>
              </a:ext>
            </a:extLst>
          </p:cNvPr>
          <p:cNvCxnSpPr>
            <a:cxnSpLocks/>
          </p:cNvCxnSpPr>
          <p:nvPr/>
        </p:nvCxnSpPr>
        <p:spPr>
          <a:xfrm>
            <a:off x="1274477" y="2969739"/>
            <a:ext cx="6990029"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0825A66-7D6C-414E-AEEA-B62AC6CEB2DD}"/>
              </a:ext>
            </a:extLst>
          </p:cNvPr>
          <p:cNvCxnSpPr>
            <a:cxnSpLocks/>
          </p:cNvCxnSpPr>
          <p:nvPr/>
        </p:nvCxnSpPr>
        <p:spPr>
          <a:xfrm>
            <a:off x="4643241" y="1618431"/>
            <a:ext cx="0" cy="154717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264E744-1872-4165-8D1C-962EDB4E5950}"/>
              </a:ext>
            </a:extLst>
          </p:cNvPr>
          <p:cNvCxnSpPr>
            <a:cxnSpLocks/>
          </p:cNvCxnSpPr>
          <p:nvPr/>
        </p:nvCxnSpPr>
        <p:spPr>
          <a:xfrm>
            <a:off x="6337720" y="2969739"/>
            <a:ext cx="0" cy="16649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FDC30BB-C9E2-4CE4-9356-765004F6D9EE}"/>
              </a:ext>
            </a:extLst>
          </p:cNvPr>
          <p:cNvCxnSpPr>
            <a:cxnSpLocks/>
          </p:cNvCxnSpPr>
          <p:nvPr/>
        </p:nvCxnSpPr>
        <p:spPr>
          <a:xfrm>
            <a:off x="8264506" y="2969739"/>
            <a:ext cx="0" cy="20930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063EE059-0F95-4856-B4AE-D11EBE7E648E}"/>
              </a:ext>
            </a:extLst>
          </p:cNvPr>
          <p:cNvCxnSpPr>
            <a:cxnSpLocks/>
          </p:cNvCxnSpPr>
          <p:nvPr/>
        </p:nvCxnSpPr>
        <p:spPr>
          <a:xfrm>
            <a:off x="3049118" y="2969739"/>
            <a:ext cx="0" cy="16649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4AACBD8-E167-4FEA-ADEA-98E66BAD4293}"/>
              </a:ext>
            </a:extLst>
          </p:cNvPr>
          <p:cNvCxnSpPr>
            <a:cxnSpLocks/>
          </p:cNvCxnSpPr>
          <p:nvPr/>
        </p:nvCxnSpPr>
        <p:spPr>
          <a:xfrm>
            <a:off x="1274477" y="2976596"/>
            <a:ext cx="0" cy="16649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8" name="Freeform: Shape 27">
            <a:extLst>
              <a:ext uri="{FF2B5EF4-FFF2-40B4-BE49-F238E27FC236}">
                <a16:creationId xmlns:a16="http://schemas.microsoft.com/office/drawing/2014/main" id="{26F76E39-FD9C-4C43-BF35-5D50689A0977}"/>
              </a:ext>
            </a:extLst>
          </p:cNvPr>
          <p:cNvSpPr/>
          <p:nvPr/>
        </p:nvSpPr>
        <p:spPr>
          <a:xfrm>
            <a:off x="2345837" y="1971874"/>
            <a:ext cx="1406563" cy="854234"/>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BB739C"/>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Employee Relations Manager</a:t>
            </a:r>
          </a:p>
        </p:txBody>
      </p:sp>
      <p:sp>
        <p:nvSpPr>
          <p:cNvPr id="36" name="Freeform: Shape 35">
            <a:extLst>
              <a:ext uri="{FF2B5EF4-FFF2-40B4-BE49-F238E27FC236}">
                <a16:creationId xmlns:a16="http://schemas.microsoft.com/office/drawing/2014/main" id="{46AC7F77-990A-4F4A-91F4-0E98549D7667}"/>
              </a:ext>
            </a:extLst>
          </p:cNvPr>
          <p:cNvSpPr/>
          <p:nvPr/>
        </p:nvSpPr>
        <p:spPr>
          <a:xfrm>
            <a:off x="2380542" y="3122859"/>
            <a:ext cx="1406563" cy="1236604"/>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0D7BD5"/>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endParaRPr lang="en-GB" sz="1400" kern="1200" dirty="0"/>
          </a:p>
          <a:p>
            <a:pPr marL="0" lvl="0" indent="0" algn="ctr" defTabSz="622300">
              <a:lnSpc>
                <a:spcPct val="90000"/>
              </a:lnSpc>
              <a:spcBef>
                <a:spcPct val="0"/>
              </a:spcBef>
              <a:spcAft>
                <a:spcPct val="35000"/>
              </a:spcAft>
              <a:buNone/>
            </a:pPr>
            <a:r>
              <a:rPr lang="en-GB" sz="1400" kern="1200" dirty="0"/>
              <a:t>ER CONSULTANT</a:t>
            </a:r>
          </a:p>
          <a:p>
            <a:pPr lvl="0" algn="ctr" defTabSz="622300">
              <a:lnSpc>
                <a:spcPct val="90000"/>
              </a:lnSpc>
              <a:spcBef>
                <a:spcPct val="0"/>
              </a:spcBef>
            </a:pPr>
            <a:r>
              <a:rPr lang="en-GB" sz="1100" dirty="0"/>
              <a:t>Corporate</a:t>
            </a:r>
          </a:p>
          <a:p>
            <a:pPr lvl="0" algn="ctr" defTabSz="622300">
              <a:lnSpc>
                <a:spcPct val="90000"/>
              </a:lnSpc>
              <a:spcBef>
                <a:spcPct val="0"/>
              </a:spcBef>
            </a:pPr>
            <a:r>
              <a:rPr lang="en-GB" sz="1100" dirty="0"/>
              <a:t>Gt Yarmouth &amp; Waveney</a:t>
            </a:r>
          </a:p>
          <a:p>
            <a:pPr algn="ctr" defTabSz="622300">
              <a:lnSpc>
                <a:spcPct val="90000"/>
              </a:lnSpc>
              <a:spcBef>
                <a:spcPct val="0"/>
              </a:spcBef>
            </a:pPr>
            <a:r>
              <a:rPr lang="en-GB" sz="1100" dirty="0"/>
              <a:t>West &amp; South Norfolk</a:t>
            </a:r>
          </a:p>
          <a:p>
            <a:pPr lvl="0" algn="ctr" defTabSz="622300">
              <a:lnSpc>
                <a:spcPct val="90000"/>
              </a:lnSpc>
              <a:spcBef>
                <a:spcPct val="0"/>
              </a:spcBef>
            </a:pPr>
            <a:endParaRPr lang="en-GB" sz="1400" dirty="0"/>
          </a:p>
          <a:p>
            <a:pPr marL="0" lvl="0" indent="0" algn="ctr" defTabSz="622300">
              <a:lnSpc>
                <a:spcPct val="90000"/>
              </a:lnSpc>
              <a:spcBef>
                <a:spcPct val="0"/>
              </a:spcBef>
              <a:buNone/>
            </a:pPr>
            <a:endParaRPr lang="en-GB" sz="1100" kern="1200" dirty="0"/>
          </a:p>
        </p:txBody>
      </p:sp>
      <p:sp>
        <p:nvSpPr>
          <p:cNvPr id="38" name="Freeform: Shape 37">
            <a:extLst>
              <a:ext uri="{FF2B5EF4-FFF2-40B4-BE49-F238E27FC236}">
                <a16:creationId xmlns:a16="http://schemas.microsoft.com/office/drawing/2014/main" id="{A170DC1B-574F-4DEA-A309-BDC459D0C9F6}"/>
              </a:ext>
            </a:extLst>
          </p:cNvPr>
          <p:cNvSpPr/>
          <p:nvPr/>
        </p:nvSpPr>
        <p:spPr>
          <a:xfrm>
            <a:off x="7523195" y="3119172"/>
            <a:ext cx="1406563" cy="1247518"/>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09854D"/>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Employee Relations Advisor</a:t>
            </a:r>
          </a:p>
          <a:p>
            <a:pPr marL="0" lvl="0" indent="0" algn="ctr" defTabSz="622300">
              <a:lnSpc>
                <a:spcPct val="90000"/>
              </a:lnSpc>
              <a:spcBef>
                <a:spcPct val="0"/>
              </a:spcBef>
              <a:spcAft>
                <a:spcPct val="35000"/>
              </a:spcAft>
              <a:buNone/>
            </a:pPr>
            <a:r>
              <a:rPr lang="en-GB" sz="1400" dirty="0"/>
              <a:t>[HR Helpline]</a:t>
            </a:r>
            <a:endParaRPr lang="en-GB" sz="1400" kern="1200" dirty="0"/>
          </a:p>
        </p:txBody>
      </p:sp>
      <p:sp>
        <p:nvSpPr>
          <p:cNvPr id="40" name="Freeform: Shape 39">
            <a:extLst>
              <a:ext uri="{FF2B5EF4-FFF2-40B4-BE49-F238E27FC236}">
                <a16:creationId xmlns:a16="http://schemas.microsoft.com/office/drawing/2014/main" id="{3737671D-6EB7-4A44-876B-FB35F84B9F4D}"/>
              </a:ext>
            </a:extLst>
          </p:cNvPr>
          <p:cNvSpPr/>
          <p:nvPr/>
        </p:nvSpPr>
        <p:spPr>
          <a:xfrm>
            <a:off x="5757209" y="4902160"/>
            <a:ext cx="1406563" cy="786049"/>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A60A4D"/>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endParaRPr lang="en-GB" sz="1400" kern="1200" dirty="0"/>
          </a:p>
          <a:p>
            <a:pPr marL="0" lvl="0" indent="0" algn="ctr" defTabSz="622300">
              <a:lnSpc>
                <a:spcPct val="90000"/>
              </a:lnSpc>
              <a:spcBef>
                <a:spcPct val="0"/>
              </a:spcBef>
              <a:spcAft>
                <a:spcPct val="35000"/>
              </a:spcAft>
              <a:buNone/>
            </a:pPr>
            <a:r>
              <a:rPr lang="en-GB" sz="1400" kern="1200" dirty="0"/>
              <a:t>Employee Relations Officer</a:t>
            </a:r>
          </a:p>
          <a:p>
            <a:pPr algn="ctr" defTabSz="622300">
              <a:lnSpc>
                <a:spcPct val="90000"/>
              </a:lnSpc>
              <a:spcBef>
                <a:spcPct val="0"/>
              </a:spcBef>
              <a:spcAft>
                <a:spcPct val="35000"/>
              </a:spcAft>
            </a:pPr>
            <a:r>
              <a:rPr lang="en-GB" sz="1050" dirty="0"/>
              <a:t>[HR Helpline]</a:t>
            </a:r>
          </a:p>
          <a:p>
            <a:pPr marL="0" lvl="0" indent="0" algn="ctr" defTabSz="622300">
              <a:lnSpc>
                <a:spcPct val="90000"/>
              </a:lnSpc>
              <a:spcBef>
                <a:spcPct val="0"/>
              </a:spcBef>
              <a:spcAft>
                <a:spcPct val="35000"/>
              </a:spcAft>
              <a:buNone/>
            </a:pPr>
            <a:endParaRPr lang="en-GB" sz="1400" kern="1200" dirty="0"/>
          </a:p>
        </p:txBody>
      </p:sp>
      <p:sp>
        <p:nvSpPr>
          <p:cNvPr id="42" name="Freeform: Shape 41">
            <a:extLst>
              <a:ext uri="{FF2B5EF4-FFF2-40B4-BE49-F238E27FC236}">
                <a16:creationId xmlns:a16="http://schemas.microsoft.com/office/drawing/2014/main" id="{407B9FCC-DA5D-4702-84ED-AC15EBE92D2C}"/>
              </a:ext>
            </a:extLst>
          </p:cNvPr>
          <p:cNvSpPr/>
          <p:nvPr/>
        </p:nvSpPr>
        <p:spPr>
          <a:xfrm>
            <a:off x="9193529" y="4879041"/>
            <a:ext cx="1406563" cy="786049"/>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A60A4D"/>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endParaRPr lang="en-GB" sz="1400" kern="1200" dirty="0"/>
          </a:p>
          <a:p>
            <a:pPr marL="0" lvl="0" indent="0" algn="ctr" defTabSz="622300">
              <a:lnSpc>
                <a:spcPct val="90000"/>
              </a:lnSpc>
              <a:spcBef>
                <a:spcPct val="0"/>
              </a:spcBef>
              <a:spcAft>
                <a:spcPct val="35000"/>
              </a:spcAft>
              <a:buNone/>
            </a:pPr>
            <a:r>
              <a:rPr lang="en-GB" sz="1400" kern="1200" dirty="0"/>
              <a:t>Employee Relations Officer</a:t>
            </a:r>
          </a:p>
          <a:p>
            <a:pPr algn="ctr" defTabSz="622300">
              <a:lnSpc>
                <a:spcPct val="90000"/>
              </a:lnSpc>
              <a:spcBef>
                <a:spcPct val="0"/>
              </a:spcBef>
              <a:spcAft>
                <a:spcPct val="35000"/>
              </a:spcAft>
            </a:pPr>
            <a:r>
              <a:rPr lang="en-GB" sz="1050" dirty="0"/>
              <a:t>[HR Helpline]</a:t>
            </a:r>
          </a:p>
          <a:p>
            <a:pPr marL="0" lvl="0" indent="0" algn="ctr" defTabSz="622300">
              <a:lnSpc>
                <a:spcPct val="90000"/>
              </a:lnSpc>
              <a:spcBef>
                <a:spcPct val="0"/>
              </a:spcBef>
              <a:spcAft>
                <a:spcPct val="35000"/>
              </a:spcAft>
              <a:buNone/>
            </a:pPr>
            <a:endParaRPr lang="en-GB" sz="1400" kern="1200" dirty="0"/>
          </a:p>
        </p:txBody>
      </p:sp>
      <p:sp>
        <p:nvSpPr>
          <p:cNvPr id="44" name="Freeform: Shape 43">
            <a:extLst>
              <a:ext uri="{FF2B5EF4-FFF2-40B4-BE49-F238E27FC236}">
                <a16:creationId xmlns:a16="http://schemas.microsoft.com/office/drawing/2014/main" id="{3C86DA5C-36FE-4093-A46C-5AE2EC0C0849}"/>
              </a:ext>
            </a:extLst>
          </p:cNvPr>
          <p:cNvSpPr/>
          <p:nvPr/>
        </p:nvSpPr>
        <p:spPr>
          <a:xfrm>
            <a:off x="7599791" y="4885665"/>
            <a:ext cx="1406563" cy="786049"/>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A60A4D"/>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endParaRPr lang="en-GB" sz="1400" kern="1200" dirty="0"/>
          </a:p>
          <a:p>
            <a:pPr marL="0" lvl="0" indent="0" algn="ctr" defTabSz="622300">
              <a:lnSpc>
                <a:spcPct val="90000"/>
              </a:lnSpc>
              <a:spcBef>
                <a:spcPct val="0"/>
              </a:spcBef>
              <a:spcAft>
                <a:spcPct val="35000"/>
              </a:spcAft>
              <a:buNone/>
            </a:pPr>
            <a:r>
              <a:rPr lang="en-GB" sz="1400" kern="1200" dirty="0"/>
              <a:t>Employee Relations Officer</a:t>
            </a:r>
          </a:p>
          <a:p>
            <a:pPr algn="ctr" defTabSz="622300">
              <a:lnSpc>
                <a:spcPct val="90000"/>
              </a:lnSpc>
              <a:spcBef>
                <a:spcPct val="0"/>
              </a:spcBef>
              <a:spcAft>
                <a:spcPct val="35000"/>
              </a:spcAft>
            </a:pPr>
            <a:r>
              <a:rPr lang="en-GB" sz="1050" dirty="0"/>
              <a:t>[HR Helpline]</a:t>
            </a:r>
          </a:p>
          <a:p>
            <a:pPr algn="ctr" defTabSz="622300">
              <a:lnSpc>
                <a:spcPct val="90000"/>
              </a:lnSpc>
              <a:spcBef>
                <a:spcPct val="0"/>
              </a:spcBef>
              <a:spcAft>
                <a:spcPct val="35000"/>
              </a:spcAft>
            </a:pPr>
            <a:endParaRPr lang="en-GB" sz="1400" dirty="0"/>
          </a:p>
        </p:txBody>
      </p:sp>
      <p:sp>
        <p:nvSpPr>
          <p:cNvPr id="46" name="Freeform: Shape 45">
            <a:extLst>
              <a:ext uri="{FF2B5EF4-FFF2-40B4-BE49-F238E27FC236}">
                <a16:creationId xmlns:a16="http://schemas.microsoft.com/office/drawing/2014/main" id="{58D3AA7F-B45E-4C73-8CFE-246034A644C9}"/>
              </a:ext>
            </a:extLst>
          </p:cNvPr>
          <p:cNvSpPr/>
          <p:nvPr/>
        </p:nvSpPr>
        <p:spPr>
          <a:xfrm>
            <a:off x="9193529" y="1434270"/>
            <a:ext cx="1406563" cy="774634"/>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DF890B"/>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Senior Investigating Officer</a:t>
            </a:r>
          </a:p>
        </p:txBody>
      </p:sp>
      <p:sp>
        <p:nvSpPr>
          <p:cNvPr id="5" name="Title 2">
            <a:extLst>
              <a:ext uri="{FF2B5EF4-FFF2-40B4-BE49-F238E27FC236}">
                <a16:creationId xmlns:a16="http://schemas.microsoft.com/office/drawing/2014/main" id="{45D47704-C4AD-4BDC-A5E4-24DF22126D2A}"/>
              </a:ext>
            </a:extLst>
          </p:cNvPr>
          <p:cNvSpPr txBox="1">
            <a:spLocks/>
          </p:cNvSpPr>
          <p:nvPr/>
        </p:nvSpPr>
        <p:spPr>
          <a:xfrm>
            <a:off x="392539" y="476234"/>
            <a:ext cx="5945181" cy="544812"/>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2800" dirty="0"/>
              <a:t>Employee Relations Team</a:t>
            </a:r>
            <a:br>
              <a:rPr lang="en-US" dirty="0"/>
            </a:br>
            <a:endParaRPr lang="en-US" dirty="0"/>
          </a:p>
        </p:txBody>
      </p:sp>
      <p:grpSp>
        <p:nvGrpSpPr>
          <p:cNvPr id="8" name="Group 7">
            <a:extLst>
              <a:ext uri="{FF2B5EF4-FFF2-40B4-BE49-F238E27FC236}">
                <a16:creationId xmlns:a16="http://schemas.microsoft.com/office/drawing/2014/main" id="{796BDF00-6628-4A7D-B8B1-35C7BD562017}"/>
              </a:ext>
            </a:extLst>
          </p:cNvPr>
          <p:cNvGrpSpPr/>
          <p:nvPr/>
        </p:nvGrpSpPr>
        <p:grpSpPr>
          <a:xfrm>
            <a:off x="340745" y="5981773"/>
            <a:ext cx="4184056" cy="769441"/>
            <a:chOff x="11884" y="301080"/>
            <a:chExt cx="4184056" cy="769441"/>
          </a:xfrm>
        </p:grpSpPr>
        <p:pic>
          <p:nvPicPr>
            <p:cNvPr id="9" name="Picture 1">
              <a:extLst>
                <a:ext uri="{FF2B5EF4-FFF2-40B4-BE49-F238E27FC236}">
                  <a16:creationId xmlns:a16="http://schemas.microsoft.com/office/drawing/2014/main" id="{6C8606E8-894D-421C-AA55-AE36130DA3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4" y="448491"/>
              <a:ext cx="409575" cy="4095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2">
              <a:extLst>
                <a:ext uri="{FF2B5EF4-FFF2-40B4-BE49-F238E27FC236}">
                  <a16:creationId xmlns:a16="http://schemas.microsoft.com/office/drawing/2014/main" id="{80FF67EF-6353-4D4E-BBD7-F813D66D30DE}"/>
                </a:ext>
              </a:extLst>
            </p:cNvPr>
            <p:cNvSpPr>
              <a:spLocks noChangeArrowheads="1"/>
            </p:cNvSpPr>
            <p:nvPr/>
          </p:nvSpPr>
          <p:spPr bwMode="auto">
            <a:xfrm>
              <a:off x="615361" y="301080"/>
              <a:ext cx="358057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HR Helpline </a:t>
              </a:r>
              <a:br>
                <a:rPr kumimoji="0" lang="en-GB"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GB"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(General queries and Employee Relations Support)</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01603 421426</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hr.helpline@nsft.nhs.uk</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11" name="Group 10">
            <a:extLst>
              <a:ext uri="{FF2B5EF4-FFF2-40B4-BE49-F238E27FC236}">
                <a16:creationId xmlns:a16="http://schemas.microsoft.com/office/drawing/2014/main" id="{01DA6744-A168-459C-89F4-258B919283C1}"/>
              </a:ext>
            </a:extLst>
          </p:cNvPr>
          <p:cNvGrpSpPr/>
          <p:nvPr/>
        </p:nvGrpSpPr>
        <p:grpSpPr>
          <a:xfrm>
            <a:off x="4938234" y="6092166"/>
            <a:ext cx="2712766" cy="600164"/>
            <a:chOff x="1334810" y="3831574"/>
            <a:chExt cx="2712766" cy="600164"/>
          </a:xfrm>
        </p:grpSpPr>
        <p:pic>
          <p:nvPicPr>
            <p:cNvPr id="12" name="Picture 11">
              <a:extLst>
                <a:ext uri="{FF2B5EF4-FFF2-40B4-BE49-F238E27FC236}">
                  <a16:creationId xmlns:a16="http://schemas.microsoft.com/office/drawing/2014/main" id="{0A93179B-0968-40C9-BAC0-A21B1A0CCA1C}"/>
                </a:ext>
              </a:extLst>
            </p:cNvPr>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334810" y="3872740"/>
              <a:ext cx="408940" cy="408940"/>
            </a:xfrm>
            <a:prstGeom prst="rect">
              <a:avLst/>
            </a:prstGeom>
          </p:spPr>
        </p:pic>
        <p:sp>
          <p:nvSpPr>
            <p:cNvPr id="13" name="Rectangle 86">
              <a:extLst>
                <a:ext uri="{FF2B5EF4-FFF2-40B4-BE49-F238E27FC236}">
                  <a16:creationId xmlns:a16="http://schemas.microsoft.com/office/drawing/2014/main" id="{BE66F231-3E3A-44E1-A9B3-0FAF2F57246B}"/>
                </a:ext>
              </a:extLst>
            </p:cNvPr>
            <p:cNvSpPr>
              <a:spLocks noChangeArrowheads="1"/>
            </p:cNvSpPr>
            <p:nvPr/>
          </p:nvSpPr>
          <p:spPr bwMode="auto">
            <a:xfrm>
              <a:off x="1936201" y="3831574"/>
              <a:ext cx="2111375"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Job Evaluation</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01603 421426</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5"/>
                </a:rPr>
                <a:t>job.evaluation@nsft.nhs.uk</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14" name="Group 13">
            <a:extLst>
              <a:ext uri="{FF2B5EF4-FFF2-40B4-BE49-F238E27FC236}">
                <a16:creationId xmlns:a16="http://schemas.microsoft.com/office/drawing/2014/main" id="{0184BC60-46E3-464F-A181-B1DAEB636FD8}"/>
              </a:ext>
            </a:extLst>
          </p:cNvPr>
          <p:cNvGrpSpPr/>
          <p:nvPr/>
        </p:nvGrpSpPr>
        <p:grpSpPr>
          <a:xfrm>
            <a:off x="7920885" y="5966466"/>
            <a:ext cx="3792073" cy="769441"/>
            <a:chOff x="7769299" y="1916748"/>
            <a:chExt cx="3792073" cy="769441"/>
          </a:xfrm>
        </p:grpSpPr>
        <p:pic>
          <p:nvPicPr>
            <p:cNvPr id="15" name="Picture 1">
              <a:extLst>
                <a:ext uri="{FF2B5EF4-FFF2-40B4-BE49-F238E27FC236}">
                  <a16:creationId xmlns:a16="http://schemas.microsoft.com/office/drawing/2014/main" id="{D1C81E4A-E481-485E-91C4-CBDDB3B6533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69299" y="2062907"/>
              <a:ext cx="409575" cy="4095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77">
              <a:extLst>
                <a:ext uri="{FF2B5EF4-FFF2-40B4-BE49-F238E27FC236}">
                  <a16:creationId xmlns:a16="http://schemas.microsoft.com/office/drawing/2014/main" id="{9D9FB653-8983-4E19-A994-C2671097FCB2}"/>
                </a:ext>
              </a:extLst>
            </p:cNvPr>
            <p:cNvSpPr>
              <a:spLocks noChangeArrowheads="1"/>
            </p:cNvSpPr>
            <p:nvPr/>
          </p:nvSpPr>
          <p:spPr bwMode="auto">
            <a:xfrm>
              <a:off x="8381485" y="1916748"/>
              <a:ext cx="317988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Employment References</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We reply to all employment reference requests </a:t>
              </a:r>
              <a:b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via our HR team:</a:t>
              </a:r>
              <a:r>
                <a:rPr kumimoji="0" lang="en-GB"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b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7"/>
                </a:rPr>
                <a:t>references@nsft.nhs.uk</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grpSp>
      <p:sp>
        <p:nvSpPr>
          <p:cNvPr id="34" name="Freeform: Shape 33">
            <a:extLst>
              <a:ext uri="{FF2B5EF4-FFF2-40B4-BE49-F238E27FC236}">
                <a16:creationId xmlns:a16="http://schemas.microsoft.com/office/drawing/2014/main" id="{0471A974-358D-4348-87F3-580E2E48756C}"/>
              </a:ext>
            </a:extLst>
          </p:cNvPr>
          <p:cNvSpPr/>
          <p:nvPr/>
        </p:nvSpPr>
        <p:spPr>
          <a:xfrm>
            <a:off x="3999620" y="3117999"/>
            <a:ext cx="1406563" cy="1236604"/>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0D7BD5"/>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ER CONSULTANT</a:t>
            </a:r>
          </a:p>
          <a:p>
            <a:pPr algn="ctr" defTabSz="622300">
              <a:lnSpc>
                <a:spcPct val="90000"/>
              </a:lnSpc>
              <a:spcBef>
                <a:spcPct val="0"/>
              </a:spcBef>
            </a:pPr>
            <a:r>
              <a:rPr lang="en-GB" sz="1100" dirty="0"/>
              <a:t>East Suffolk</a:t>
            </a:r>
          </a:p>
          <a:p>
            <a:pPr lvl="0" algn="ctr" defTabSz="622300">
              <a:lnSpc>
                <a:spcPct val="90000"/>
              </a:lnSpc>
              <a:spcBef>
                <a:spcPct val="0"/>
              </a:spcBef>
            </a:pPr>
            <a:r>
              <a:rPr lang="en-GB" sz="1100" dirty="0"/>
              <a:t>Suffolk CFYP</a:t>
            </a:r>
            <a:endParaRPr lang="en-GB" sz="1400" dirty="0"/>
          </a:p>
          <a:p>
            <a:pPr marL="0" lvl="0" indent="0" algn="ctr" defTabSz="622300">
              <a:lnSpc>
                <a:spcPct val="90000"/>
              </a:lnSpc>
              <a:spcBef>
                <a:spcPct val="0"/>
              </a:spcBef>
              <a:buNone/>
            </a:pPr>
            <a:r>
              <a:rPr lang="en-GB" sz="1100" kern="1200" dirty="0"/>
              <a:t>Suffolk Wellbeing</a:t>
            </a:r>
          </a:p>
          <a:p>
            <a:pPr marL="0" lvl="0" indent="0" algn="ctr" defTabSz="622300">
              <a:lnSpc>
                <a:spcPct val="90000"/>
              </a:lnSpc>
              <a:spcBef>
                <a:spcPct val="0"/>
              </a:spcBef>
              <a:buNone/>
            </a:pPr>
            <a:r>
              <a:rPr lang="en-GB" sz="1100" dirty="0"/>
              <a:t>PPL’s</a:t>
            </a:r>
            <a:br>
              <a:rPr lang="en-GB" sz="1100" kern="1200" dirty="0"/>
            </a:br>
            <a:endParaRPr lang="en-GB" sz="1100" dirty="0"/>
          </a:p>
        </p:txBody>
      </p:sp>
      <p:sp>
        <p:nvSpPr>
          <p:cNvPr id="32" name="Freeform: Shape 31">
            <a:extLst>
              <a:ext uri="{FF2B5EF4-FFF2-40B4-BE49-F238E27FC236}">
                <a16:creationId xmlns:a16="http://schemas.microsoft.com/office/drawing/2014/main" id="{2D60F052-861C-4C89-AE51-F8E48CD12A5F}"/>
              </a:ext>
            </a:extLst>
          </p:cNvPr>
          <p:cNvSpPr/>
          <p:nvPr/>
        </p:nvSpPr>
        <p:spPr>
          <a:xfrm>
            <a:off x="5655760" y="3122859"/>
            <a:ext cx="1406563" cy="1254927"/>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0D7BD5"/>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ER CONSULTANT</a:t>
            </a:r>
          </a:p>
          <a:p>
            <a:pPr algn="ctr" defTabSz="622300">
              <a:lnSpc>
                <a:spcPct val="90000"/>
              </a:lnSpc>
              <a:spcBef>
                <a:spcPct val="0"/>
              </a:spcBef>
            </a:pPr>
            <a:r>
              <a:rPr lang="en-GB" sz="1100" dirty="0"/>
              <a:t>Learning Disabilities</a:t>
            </a:r>
            <a:endParaRPr lang="en-GB" sz="1100" kern="1200" dirty="0"/>
          </a:p>
          <a:p>
            <a:pPr algn="ctr" defTabSz="622300">
              <a:lnSpc>
                <a:spcPct val="90000"/>
              </a:lnSpc>
              <a:spcBef>
                <a:spcPct val="0"/>
              </a:spcBef>
            </a:pPr>
            <a:r>
              <a:rPr lang="en-GB" sz="1100" dirty="0"/>
              <a:t>Norfolk CFYP Specialist</a:t>
            </a:r>
          </a:p>
          <a:p>
            <a:pPr algn="ctr" defTabSz="622300">
              <a:lnSpc>
                <a:spcPct val="90000"/>
              </a:lnSpc>
              <a:spcBef>
                <a:spcPct val="0"/>
              </a:spcBef>
            </a:pPr>
            <a:r>
              <a:rPr lang="en-GB" sz="1100" kern="1200" dirty="0"/>
              <a:t>Norfolk </a:t>
            </a:r>
            <a:r>
              <a:rPr lang="en-GB" sz="1100" dirty="0"/>
              <a:t>Wellbeing</a:t>
            </a:r>
          </a:p>
          <a:p>
            <a:pPr algn="ctr" defTabSz="622300">
              <a:lnSpc>
                <a:spcPct val="90000"/>
              </a:lnSpc>
              <a:spcBef>
                <a:spcPct val="0"/>
              </a:spcBef>
            </a:pPr>
            <a:r>
              <a:rPr lang="en-GB" sz="1100" dirty="0"/>
              <a:t>Secure Services</a:t>
            </a:r>
          </a:p>
        </p:txBody>
      </p:sp>
      <p:sp>
        <p:nvSpPr>
          <p:cNvPr id="30" name="Freeform: Shape 29">
            <a:extLst>
              <a:ext uri="{FF2B5EF4-FFF2-40B4-BE49-F238E27FC236}">
                <a16:creationId xmlns:a16="http://schemas.microsoft.com/office/drawing/2014/main" id="{6EFD3716-242E-4108-94F3-382DE4AF7A02}"/>
              </a:ext>
            </a:extLst>
          </p:cNvPr>
          <p:cNvSpPr/>
          <p:nvPr/>
        </p:nvSpPr>
        <p:spPr>
          <a:xfrm>
            <a:off x="617627" y="3125733"/>
            <a:ext cx="1406563" cy="1254928"/>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0D7BD5"/>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ER CONSULTANT</a:t>
            </a:r>
          </a:p>
          <a:p>
            <a:pPr marL="0" lvl="0" indent="0" algn="ctr" defTabSz="622300">
              <a:lnSpc>
                <a:spcPct val="90000"/>
              </a:lnSpc>
              <a:spcBef>
                <a:spcPct val="0"/>
              </a:spcBef>
              <a:buNone/>
            </a:pPr>
            <a:r>
              <a:rPr lang="en-GB" sz="1100" dirty="0"/>
              <a:t>North Norfolk &amp; Norwich</a:t>
            </a:r>
            <a:endParaRPr lang="en-GB" sz="1100" kern="1200" dirty="0"/>
          </a:p>
          <a:p>
            <a:pPr marL="0" lvl="0" indent="0" algn="ctr" defTabSz="622300">
              <a:lnSpc>
                <a:spcPct val="90000"/>
              </a:lnSpc>
              <a:spcBef>
                <a:spcPct val="0"/>
              </a:spcBef>
              <a:buNone/>
            </a:pPr>
            <a:r>
              <a:rPr lang="en-GB" sz="1100" dirty="0"/>
              <a:t>Norfolk CFYP Core</a:t>
            </a:r>
            <a:endParaRPr lang="en-GB" sz="1100" kern="1200" dirty="0"/>
          </a:p>
          <a:p>
            <a:pPr marL="0" lvl="0" indent="0" algn="ctr" defTabSz="622300">
              <a:lnSpc>
                <a:spcPct val="90000"/>
              </a:lnSpc>
              <a:spcBef>
                <a:spcPct val="0"/>
              </a:spcBef>
              <a:buNone/>
            </a:pPr>
            <a:r>
              <a:rPr lang="en-GB" sz="1100" kern="1200" dirty="0"/>
              <a:t>West </a:t>
            </a:r>
            <a:r>
              <a:rPr lang="en-GB" sz="1100" dirty="0"/>
              <a:t>Suffolk</a:t>
            </a:r>
            <a:endParaRPr lang="en-GB" sz="1100" kern="1200" dirty="0"/>
          </a:p>
        </p:txBody>
      </p:sp>
      <p:pic>
        <p:nvPicPr>
          <p:cNvPr id="61" name="Picture 14" descr="image005">
            <a:extLst>
              <a:ext uri="{FF2B5EF4-FFF2-40B4-BE49-F238E27FC236}">
                <a16:creationId xmlns:a16="http://schemas.microsoft.com/office/drawing/2014/main" id="{63A0CDC7-F538-4276-8FE8-2A59598B430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8375" y="5078061"/>
            <a:ext cx="2364478" cy="67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 name="Picture 11">
            <a:extLst>
              <a:ext uri="{FF2B5EF4-FFF2-40B4-BE49-F238E27FC236}">
                <a16:creationId xmlns:a16="http://schemas.microsoft.com/office/drawing/2014/main" id="{6D1F572B-BD83-4013-BBA3-A8278D132CC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04591" y="140554"/>
            <a:ext cx="19335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Freeform: Shape 59">
            <a:extLst>
              <a:ext uri="{FF2B5EF4-FFF2-40B4-BE49-F238E27FC236}">
                <a16:creationId xmlns:a16="http://schemas.microsoft.com/office/drawing/2014/main" id="{C9774F7B-4571-4EBF-8C86-28721589E6E1}"/>
              </a:ext>
            </a:extLst>
          </p:cNvPr>
          <p:cNvSpPr/>
          <p:nvPr/>
        </p:nvSpPr>
        <p:spPr>
          <a:xfrm>
            <a:off x="3809410" y="824482"/>
            <a:ext cx="1784901" cy="797731"/>
          </a:xfrm>
          <a:custGeom>
            <a:avLst/>
            <a:gdLst>
              <a:gd name="connsiteX0" fmla="*/ 0 w 1516711"/>
              <a:gd name="connsiteY0" fmla="*/ 0 h 978914"/>
              <a:gd name="connsiteX1" fmla="*/ 1516711 w 1516711"/>
              <a:gd name="connsiteY1" fmla="*/ 0 h 978914"/>
              <a:gd name="connsiteX2" fmla="*/ 1516711 w 1516711"/>
              <a:gd name="connsiteY2" fmla="*/ 978914 h 978914"/>
              <a:gd name="connsiteX3" fmla="*/ 0 w 1516711"/>
              <a:gd name="connsiteY3" fmla="*/ 978914 h 978914"/>
              <a:gd name="connsiteX4" fmla="*/ 0 w 1516711"/>
              <a:gd name="connsiteY4" fmla="*/ 0 h 978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711" h="978914">
                <a:moveTo>
                  <a:pt x="0" y="0"/>
                </a:moveTo>
                <a:lnTo>
                  <a:pt x="1516711" y="0"/>
                </a:lnTo>
                <a:lnTo>
                  <a:pt x="1516711" y="978914"/>
                </a:lnTo>
                <a:lnTo>
                  <a:pt x="0" y="978914"/>
                </a:lnTo>
                <a:lnTo>
                  <a:pt x="0" y="0"/>
                </a:lnTo>
                <a:close/>
              </a:path>
            </a:pathLst>
          </a:custGeom>
          <a:solidFill>
            <a:srgbClr val="A40C83"/>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02765" numCol="1" spcCol="1270" anchor="ctr" anchorCtr="0">
            <a:noAutofit/>
          </a:bodyPr>
          <a:lstStyle/>
          <a:p>
            <a:pPr marL="0" lvl="0" indent="0" algn="ctr" defTabSz="666750">
              <a:lnSpc>
                <a:spcPct val="90000"/>
              </a:lnSpc>
              <a:spcBef>
                <a:spcPct val="0"/>
              </a:spcBef>
              <a:spcAft>
                <a:spcPct val="35000"/>
              </a:spcAft>
              <a:buNone/>
            </a:pPr>
            <a:r>
              <a:rPr lang="en-GB" sz="1600" kern="1200" dirty="0"/>
              <a:t>Director of Human Resources</a:t>
            </a:r>
          </a:p>
        </p:txBody>
      </p:sp>
      <p:sp>
        <p:nvSpPr>
          <p:cNvPr id="62" name="Freeform: Shape 61">
            <a:extLst>
              <a:ext uri="{FF2B5EF4-FFF2-40B4-BE49-F238E27FC236}">
                <a16:creationId xmlns:a16="http://schemas.microsoft.com/office/drawing/2014/main" id="{4661B683-A022-43E5-A36F-0619F2F19DBA}"/>
              </a:ext>
            </a:extLst>
          </p:cNvPr>
          <p:cNvSpPr/>
          <p:nvPr/>
        </p:nvSpPr>
        <p:spPr>
          <a:xfrm>
            <a:off x="4438779" y="1434270"/>
            <a:ext cx="1265907" cy="302230"/>
          </a:xfrm>
          <a:custGeom>
            <a:avLst/>
            <a:gdLst>
              <a:gd name="connsiteX0" fmla="*/ 0 w 1265907"/>
              <a:gd name="connsiteY0" fmla="*/ 0 h 242752"/>
              <a:gd name="connsiteX1" fmla="*/ 1265907 w 1265907"/>
              <a:gd name="connsiteY1" fmla="*/ 0 h 242752"/>
              <a:gd name="connsiteX2" fmla="*/ 1265907 w 1265907"/>
              <a:gd name="connsiteY2" fmla="*/ 242752 h 242752"/>
              <a:gd name="connsiteX3" fmla="*/ 0 w 1265907"/>
              <a:gd name="connsiteY3" fmla="*/ 242752 h 242752"/>
              <a:gd name="connsiteX4" fmla="*/ 0 w 1265907"/>
              <a:gd name="connsiteY4" fmla="*/ 0 h 242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907" h="242752">
                <a:moveTo>
                  <a:pt x="0" y="0"/>
                </a:moveTo>
                <a:lnTo>
                  <a:pt x="1265907" y="0"/>
                </a:lnTo>
                <a:lnTo>
                  <a:pt x="1265907" y="242752"/>
                </a:lnTo>
                <a:lnTo>
                  <a:pt x="0" y="242752"/>
                </a:lnTo>
                <a:lnTo>
                  <a:pt x="0" y="0"/>
                </a:lnTo>
                <a:close/>
              </a:path>
            </a:pathLst>
          </a:custGeom>
          <a:solidFill>
            <a:schemeClr val="lt1">
              <a:hueOff val="0"/>
              <a:satOff val="0"/>
              <a:lumOff val="0"/>
            </a:schemeClr>
          </a:solidFill>
          <a:ln>
            <a:solidFill>
              <a:schemeClr val="accent3">
                <a:lumMod val="75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8100" tIns="9525" rIns="38100" bIns="9525" numCol="1" spcCol="1270" anchor="ctr" anchorCtr="0">
            <a:noAutofit/>
          </a:bodyPr>
          <a:lstStyle/>
          <a:p>
            <a:pPr marL="0" lvl="0" indent="0" algn="ctr" defTabSz="666750">
              <a:lnSpc>
                <a:spcPct val="90000"/>
              </a:lnSpc>
              <a:spcBef>
                <a:spcPct val="0"/>
              </a:spcBef>
              <a:spcAft>
                <a:spcPct val="35000"/>
              </a:spcAft>
              <a:buNone/>
            </a:pPr>
            <a:r>
              <a:rPr lang="en-GB" sz="1400" kern="1200" dirty="0"/>
              <a:t>Vacant</a:t>
            </a:r>
            <a:endParaRPr lang="en-GB" sz="900" kern="1200" dirty="0"/>
          </a:p>
        </p:txBody>
      </p:sp>
      <p:sp>
        <p:nvSpPr>
          <p:cNvPr id="69" name="Freeform: Shape 68">
            <a:extLst>
              <a:ext uri="{FF2B5EF4-FFF2-40B4-BE49-F238E27FC236}">
                <a16:creationId xmlns:a16="http://schemas.microsoft.com/office/drawing/2014/main" id="{0CE16B3C-A9B9-475D-9E26-96746789F028}"/>
              </a:ext>
            </a:extLst>
          </p:cNvPr>
          <p:cNvSpPr/>
          <p:nvPr/>
        </p:nvSpPr>
        <p:spPr>
          <a:xfrm>
            <a:off x="9274884" y="2455097"/>
            <a:ext cx="1216079" cy="633894"/>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chemeClr val="accent4"/>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Investigating Officer</a:t>
            </a:r>
          </a:p>
        </p:txBody>
      </p:sp>
    </p:spTree>
    <p:extLst>
      <p:ext uri="{BB962C8B-B14F-4D97-AF65-F5344CB8AC3E}">
        <p14:creationId xmlns:p14="http://schemas.microsoft.com/office/powerpoint/2010/main" val="148172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6435F94-7414-4151-AE04-3BF8AAB3E295}"/>
              </a:ext>
            </a:extLst>
          </p:cNvPr>
          <p:cNvPicPr>
            <a:picLocks noChangeAspect="1"/>
          </p:cNvPicPr>
          <p:nvPr/>
        </p:nvPicPr>
        <p:blipFill>
          <a:blip r:embed="rId2"/>
          <a:stretch>
            <a:fillRect/>
          </a:stretch>
        </p:blipFill>
        <p:spPr>
          <a:xfrm>
            <a:off x="967896" y="0"/>
            <a:ext cx="9638692" cy="6858000"/>
          </a:xfrm>
          <a:prstGeom prst="rect">
            <a:avLst/>
          </a:prstGeom>
        </p:spPr>
      </p:pic>
      <p:sp>
        <p:nvSpPr>
          <p:cNvPr id="3" name="Rectangle 2">
            <a:extLst>
              <a:ext uri="{FF2B5EF4-FFF2-40B4-BE49-F238E27FC236}">
                <a16:creationId xmlns:a16="http://schemas.microsoft.com/office/drawing/2014/main" id="{F6513BB0-4EDB-438C-8A88-FEF74238A9BA}"/>
              </a:ext>
            </a:extLst>
          </p:cNvPr>
          <p:cNvSpPr/>
          <p:nvPr/>
        </p:nvSpPr>
        <p:spPr>
          <a:xfrm>
            <a:off x="442957" y="966908"/>
            <a:ext cx="11396618" cy="5564521"/>
          </a:xfrm>
          <a:prstGeom prst="rect">
            <a:avLst/>
          </a:prstGeom>
          <a:noFill/>
        </p:spPr>
      </p:sp>
      <p:pic>
        <p:nvPicPr>
          <p:cNvPr id="71" name="Picture 14" descr="image005">
            <a:extLst>
              <a:ext uri="{FF2B5EF4-FFF2-40B4-BE49-F238E27FC236}">
                <a16:creationId xmlns:a16="http://schemas.microsoft.com/office/drawing/2014/main" id="{8F1BB660-914C-4F25-9C29-238135DA0E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3645" y="6060751"/>
            <a:ext cx="2364478" cy="67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11">
            <a:extLst>
              <a:ext uri="{FF2B5EF4-FFF2-40B4-BE49-F238E27FC236}">
                <a16:creationId xmlns:a16="http://schemas.microsoft.com/office/drawing/2014/main" id="{6F4A1155-3CF7-45AA-A27E-EDDB2B747D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60734" y="209991"/>
            <a:ext cx="19335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09F368E-4F46-4335-B236-0815288DE73E}"/>
              </a:ext>
            </a:extLst>
          </p:cNvPr>
          <p:cNvSpPr txBox="1"/>
          <p:nvPr/>
        </p:nvSpPr>
        <p:spPr>
          <a:xfrm>
            <a:off x="1255170" y="6219056"/>
            <a:ext cx="8398475" cy="516835"/>
          </a:xfrm>
          <a:prstGeom prst="rect">
            <a:avLst/>
          </a:prstGeom>
          <a:solidFill>
            <a:schemeClr val="bg1"/>
          </a:solidFill>
          <a:ln>
            <a:noFill/>
          </a:ln>
        </p:spPr>
        <p:txBody>
          <a:bodyPr wrap="square" rtlCol="0">
            <a:spAutoFit/>
          </a:bodyPr>
          <a:lstStyle/>
          <a:p>
            <a:endParaRPr lang="en-GB" dirty="0"/>
          </a:p>
        </p:txBody>
      </p:sp>
    </p:spTree>
    <p:extLst>
      <p:ext uri="{BB962C8B-B14F-4D97-AF65-F5344CB8AC3E}">
        <p14:creationId xmlns:p14="http://schemas.microsoft.com/office/powerpoint/2010/main" val="8098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6" name="Straight Connector 85">
            <a:extLst>
              <a:ext uri="{FF2B5EF4-FFF2-40B4-BE49-F238E27FC236}">
                <a16:creationId xmlns:a16="http://schemas.microsoft.com/office/drawing/2014/main" id="{45011E58-BC26-4FF9-A784-EB40D4E16D82}"/>
              </a:ext>
            </a:extLst>
          </p:cNvPr>
          <p:cNvCxnSpPr>
            <a:cxnSpLocks/>
          </p:cNvCxnSpPr>
          <p:nvPr/>
        </p:nvCxnSpPr>
        <p:spPr>
          <a:xfrm>
            <a:off x="9605525" y="4147041"/>
            <a:ext cx="0" cy="18656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F1BA621-9F29-4B2D-A110-7D3887FF3D08}"/>
              </a:ext>
            </a:extLst>
          </p:cNvPr>
          <p:cNvCxnSpPr/>
          <p:nvPr/>
        </p:nvCxnSpPr>
        <p:spPr>
          <a:xfrm>
            <a:off x="8867931" y="2756530"/>
            <a:ext cx="0" cy="2035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0473F67-E8D4-46E6-8A30-6594ED2A6CB2}"/>
              </a:ext>
            </a:extLst>
          </p:cNvPr>
          <p:cNvCxnSpPr>
            <a:cxnSpLocks/>
          </p:cNvCxnSpPr>
          <p:nvPr/>
        </p:nvCxnSpPr>
        <p:spPr>
          <a:xfrm>
            <a:off x="3296871" y="3875095"/>
            <a:ext cx="0" cy="27311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DE630F1-BA41-4C95-B4F9-9BD7A42F3E4E}"/>
              </a:ext>
            </a:extLst>
          </p:cNvPr>
          <p:cNvCxnSpPr>
            <a:cxnSpLocks/>
          </p:cNvCxnSpPr>
          <p:nvPr/>
        </p:nvCxnSpPr>
        <p:spPr>
          <a:xfrm>
            <a:off x="7070399" y="4147041"/>
            <a:ext cx="0" cy="18656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EC436B2-0009-412E-B86A-C4676E8DD2AC}"/>
              </a:ext>
            </a:extLst>
          </p:cNvPr>
          <p:cNvCxnSpPr>
            <a:cxnSpLocks/>
          </p:cNvCxnSpPr>
          <p:nvPr/>
        </p:nvCxnSpPr>
        <p:spPr>
          <a:xfrm flipV="1">
            <a:off x="618400" y="4145871"/>
            <a:ext cx="8987125" cy="2341"/>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89036E7-8521-4384-94F5-1A1D85F71CD7}"/>
              </a:ext>
            </a:extLst>
          </p:cNvPr>
          <p:cNvCxnSpPr/>
          <p:nvPr/>
        </p:nvCxnSpPr>
        <p:spPr>
          <a:xfrm>
            <a:off x="618400" y="4139706"/>
            <a:ext cx="0" cy="2035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E5CC97D-D916-4D62-9D49-FD35326BA289}"/>
              </a:ext>
            </a:extLst>
          </p:cNvPr>
          <p:cNvCxnSpPr/>
          <p:nvPr/>
        </p:nvCxnSpPr>
        <p:spPr>
          <a:xfrm>
            <a:off x="1886063" y="4159400"/>
            <a:ext cx="0" cy="2035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9F2009D-FC9D-4B1E-A8F7-B155A582B4F7}"/>
              </a:ext>
            </a:extLst>
          </p:cNvPr>
          <p:cNvCxnSpPr>
            <a:cxnSpLocks/>
          </p:cNvCxnSpPr>
          <p:nvPr/>
        </p:nvCxnSpPr>
        <p:spPr>
          <a:xfrm>
            <a:off x="3187983" y="4142614"/>
            <a:ext cx="0" cy="21475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5508A95-F821-48A8-A725-B1CF56E008B9}"/>
              </a:ext>
            </a:extLst>
          </p:cNvPr>
          <p:cNvCxnSpPr/>
          <p:nvPr/>
        </p:nvCxnSpPr>
        <p:spPr>
          <a:xfrm>
            <a:off x="4475544" y="4153804"/>
            <a:ext cx="0" cy="2035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A50761B-8C07-4626-8EC7-7AFF1F56011E}"/>
              </a:ext>
            </a:extLst>
          </p:cNvPr>
          <p:cNvCxnSpPr/>
          <p:nvPr/>
        </p:nvCxnSpPr>
        <p:spPr>
          <a:xfrm>
            <a:off x="5727430" y="4159399"/>
            <a:ext cx="0" cy="2035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E8209E0-88F8-4BF6-BBCF-0ABD3B64D575}"/>
              </a:ext>
            </a:extLst>
          </p:cNvPr>
          <p:cNvCxnSpPr/>
          <p:nvPr/>
        </p:nvCxnSpPr>
        <p:spPr>
          <a:xfrm>
            <a:off x="8377078" y="4153804"/>
            <a:ext cx="0" cy="2035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E007F33-B4FB-4415-9958-535D73362EFD}"/>
              </a:ext>
            </a:extLst>
          </p:cNvPr>
          <p:cNvCxnSpPr/>
          <p:nvPr/>
        </p:nvCxnSpPr>
        <p:spPr>
          <a:xfrm>
            <a:off x="3296871" y="2841371"/>
            <a:ext cx="0" cy="2035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2C667B1D-BCC5-4A1F-9B01-678A04410FEF}"/>
              </a:ext>
            </a:extLst>
          </p:cNvPr>
          <p:cNvSpPr/>
          <p:nvPr/>
        </p:nvSpPr>
        <p:spPr>
          <a:xfrm>
            <a:off x="5996598" y="1520650"/>
            <a:ext cx="91440" cy="173634"/>
          </a:xfrm>
          <a:custGeom>
            <a:avLst/>
            <a:gdLst/>
            <a:ahLst/>
            <a:cxnLst/>
            <a:rect l="0" t="0" r="0" b="0"/>
            <a:pathLst>
              <a:path>
                <a:moveTo>
                  <a:pt x="46413" y="0"/>
                </a:moveTo>
                <a:lnTo>
                  <a:pt x="46413" y="8649"/>
                </a:lnTo>
                <a:lnTo>
                  <a:pt x="45720" y="8649"/>
                </a:lnTo>
                <a:lnTo>
                  <a:pt x="45720" y="173634"/>
                </a:lnTo>
              </a:path>
            </a:pathLst>
          </a:custGeom>
          <a:noFill/>
          <a:ln>
            <a:solidFill>
              <a:schemeClr val="accent3">
                <a:lumMod val="75000"/>
              </a:schemeClr>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reeform: Shape 17">
            <a:extLst>
              <a:ext uri="{FF2B5EF4-FFF2-40B4-BE49-F238E27FC236}">
                <a16:creationId xmlns:a16="http://schemas.microsoft.com/office/drawing/2014/main" id="{7ACA374D-3901-43F2-BDFB-4461A10E7FD4}"/>
              </a:ext>
            </a:extLst>
          </p:cNvPr>
          <p:cNvSpPr/>
          <p:nvPr/>
        </p:nvSpPr>
        <p:spPr>
          <a:xfrm>
            <a:off x="5285592" y="562095"/>
            <a:ext cx="1513452" cy="855784"/>
          </a:xfrm>
          <a:custGeom>
            <a:avLst/>
            <a:gdLst>
              <a:gd name="connsiteX0" fmla="*/ 0 w 1513452"/>
              <a:gd name="connsiteY0" fmla="*/ 0 h 855784"/>
              <a:gd name="connsiteX1" fmla="*/ 1513452 w 1513452"/>
              <a:gd name="connsiteY1" fmla="*/ 0 h 855784"/>
              <a:gd name="connsiteX2" fmla="*/ 1513452 w 1513452"/>
              <a:gd name="connsiteY2" fmla="*/ 855784 h 855784"/>
              <a:gd name="connsiteX3" fmla="*/ 0 w 1513452"/>
              <a:gd name="connsiteY3" fmla="*/ 855784 h 855784"/>
              <a:gd name="connsiteX4" fmla="*/ 0 w 1513452"/>
              <a:gd name="connsiteY4" fmla="*/ 0 h 855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452" h="855784">
                <a:moveTo>
                  <a:pt x="0" y="0"/>
                </a:moveTo>
                <a:lnTo>
                  <a:pt x="1513452" y="0"/>
                </a:lnTo>
                <a:lnTo>
                  <a:pt x="1513452" y="855784"/>
                </a:lnTo>
                <a:lnTo>
                  <a:pt x="0" y="855784"/>
                </a:lnTo>
                <a:lnTo>
                  <a:pt x="0" y="0"/>
                </a:lnTo>
                <a:close/>
              </a:path>
            </a:pathLst>
          </a:custGeom>
          <a:solidFill>
            <a:srgbClr val="FF00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99777" numCol="1" spcCol="1270" anchor="ctr" anchorCtr="0">
            <a:noAutofit/>
          </a:bodyPr>
          <a:lstStyle/>
          <a:p>
            <a:pPr lvl="0" algn="ctr"/>
            <a:r>
              <a:rPr lang="en-GB" sz="1400" dirty="0"/>
              <a:t>Head of Workforce Resourcing</a:t>
            </a:r>
          </a:p>
        </p:txBody>
      </p:sp>
      <p:sp>
        <p:nvSpPr>
          <p:cNvPr id="20" name="Freeform: Shape 19">
            <a:extLst>
              <a:ext uri="{FF2B5EF4-FFF2-40B4-BE49-F238E27FC236}">
                <a16:creationId xmlns:a16="http://schemas.microsoft.com/office/drawing/2014/main" id="{BCE39CED-802B-4AB5-A058-95D43F24DEB3}"/>
              </a:ext>
            </a:extLst>
          </p:cNvPr>
          <p:cNvSpPr/>
          <p:nvPr/>
        </p:nvSpPr>
        <p:spPr>
          <a:xfrm>
            <a:off x="2614040" y="1915529"/>
            <a:ext cx="1467310" cy="843960"/>
          </a:xfrm>
          <a:custGeom>
            <a:avLst/>
            <a:gdLst>
              <a:gd name="connsiteX0" fmla="*/ 0 w 1419782"/>
              <a:gd name="connsiteY0" fmla="*/ 0 h 617774"/>
              <a:gd name="connsiteX1" fmla="*/ 1419782 w 1419782"/>
              <a:gd name="connsiteY1" fmla="*/ 0 h 617774"/>
              <a:gd name="connsiteX2" fmla="*/ 1419782 w 1419782"/>
              <a:gd name="connsiteY2" fmla="*/ 617774 h 617774"/>
              <a:gd name="connsiteX3" fmla="*/ 0 w 1419782"/>
              <a:gd name="connsiteY3" fmla="*/ 617774 h 617774"/>
              <a:gd name="connsiteX4" fmla="*/ 0 w 1419782"/>
              <a:gd name="connsiteY4" fmla="*/ 0 h 617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782" h="617774">
                <a:moveTo>
                  <a:pt x="0" y="0"/>
                </a:moveTo>
                <a:lnTo>
                  <a:pt x="1419782" y="0"/>
                </a:lnTo>
                <a:lnTo>
                  <a:pt x="1419782" y="617774"/>
                </a:lnTo>
                <a:lnTo>
                  <a:pt x="0" y="617774"/>
                </a:lnTo>
                <a:lnTo>
                  <a:pt x="0" y="0"/>
                </a:lnTo>
                <a:close/>
              </a:path>
            </a:pathLst>
          </a:custGeom>
          <a:solidFill>
            <a:srgbClr val="C47DEB"/>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marL="0" lvl="0" indent="0" algn="ctr" defTabSz="533400">
              <a:lnSpc>
                <a:spcPct val="90000"/>
              </a:lnSpc>
              <a:spcBef>
                <a:spcPct val="0"/>
              </a:spcBef>
              <a:spcAft>
                <a:spcPct val="35000"/>
              </a:spcAft>
              <a:buNone/>
            </a:pPr>
            <a:r>
              <a:rPr lang="en-GB" sz="1200" kern="1200" dirty="0"/>
              <a:t> </a:t>
            </a:r>
          </a:p>
          <a:p>
            <a:pPr algn="ctr" defTabSz="533400">
              <a:spcBef>
                <a:spcPct val="0"/>
              </a:spcBef>
              <a:spcAft>
                <a:spcPct val="35000"/>
              </a:spcAft>
            </a:pPr>
            <a:r>
              <a:rPr lang="en-GB" sz="1400" kern="1200" dirty="0"/>
              <a:t>Recruitment Lea</a:t>
            </a:r>
            <a:r>
              <a:rPr lang="en-GB" sz="1400" dirty="0"/>
              <a:t>d</a:t>
            </a:r>
            <a:endParaRPr lang="en-GB" sz="1400" kern="1200" dirty="0"/>
          </a:p>
          <a:p>
            <a:pPr marL="0" lvl="0" indent="0" algn="ctr" defTabSz="533400">
              <a:lnSpc>
                <a:spcPct val="90000"/>
              </a:lnSpc>
              <a:spcBef>
                <a:spcPct val="0"/>
              </a:spcBef>
              <a:spcAft>
                <a:spcPct val="35000"/>
              </a:spcAft>
              <a:buNone/>
            </a:pPr>
            <a:r>
              <a:rPr lang="en-GB" sz="1200" kern="1200" dirty="0"/>
              <a:t> </a:t>
            </a:r>
          </a:p>
        </p:txBody>
      </p:sp>
      <p:sp>
        <p:nvSpPr>
          <p:cNvPr id="22" name="Freeform: Shape 21">
            <a:extLst>
              <a:ext uri="{FF2B5EF4-FFF2-40B4-BE49-F238E27FC236}">
                <a16:creationId xmlns:a16="http://schemas.microsoft.com/office/drawing/2014/main" id="{52621DA5-D528-405E-9DAE-551784CD43A8}"/>
              </a:ext>
            </a:extLst>
          </p:cNvPr>
          <p:cNvSpPr/>
          <p:nvPr/>
        </p:nvSpPr>
        <p:spPr>
          <a:xfrm>
            <a:off x="6576048" y="4334772"/>
            <a:ext cx="994083" cy="978421"/>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B8FA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lnSpc>
                <a:spcPct val="90000"/>
              </a:lnSpc>
              <a:spcBef>
                <a:spcPct val="0"/>
              </a:spcBef>
              <a:spcAft>
                <a:spcPct val="35000"/>
              </a:spcAft>
            </a:pPr>
            <a:r>
              <a:rPr lang="en-GB" sz="1400" dirty="0"/>
              <a:t>Recruitment Officer </a:t>
            </a:r>
          </a:p>
          <a:p>
            <a:pPr lvl="0" algn="ctr" defTabSz="533400">
              <a:lnSpc>
                <a:spcPct val="90000"/>
              </a:lnSpc>
              <a:spcBef>
                <a:spcPct val="0"/>
              </a:spcBef>
            </a:pPr>
            <a:r>
              <a:rPr lang="en-GB" sz="1100" dirty="0"/>
              <a:t>East </a:t>
            </a:r>
            <a:r>
              <a:rPr lang="en-GB" sz="1100" kern="1200" dirty="0"/>
              <a:t>Suffolk</a:t>
            </a:r>
          </a:p>
          <a:p>
            <a:pPr lvl="0" algn="ctr" defTabSz="533400">
              <a:lnSpc>
                <a:spcPct val="90000"/>
              </a:lnSpc>
              <a:spcBef>
                <a:spcPct val="0"/>
              </a:spcBef>
            </a:pPr>
            <a:r>
              <a:rPr lang="en-GB" sz="1100" kern="1200" dirty="0"/>
              <a:t>  </a:t>
            </a:r>
          </a:p>
        </p:txBody>
      </p:sp>
      <p:sp>
        <p:nvSpPr>
          <p:cNvPr id="5" name="Title 2">
            <a:extLst>
              <a:ext uri="{FF2B5EF4-FFF2-40B4-BE49-F238E27FC236}">
                <a16:creationId xmlns:a16="http://schemas.microsoft.com/office/drawing/2014/main" id="{45D47704-C4AD-4BDC-A5E4-24DF22126D2A}"/>
              </a:ext>
            </a:extLst>
          </p:cNvPr>
          <p:cNvSpPr txBox="1">
            <a:spLocks/>
          </p:cNvSpPr>
          <p:nvPr/>
        </p:nvSpPr>
        <p:spPr>
          <a:xfrm>
            <a:off x="169165" y="584807"/>
            <a:ext cx="5945181" cy="304233"/>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2800" dirty="0"/>
              <a:t>Recruitment Team</a:t>
            </a:r>
            <a:br>
              <a:rPr lang="en-US" dirty="0"/>
            </a:br>
            <a:endParaRPr lang="en-US" dirty="0"/>
          </a:p>
        </p:txBody>
      </p:sp>
      <p:grpSp>
        <p:nvGrpSpPr>
          <p:cNvPr id="9" name="Group 8">
            <a:extLst>
              <a:ext uri="{FF2B5EF4-FFF2-40B4-BE49-F238E27FC236}">
                <a16:creationId xmlns:a16="http://schemas.microsoft.com/office/drawing/2014/main" id="{A352704D-85C8-4FBB-B1B8-E2C7E6E60768}"/>
              </a:ext>
            </a:extLst>
          </p:cNvPr>
          <p:cNvGrpSpPr/>
          <p:nvPr/>
        </p:nvGrpSpPr>
        <p:grpSpPr>
          <a:xfrm>
            <a:off x="9080388" y="5764541"/>
            <a:ext cx="2380092" cy="600164"/>
            <a:chOff x="229206" y="1182553"/>
            <a:chExt cx="2380092" cy="600164"/>
          </a:xfrm>
        </p:grpSpPr>
        <p:pic>
          <p:nvPicPr>
            <p:cNvPr id="10" name="Picture 1">
              <a:extLst>
                <a:ext uri="{FF2B5EF4-FFF2-40B4-BE49-F238E27FC236}">
                  <a16:creationId xmlns:a16="http://schemas.microsoft.com/office/drawing/2014/main" id="{DFECDF3E-7605-4E6E-8B0D-82DB614894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206" y="1265148"/>
              <a:ext cx="384175" cy="382587"/>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65">
              <a:extLst>
                <a:ext uri="{FF2B5EF4-FFF2-40B4-BE49-F238E27FC236}">
                  <a16:creationId xmlns:a16="http://schemas.microsoft.com/office/drawing/2014/main" id="{15B5605A-564F-420F-BEDE-FE26B2034E33}"/>
                </a:ext>
              </a:extLst>
            </p:cNvPr>
            <p:cNvSpPr>
              <a:spLocks noChangeArrowheads="1"/>
            </p:cNvSpPr>
            <p:nvPr/>
          </p:nvSpPr>
          <p:spPr bwMode="auto">
            <a:xfrm>
              <a:off x="867381" y="1182553"/>
              <a:ext cx="1741917"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Recruitment Team</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01603 421137</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recruitment@nsft.nhs.uk</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grpSp>
      <p:pic>
        <p:nvPicPr>
          <p:cNvPr id="43" name="Picture 14" descr="image005">
            <a:extLst>
              <a:ext uri="{FF2B5EF4-FFF2-40B4-BE49-F238E27FC236}">
                <a16:creationId xmlns:a16="http://schemas.microsoft.com/office/drawing/2014/main" id="{C90BC2E2-825E-463C-842B-633AF85535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9287" y="5892153"/>
            <a:ext cx="2364478" cy="67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Freeform: Shape 41">
            <a:extLst>
              <a:ext uri="{FF2B5EF4-FFF2-40B4-BE49-F238E27FC236}">
                <a16:creationId xmlns:a16="http://schemas.microsoft.com/office/drawing/2014/main" id="{F1CAD84F-662F-42EF-B2A1-CC3CED6CF981}"/>
              </a:ext>
            </a:extLst>
          </p:cNvPr>
          <p:cNvSpPr/>
          <p:nvPr/>
        </p:nvSpPr>
        <p:spPr>
          <a:xfrm>
            <a:off x="2614040" y="2946800"/>
            <a:ext cx="1467310" cy="843960"/>
          </a:xfrm>
          <a:custGeom>
            <a:avLst/>
            <a:gdLst>
              <a:gd name="connsiteX0" fmla="*/ 0 w 1419782"/>
              <a:gd name="connsiteY0" fmla="*/ 0 h 617774"/>
              <a:gd name="connsiteX1" fmla="*/ 1419782 w 1419782"/>
              <a:gd name="connsiteY1" fmla="*/ 0 h 617774"/>
              <a:gd name="connsiteX2" fmla="*/ 1419782 w 1419782"/>
              <a:gd name="connsiteY2" fmla="*/ 617774 h 617774"/>
              <a:gd name="connsiteX3" fmla="*/ 0 w 1419782"/>
              <a:gd name="connsiteY3" fmla="*/ 617774 h 617774"/>
              <a:gd name="connsiteX4" fmla="*/ 0 w 1419782"/>
              <a:gd name="connsiteY4" fmla="*/ 0 h 617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782" h="617774">
                <a:moveTo>
                  <a:pt x="0" y="0"/>
                </a:moveTo>
                <a:lnTo>
                  <a:pt x="1419782" y="0"/>
                </a:lnTo>
                <a:lnTo>
                  <a:pt x="1419782" y="617774"/>
                </a:lnTo>
                <a:lnTo>
                  <a:pt x="0" y="617774"/>
                </a:lnTo>
                <a:lnTo>
                  <a:pt x="0" y="0"/>
                </a:lnTo>
                <a:close/>
              </a:path>
            </a:pathLst>
          </a:custGeom>
          <a:solidFill>
            <a:srgbClr val="FF99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marL="0" lvl="0" indent="0" algn="ctr" defTabSz="533400">
              <a:lnSpc>
                <a:spcPct val="90000"/>
              </a:lnSpc>
              <a:spcBef>
                <a:spcPct val="0"/>
              </a:spcBef>
              <a:spcAft>
                <a:spcPct val="35000"/>
              </a:spcAft>
              <a:buNone/>
            </a:pPr>
            <a:r>
              <a:rPr lang="en-GB" sz="1200" kern="1200" dirty="0"/>
              <a:t> </a:t>
            </a:r>
            <a:r>
              <a:rPr lang="en-GB" sz="1400" kern="1200" dirty="0"/>
              <a:t>Recruitment Team Supervisor</a:t>
            </a:r>
            <a:r>
              <a:rPr lang="en-GB" sz="1200" kern="1200" dirty="0"/>
              <a:t> </a:t>
            </a:r>
          </a:p>
        </p:txBody>
      </p:sp>
      <p:sp>
        <p:nvSpPr>
          <p:cNvPr id="58" name="Freeform: Shape 57">
            <a:extLst>
              <a:ext uri="{FF2B5EF4-FFF2-40B4-BE49-F238E27FC236}">
                <a16:creationId xmlns:a16="http://schemas.microsoft.com/office/drawing/2014/main" id="{A99EC36A-399D-4DA0-AFA0-579E84B0BBB3}"/>
              </a:ext>
            </a:extLst>
          </p:cNvPr>
          <p:cNvSpPr/>
          <p:nvPr/>
        </p:nvSpPr>
        <p:spPr>
          <a:xfrm>
            <a:off x="163622" y="4292925"/>
            <a:ext cx="994083" cy="978421"/>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B8FA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lnSpc>
                <a:spcPct val="90000"/>
              </a:lnSpc>
              <a:spcBef>
                <a:spcPct val="0"/>
              </a:spcBef>
              <a:spcAft>
                <a:spcPct val="35000"/>
              </a:spcAft>
            </a:pPr>
            <a:r>
              <a:rPr lang="en-GB" sz="1400" dirty="0"/>
              <a:t>Recruitment Officer </a:t>
            </a:r>
          </a:p>
          <a:p>
            <a:pPr lvl="0" algn="ctr" defTabSz="533400">
              <a:lnSpc>
                <a:spcPct val="90000"/>
              </a:lnSpc>
              <a:spcBef>
                <a:spcPct val="0"/>
              </a:spcBef>
            </a:pPr>
            <a:r>
              <a:rPr lang="en-GB" sz="1100" dirty="0"/>
              <a:t>Corporate</a:t>
            </a:r>
            <a:endParaRPr lang="en-GB" sz="1100" kern="1200" dirty="0"/>
          </a:p>
          <a:p>
            <a:pPr lvl="0" algn="ctr" defTabSz="533400">
              <a:lnSpc>
                <a:spcPct val="90000"/>
              </a:lnSpc>
              <a:spcBef>
                <a:spcPct val="0"/>
              </a:spcBef>
            </a:pPr>
            <a:r>
              <a:rPr lang="en-GB" sz="1100" kern="1200" dirty="0"/>
              <a:t>  </a:t>
            </a:r>
          </a:p>
        </p:txBody>
      </p:sp>
      <p:sp>
        <p:nvSpPr>
          <p:cNvPr id="61" name="Freeform: Shape 60">
            <a:extLst>
              <a:ext uri="{FF2B5EF4-FFF2-40B4-BE49-F238E27FC236}">
                <a16:creationId xmlns:a16="http://schemas.microsoft.com/office/drawing/2014/main" id="{D4472164-5EA1-4FB8-B171-DFDF9595013E}"/>
              </a:ext>
            </a:extLst>
          </p:cNvPr>
          <p:cNvSpPr/>
          <p:nvPr/>
        </p:nvSpPr>
        <p:spPr>
          <a:xfrm>
            <a:off x="2658458" y="4319390"/>
            <a:ext cx="1050275" cy="978420"/>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B8FA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lnSpc>
                <a:spcPct val="90000"/>
              </a:lnSpc>
              <a:spcBef>
                <a:spcPct val="0"/>
              </a:spcBef>
              <a:spcAft>
                <a:spcPct val="35000"/>
              </a:spcAft>
            </a:pPr>
            <a:r>
              <a:rPr lang="en-GB" sz="1400" dirty="0"/>
              <a:t>Recruitment Officer </a:t>
            </a:r>
          </a:p>
          <a:p>
            <a:pPr lvl="0" algn="ctr" defTabSz="533400">
              <a:lnSpc>
                <a:spcPct val="90000"/>
              </a:lnSpc>
              <a:spcBef>
                <a:spcPct val="0"/>
              </a:spcBef>
            </a:pPr>
            <a:r>
              <a:rPr lang="en-GB" sz="1100" dirty="0"/>
              <a:t>Central &amp; North Norfolk</a:t>
            </a:r>
            <a:r>
              <a:rPr lang="en-GB" sz="1100" kern="1200" dirty="0"/>
              <a:t>  </a:t>
            </a:r>
          </a:p>
        </p:txBody>
      </p:sp>
      <p:sp>
        <p:nvSpPr>
          <p:cNvPr id="66" name="Freeform: Shape 65">
            <a:extLst>
              <a:ext uri="{FF2B5EF4-FFF2-40B4-BE49-F238E27FC236}">
                <a16:creationId xmlns:a16="http://schemas.microsoft.com/office/drawing/2014/main" id="{C0F10326-5DFF-4B87-85F9-D6F84147849F}"/>
              </a:ext>
            </a:extLst>
          </p:cNvPr>
          <p:cNvSpPr/>
          <p:nvPr/>
        </p:nvSpPr>
        <p:spPr>
          <a:xfrm>
            <a:off x="9080388" y="4300324"/>
            <a:ext cx="1050275" cy="978420"/>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B8FA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lnSpc>
                <a:spcPct val="90000"/>
              </a:lnSpc>
              <a:spcBef>
                <a:spcPct val="0"/>
              </a:spcBef>
              <a:spcAft>
                <a:spcPct val="35000"/>
              </a:spcAft>
            </a:pPr>
            <a:r>
              <a:rPr lang="en-GB" sz="1400" dirty="0"/>
              <a:t>Recruitment Officer </a:t>
            </a:r>
          </a:p>
          <a:p>
            <a:pPr lvl="0" algn="ctr" defTabSz="533400">
              <a:lnSpc>
                <a:spcPct val="90000"/>
              </a:lnSpc>
              <a:spcBef>
                <a:spcPct val="0"/>
              </a:spcBef>
            </a:pPr>
            <a:r>
              <a:rPr lang="en-GB" sz="1100" dirty="0"/>
              <a:t>C</a:t>
            </a:r>
            <a:r>
              <a:rPr lang="en-GB" sz="1100" kern="1200" dirty="0"/>
              <a:t>FYP and Norfolk Specialist Services</a:t>
            </a:r>
          </a:p>
        </p:txBody>
      </p:sp>
      <p:sp>
        <p:nvSpPr>
          <p:cNvPr id="69" name="Freeform: Shape 68">
            <a:extLst>
              <a:ext uri="{FF2B5EF4-FFF2-40B4-BE49-F238E27FC236}">
                <a16:creationId xmlns:a16="http://schemas.microsoft.com/office/drawing/2014/main" id="{B008822B-F858-49F4-8459-68D3A3983314}"/>
              </a:ext>
            </a:extLst>
          </p:cNvPr>
          <p:cNvSpPr/>
          <p:nvPr/>
        </p:nvSpPr>
        <p:spPr>
          <a:xfrm>
            <a:off x="1413021" y="4306529"/>
            <a:ext cx="1050275" cy="978420"/>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B8FA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lnSpc>
                <a:spcPct val="90000"/>
              </a:lnSpc>
              <a:spcBef>
                <a:spcPct val="0"/>
              </a:spcBef>
              <a:spcAft>
                <a:spcPct val="35000"/>
              </a:spcAft>
            </a:pPr>
            <a:r>
              <a:rPr lang="en-GB" sz="1400" dirty="0"/>
              <a:t>Recruitment Officer </a:t>
            </a:r>
          </a:p>
          <a:p>
            <a:pPr lvl="0" algn="ctr" defTabSz="533400">
              <a:lnSpc>
                <a:spcPct val="90000"/>
              </a:lnSpc>
              <a:spcBef>
                <a:spcPct val="0"/>
              </a:spcBef>
            </a:pPr>
            <a:r>
              <a:rPr lang="en-GB" sz="1100" dirty="0"/>
              <a:t>West Suffolk</a:t>
            </a:r>
            <a:endParaRPr lang="en-GB" sz="1100" kern="1200" dirty="0"/>
          </a:p>
        </p:txBody>
      </p:sp>
      <p:sp>
        <p:nvSpPr>
          <p:cNvPr id="72" name="Freeform: Shape 71">
            <a:extLst>
              <a:ext uri="{FF2B5EF4-FFF2-40B4-BE49-F238E27FC236}">
                <a16:creationId xmlns:a16="http://schemas.microsoft.com/office/drawing/2014/main" id="{F245DDE3-58D1-45EB-8E91-DDAB74118907}"/>
              </a:ext>
            </a:extLst>
          </p:cNvPr>
          <p:cNvSpPr/>
          <p:nvPr/>
        </p:nvSpPr>
        <p:spPr>
          <a:xfrm>
            <a:off x="5191922" y="4334770"/>
            <a:ext cx="1123004" cy="978421"/>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B8FA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spcBef>
                <a:spcPct val="0"/>
              </a:spcBef>
            </a:pPr>
            <a:r>
              <a:rPr lang="en-GB" sz="1400" dirty="0"/>
              <a:t>Recruitment Officer</a:t>
            </a:r>
          </a:p>
          <a:p>
            <a:pPr lvl="0" algn="ctr" defTabSz="533400">
              <a:spcBef>
                <a:spcPct val="0"/>
              </a:spcBef>
            </a:pPr>
            <a:r>
              <a:rPr lang="en-GB" sz="1050" dirty="0"/>
              <a:t>Secure Services</a:t>
            </a:r>
          </a:p>
          <a:p>
            <a:pPr lvl="0" algn="ctr" defTabSz="533400">
              <a:spcBef>
                <a:spcPct val="0"/>
              </a:spcBef>
            </a:pPr>
            <a:r>
              <a:rPr lang="en-GB" sz="1050" dirty="0"/>
              <a:t>Gt Yarmouth &amp; Waveney</a:t>
            </a:r>
            <a:endParaRPr lang="en-GB" sz="1000" kern="1200" dirty="0"/>
          </a:p>
        </p:txBody>
      </p:sp>
      <p:sp>
        <p:nvSpPr>
          <p:cNvPr id="75" name="Freeform: Shape 74">
            <a:extLst>
              <a:ext uri="{FF2B5EF4-FFF2-40B4-BE49-F238E27FC236}">
                <a16:creationId xmlns:a16="http://schemas.microsoft.com/office/drawing/2014/main" id="{A6843A05-D243-461F-A588-46072A5688FC}"/>
              </a:ext>
            </a:extLst>
          </p:cNvPr>
          <p:cNvSpPr/>
          <p:nvPr/>
        </p:nvSpPr>
        <p:spPr>
          <a:xfrm>
            <a:off x="7882634" y="4322572"/>
            <a:ext cx="1047717" cy="978419"/>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B8FA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lnSpc>
                <a:spcPct val="90000"/>
              </a:lnSpc>
              <a:spcBef>
                <a:spcPct val="0"/>
              </a:spcBef>
              <a:spcAft>
                <a:spcPct val="35000"/>
              </a:spcAft>
            </a:pPr>
            <a:r>
              <a:rPr lang="en-GB" sz="1400" dirty="0"/>
              <a:t>Recruitment Officer </a:t>
            </a:r>
          </a:p>
          <a:p>
            <a:pPr lvl="0" algn="ctr" defTabSz="533400">
              <a:lnSpc>
                <a:spcPct val="90000"/>
              </a:lnSpc>
              <a:spcBef>
                <a:spcPct val="0"/>
              </a:spcBef>
            </a:pPr>
            <a:r>
              <a:rPr lang="en-GB" sz="1100" dirty="0"/>
              <a:t>West &amp; South Norfolk</a:t>
            </a:r>
          </a:p>
          <a:p>
            <a:pPr lvl="0" algn="ctr" defTabSz="533400">
              <a:lnSpc>
                <a:spcPct val="90000"/>
              </a:lnSpc>
              <a:spcBef>
                <a:spcPct val="0"/>
              </a:spcBef>
            </a:pPr>
            <a:r>
              <a:rPr lang="en-GB" sz="1100" dirty="0"/>
              <a:t>Wellbeing</a:t>
            </a:r>
            <a:endParaRPr lang="en-GB" sz="1100" kern="1200" dirty="0"/>
          </a:p>
        </p:txBody>
      </p:sp>
      <p:sp>
        <p:nvSpPr>
          <p:cNvPr id="77" name="Freeform: Shape 76">
            <a:extLst>
              <a:ext uri="{FF2B5EF4-FFF2-40B4-BE49-F238E27FC236}">
                <a16:creationId xmlns:a16="http://schemas.microsoft.com/office/drawing/2014/main" id="{8F96C42C-A99A-4996-BA7F-B02A34100231}"/>
              </a:ext>
            </a:extLst>
          </p:cNvPr>
          <p:cNvSpPr/>
          <p:nvPr/>
        </p:nvSpPr>
        <p:spPr>
          <a:xfrm>
            <a:off x="8139227" y="1912570"/>
            <a:ext cx="1467310" cy="843960"/>
          </a:xfrm>
          <a:custGeom>
            <a:avLst/>
            <a:gdLst>
              <a:gd name="connsiteX0" fmla="*/ 0 w 1419782"/>
              <a:gd name="connsiteY0" fmla="*/ 0 h 617774"/>
              <a:gd name="connsiteX1" fmla="*/ 1419782 w 1419782"/>
              <a:gd name="connsiteY1" fmla="*/ 0 h 617774"/>
              <a:gd name="connsiteX2" fmla="*/ 1419782 w 1419782"/>
              <a:gd name="connsiteY2" fmla="*/ 617774 h 617774"/>
              <a:gd name="connsiteX3" fmla="*/ 0 w 1419782"/>
              <a:gd name="connsiteY3" fmla="*/ 617774 h 617774"/>
              <a:gd name="connsiteX4" fmla="*/ 0 w 1419782"/>
              <a:gd name="connsiteY4" fmla="*/ 0 h 617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782" h="617774">
                <a:moveTo>
                  <a:pt x="0" y="0"/>
                </a:moveTo>
                <a:lnTo>
                  <a:pt x="1419782" y="0"/>
                </a:lnTo>
                <a:lnTo>
                  <a:pt x="1419782" y="617774"/>
                </a:lnTo>
                <a:lnTo>
                  <a:pt x="0" y="617774"/>
                </a:lnTo>
                <a:lnTo>
                  <a:pt x="0" y="0"/>
                </a:lnTo>
                <a:close/>
              </a:path>
            </a:pathLst>
          </a:custGeom>
          <a:solidFill>
            <a:srgbClr val="A40C83"/>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marL="0" lvl="0" indent="0" algn="ctr" defTabSz="533400">
              <a:lnSpc>
                <a:spcPct val="90000"/>
              </a:lnSpc>
              <a:spcBef>
                <a:spcPct val="0"/>
              </a:spcBef>
              <a:spcAft>
                <a:spcPct val="35000"/>
              </a:spcAft>
              <a:buNone/>
            </a:pPr>
            <a:r>
              <a:rPr lang="en-GB" sz="1200" kern="1200" dirty="0"/>
              <a:t> </a:t>
            </a:r>
          </a:p>
          <a:p>
            <a:pPr algn="ctr" defTabSz="533400">
              <a:spcBef>
                <a:spcPct val="0"/>
              </a:spcBef>
              <a:spcAft>
                <a:spcPct val="35000"/>
              </a:spcAft>
            </a:pPr>
            <a:r>
              <a:rPr lang="en-GB" sz="1400" kern="1200" dirty="0"/>
              <a:t>Recruitment Projects Manager</a:t>
            </a:r>
          </a:p>
          <a:p>
            <a:pPr marL="0" lvl="0" indent="0" algn="ctr" defTabSz="533400">
              <a:lnSpc>
                <a:spcPct val="90000"/>
              </a:lnSpc>
              <a:spcBef>
                <a:spcPct val="0"/>
              </a:spcBef>
              <a:spcAft>
                <a:spcPct val="35000"/>
              </a:spcAft>
              <a:buNone/>
            </a:pPr>
            <a:r>
              <a:rPr lang="en-GB" sz="1200" kern="1200" dirty="0"/>
              <a:t> </a:t>
            </a:r>
          </a:p>
        </p:txBody>
      </p:sp>
      <p:sp>
        <p:nvSpPr>
          <p:cNvPr id="79" name="Freeform: Shape 78">
            <a:extLst>
              <a:ext uri="{FF2B5EF4-FFF2-40B4-BE49-F238E27FC236}">
                <a16:creationId xmlns:a16="http://schemas.microsoft.com/office/drawing/2014/main" id="{FCED10B9-0D90-4323-B8D3-CC6055B747B1}"/>
              </a:ext>
            </a:extLst>
          </p:cNvPr>
          <p:cNvSpPr/>
          <p:nvPr/>
        </p:nvSpPr>
        <p:spPr>
          <a:xfrm>
            <a:off x="8162122" y="2958535"/>
            <a:ext cx="1467310" cy="843960"/>
          </a:xfrm>
          <a:custGeom>
            <a:avLst/>
            <a:gdLst>
              <a:gd name="connsiteX0" fmla="*/ 0 w 1419782"/>
              <a:gd name="connsiteY0" fmla="*/ 0 h 617774"/>
              <a:gd name="connsiteX1" fmla="*/ 1419782 w 1419782"/>
              <a:gd name="connsiteY1" fmla="*/ 0 h 617774"/>
              <a:gd name="connsiteX2" fmla="*/ 1419782 w 1419782"/>
              <a:gd name="connsiteY2" fmla="*/ 617774 h 617774"/>
              <a:gd name="connsiteX3" fmla="*/ 0 w 1419782"/>
              <a:gd name="connsiteY3" fmla="*/ 617774 h 617774"/>
              <a:gd name="connsiteX4" fmla="*/ 0 w 1419782"/>
              <a:gd name="connsiteY4" fmla="*/ 0 h 617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782" h="617774">
                <a:moveTo>
                  <a:pt x="0" y="0"/>
                </a:moveTo>
                <a:lnTo>
                  <a:pt x="1419782" y="0"/>
                </a:lnTo>
                <a:lnTo>
                  <a:pt x="1419782" y="617774"/>
                </a:lnTo>
                <a:lnTo>
                  <a:pt x="0" y="617774"/>
                </a:lnTo>
                <a:lnTo>
                  <a:pt x="0" y="0"/>
                </a:lnTo>
                <a:close/>
              </a:path>
            </a:pathLst>
          </a:custGeom>
          <a:solidFill>
            <a:srgbClr val="33CCCC"/>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marL="0" lvl="0" indent="0" algn="ctr" defTabSz="533400">
              <a:lnSpc>
                <a:spcPct val="90000"/>
              </a:lnSpc>
              <a:spcBef>
                <a:spcPct val="0"/>
              </a:spcBef>
              <a:spcAft>
                <a:spcPct val="35000"/>
              </a:spcAft>
              <a:buNone/>
            </a:pPr>
            <a:r>
              <a:rPr lang="en-GB" sz="1200" kern="1200" dirty="0"/>
              <a:t> </a:t>
            </a:r>
            <a:r>
              <a:rPr lang="en-GB" sz="1400" kern="1200" dirty="0"/>
              <a:t>Recruitment </a:t>
            </a:r>
            <a:r>
              <a:rPr lang="en-GB" sz="1400" kern="1200"/>
              <a:t>Projects Officer</a:t>
            </a:r>
            <a:endParaRPr lang="en-GB" sz="1200" kern="1200" dirty="0"/>
          </a:p>
        </p:txBody>
      </p:sp>
      <p:cxnSp>
        <p:nvCxnSpPr>
          <p:cNvPr id="81" name="Straight Connector 80">
            <a:extLst>
              <a:ext uri="{FF2B5EF4-FFF2-40B4-BE49-F238E27FC236}">
                <a16:creationId xmlns:a16="http://schemas.microsoft.com/office/drawing/2014/main" id="{1F9F4C86-E7FE-4743-9A49-3A923228C1CD}"/>
              </a:ext>
            </a:extLst>
          </p:cNvPr>
          <p:cNvCxnSpPr>
            <a:cxnSpLocks/>
          </p:cNvCxnSpPr>
          <p:nvPr/>
        </p:nvCxnSpPr>
        <p:spPr>
          <a:xfrm>
            <a:off x="3187983" y="1685185"/>
            <a:ext cx="5707794" cy="2131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0329C0E-0F0A-445B-B4A3-B66B98BC610C}"/>
              </a:ext>
            </a:extLst>
          </p:cNvPr>
          <p:cNvCxnSpPr>
            <a:cxnSpLocks/>
          </p:cNvCxnSpPr>
          <p:nvPr/>
        </p:nvCxnSpPr>
        <p:spPr>
          <a:xfrm>
            <a:off x="3195475" y="1685185"/>
            <a:ext cx="0" cy="22738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33177EB-812F-41EC-AD25-EF28833C00DE}"/>
              </a:ext>
            </a:extLst>
          </p:cNvPr>
          <p:cNvCxnSpPr/>
          <p:nvPr/>
        </p:nvCxnSpPr>
        <p:spPr>
          <a:xfrm>
            <a:off x="8895777" y="1709003"/>
            <a:ext cx="0" cy="2035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170" name="Picture 11">
            <a:extLst>
              <a:ext uri="{FF2B5EF4-FFF2-40B4-BE49-F238E27FC236}">
                <a16:creationId xmlns:a16="http://schemas.microsoft.com/office/drawing/2014/main" id="{B74FA23E-495D-4ED1-A7CD-AFFA40D1E2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8563" y="131345"/>
            <a:ext cx="19335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Freeform: Shape 63">
            <a:extLst>
              <a:ext uri="{FF2B5EF4-FFF2-40B4-BE49-F238E27FC236}">
                <a16:creationId xmlns:a16="http://schemas.microsoft.com/office/drawing/2014/main" id="{A4FC4308-4CA7-4B40-8BAC-80A9262B47CC}"/>
              </a:ext>
            </a:extLst>
          </p:cNvPr>
          <p:cNvSpPr/>
          <p:nvPr/>
        </p:nvSpPr>
        <p:spPr>
          <a:xfrm>
            <a:off x="3954329" y="4314181"/>
            <a:ext cx="1050275" cy="978420"/>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B8FA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lnSpc>
                <a:spcPct val="90000"/>
              </a:lnSpc>
              <a:spcBef>
                <a:spcPct val="0"/>
              </a:spcBef>
              <a:spcAft>
                <a:spcPct val="35000"/>
              </a:spcAft>
            </a:pPr>
            <a:r>
              <a:rPr lang="en-GB" sz="1400" dirty="0"/>
              <a:t>Recruitment Officer </a:t>
            </a:r>
          </a:p>
          <a:p>
            <a:pPr lvl="0" algn="ctr" defTabSz="533400">
              <a:lnSpc>
                <a:spcPct val="90000"/>
              </a:lnSpc>
              <a:spcBef>
                <a:spcPct val="0"/>
              </a:spcBef>
            </a:pPr>
            <a:r>
              <a:rPr lang="en-GB" sz="1100" dirty="0"/>
              <a:t>Overseas Recruitment</a:t>
            </a:r>
            <a:endParaRPr lang="en-GB" sz="1100" kern="1200" dirty="0"/>
          </a:p>
        </p:txBody>
      </p:sp>
    </p:spTree>
    <p:extLst>
      <p:ext uri="{BB962C8B-B14F-4D97-AF65-F5344CB8AC3E}">
        <p14:creationId xmlns:p14="http://schemas.microsoft.com/office/powerpoint/2010/main" val="3197028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Straight Connector 56">
            <a:extLst>
              <a:ext uri="{FF2B5EF4-FFF2-40B4-BE49-F238E27FC236}">
                <a16:creationId xmlns:a16="http://schemas.microsoft.com/office/drawing/2014/main" id="{C5C3087D-0C6A-4F28-8F10-594A737BEED3}"/>
              </a:ext>
            </a:extLst>
          </p:cNvPr>
          <p:cNvCxnSpPr>
            <a:cxnSpLocks/>
          </p:cNvCxnSpPr>
          <p:nvPr/>
        </p:nvCxnSpPr>
        <p:spPr>
          <a:xfrm>
            <a:off x="6587247" y="2849196"/>
            <a:ext cx="0" cy="55302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FA046625-A8D9-44D2-A2C6-A61E369041BB}"/>
              </a:ext>
            </a:extLst>
          </p:cNvPr>
          <p:cNvCxnSpPr>
            <a:cxnSpLocks/>
          </p:cNvCxnSpPr>
          <p:nvPr/>
        </p:nvCxnSpPr>
        <p:spPr>
          <a:xfrm>
            <a:off x="10434860" y="2845016"/>
            <a:ext cx="0" cy="328491"/>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0329C0E-0F0A-445B-B4A3-B66B98BC610C}"/>
              </a:ext>
            </a:extLst>
          </p:cNvPr>
          <p:cNvCxnSpPr>
            <a:cxnSpLocks/>
          </p:cNvCxnSpPr>
          <p:nvPr/>
        </p:nvCxnSpPr>
        <p:spPr>
          <a:xfrm>
            <a:off x="6096000" y="1450630"/>
            <a:ext cx="0" cy="1387494"/>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33177EB-812F-41EC-AD25-EF28833C00DE}"/>
              </a:ext>
            </a:extLst>
          </p:cNvPr>
          <p:cNvCxnSpPr/>
          <p:nvPr/>
        </p:nvCxnSpPr>
        <p:spPr>
          <a:xfrm>
            <a:off x="4840619" y="2841370"/>
            <a:ext cx="0" cy="2035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F1BA621-9F29-4B2D-A110-7D3887FF3D08}"/>
              </a:ext>
            </a:extLst>
          </p:cNvPr>
          <p:cNvCxnSpPr>
            <a:cxnSpLocks/>
          </p:cNvCxnSpPr>
          <p:nvPr/>
        </p:nvCxnSpPr>
        <p:spPr>
          <a:xfrm>
            <a:off x="8560623" y="2841370"/>
            <a:ext cx="0" cy="40449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0473F67-E8D4-46E6-8A30-6594ED2A6CB2}"/>
              </a:ext>
            </a:extLst>
          </p:cNvPr>
          <p:cNvCxnSpPr>
            <a:cxnSpLocks/>
          </p:cNvCxnSpPr>
          <p:nvPr/>
        </p:nvCxnSpPr>
        <p:spPr>
          <a:xfrm>
            <a:off x="4840619" y="3752315"/>
            <a:ext cx="0" cy="55302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EC436B2-0009-412E-B86A-C4676E8DD2AC}"/>
              </a:ext>
            </a:extLst>
          </p:cNvPr>
          <p:cNvCxnSpPr>
            <a:cxnSpLocks/>
          </p:cNvCxnSpPr>
          <p:nvPr/>
        </p:nvCxnSpPr>
        <p:spPr>
          <a:xfrm>
            <a:off x="3507841" y="4063583"/>
            <a:ext cx="2792878" cy="12641"/>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9F2009D-FC9D-4B1E-A8F7-B155A582B4F7}"/>
              </a:ext>
            </a:extLst>
          </p:cNvPr>
          <p:cNvCxnSpPr>
            <a:cxnSpLocks/>
          </p:cNvCxnSpPr>
          <p:nvPr/>
        </p:nvCxnSpPr>
        <p:spPr>
          <a:xfrm>
            <a:off x="3507841" y="4063583"/>
            <a:ext cx="1" cy="22642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5508A95-F821-48A8-A725-B1CF56E008B9}"/>
              </a:ext>
            </a:extLst>
          </p:cNvPr>
          <p:cNvCxnSpPr>
            <a:cxnSpLocks/>
          </p:cNvCxnSpPr>
          <p:nvPr/>
        </p:nvCxnSpPr>
        <p:spPr>
          <a:xfrm>
            <a:off x="6300719" y="4075498"/>
            <a:ext cx="0" cy="229844"/>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E007F33-B4FB-4415-9958-535D73362EFD}"/>
              </a:ext>
            </a:extLst>
          </p:cNvPr>
          <p:cNvCxnSpPr/>
          <p:nvPr/>
        </p:nvCxnSpPr>
        <p:spPr>
          <a:xfrm>
            <a:off x="2966382" y="2838124"/>
            <a:ext cx="0" cy="20356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BCE39CED-802B-4AB5-A058-95D43F24DEB3}"/>
              </a:ext>
            </a:extLst>
          </p:cNvPr>
          <p:cNvSpPr/>
          <p:nvPr/>
        </p:nvSpPr>
        <p:spPr>
          <a:xfrm>
            <a:off x="5395055" y="1640524"/>
            <a:ext cx="1467310" cy="843960"/>
          </a:xfrm>
          <a:custGeom>
            <a:avLst/>
            <a:gdLst>
              <a:gd name="connsiteX0" fmla="*/ 0 w 1419782"/>
              <a:gd name="connsiteY0" fmla="*/ 0 h 617774"/>
              <a:gd name="connsiteX1" fmla="*/ 1419782 w 1419782"/>
              <a:gd name="connsiteY1" fmla="*/ 0 h 617774"/>
              <a:gd name="connsiteX2" fmla="*/ 1419782 w 1419782"/>
              <a:gd name="connsiteY2" fmla="*/ 617774 h 617774"/>
              <a:gd name="connsiteX3" fmla="*/ 0 w 1419782"/>
              <a:gd name="connsiteY3" fmla="*/ 617774 h 617774"/>
              <a:gd name="connsiteX4" fmla="*/ 0 w 1419782"/>
              <a:gd name="connsiteY4" fmla="*/ 0 h 617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782" h="617774">
                <a:moveTo>
                  <a:pt x="0" y="0"/>
                </a:moveTo>
                <a:lnTo>
                  <a:pt x="1419782" y="0"/>
                </a:lnTo>
                <a:lnTo>
                  <a:pt x="1419782" y="617774"/>
                </a:lnTo>
                <a:lnTo>
                  <a:pt x="0" y="617774"/>
                </a:lnTo>
                <a:lnTo>
                  <a:pt x="0" y="0"/>
                </a:lnTo>
                <a:close/>
              </a:path>
            </a:pathLst>
          </a:custGeom>
          <a:solidFill>
            <a:srgbClr val="C47DEB"/>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marL="0" lvl="0" indent="0" algn="ctr" defTabSz="533400">
              <a:lnSpc>
                <a:spcPct val="90000"/>
              </a:lnSpc>
              <a:spcBef>
                <a:spcPct val="0"/>
              </a:spcBef>
              <a:spcAft>
                <a:spcPct val="35000"/>
              </a:spcAft>
              <a:buNone/>
            </a:pPr>
            <a:r>
              <a:rPr lang="en-GB" sz="1200" kern="1200" dirty="0"/>
              <a:t> </a:t>
            </a:r>
          </a:p>
          <a:p>
            <a:pPr algn="ctr" defTabSz="533400">
              <a:spcBef>
                <a:spcPct val="0"/>
              </a:spcBef>
              <a:spcAft>
                <a:spcPct val="35000"/>
              </a:spcAft>
            </a:pPr>
            <a:r>
              <a:rPr lang="en-GB" sz="1400" kern="1200" dirty="0"/>
              <a:t>Medical HR Manager</a:t>
            </a:r>
          </a:p>
          <a:p>
            <a:pPr marL="0" lvl="0" indent="0" algn="ctr" defTabSz="533400">
              <a:lnSpc>
                <a:spcPct val="90000"/>
              </a:lnSpc>
              <a:spcBef>
                <a:spcPct val="0"/>
              </a:spcBef>
              <a:spcAft>
                <a:spcPct val="35000"/>
              </a:spcAft>
              <a:buNone/>
            </a:pPr>
            <a:r>
              <a:rPr lang="en-GB" sz="1200" kern="1200" dirty="0"/>
              <a:t> </a:t>
            </a:r>
          </a:p>
        </p:txBody>
      </p:sp>
      <p:sp>
        <p:nvSpPr>
          <p:cNvPr id="5" name="Title 2">
            <a:extLst>
              <a:ext uri="{FF2B5EF4-FFF2-40B4-BE49-F238E27FC236}">
                <a16:creationId xmlns:a16="http://schemas.microsoft.com/office/drawing/2014/main" id="{45D47704-C4AD-4BDC-A5E4-24DF22126D2A}"/>
              </a:ext>
            </a:extLst>
          </p:cNvPr>
          <p:cNvSpPr txBox="1">
            <a:spLocks/>
          </p:cNvSpPr>
          <p:nvPr/>
        </p:nvSpPr>
        <p:spPr>
          <a:xfrm>
            <a:off x="169165" y="584807"/>
            <a:ext cx="5945181" cy="304233"/>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2800" dirty="0"/>
              <a:t>Medical HR Team</a:t>
            </a:r>
            <a:br>
              <a:rPr lang="en-US" dirty="0"/>
            </a:br>
            <a:endParaRPr lang="en-US" dirty="0"/>
          </a:p>
        </p:txBody>
      </p:sp>
      <p:grpSp>
        <p:nvGrpSpPr>
          <p:cNvPr id="9" name="Group 8">
            <a:extLst>
              <a:ext uri="{FF2B5EF4-FFF2-40B4-BE49-F238E27FC236}">
                <a16:creationId xmlns:a16="http://schemas.microsoft.com/office/drawing/2014/main" id="{A352704D-85C8-4FBB-B1B8-E2C7E6E60768}"/>
              </a:ext>
            </a:extLst>
          </p:cNvPr>
          <p:cNvGrpSpPr/>
          <p:nvPr/>
        </p:nvGrpSpPr>
        <p:grpSpPr>
          <a:xfrm>
            <a:off x="9080388" y="5764541"/>
            <a:ext cx="2380092" cy="600164"/>
            <a:chOff x="229206" y="1182553"/>
            <a:chExt cx="2380092" cy="600164"/>
          </a:xfrm>
        </p:grpSpPr>
        <p:pic>
          <p:nvPicPr>
            <p:cNvPr id="10" name="Picture 1">
              <a:extLst>
                <a:ext uri="{FF2B5EF4-FFF2-40B4-BE49-F238E27FC236}">
                  <a16:creationId xmlns:a16="http://schemas.microsoft.com/office/drawing/2014/main" id="{DFECDF3E-7605-4E6E-8B0D-82DB614894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206" y="1265148"/>
              <a:ext cx="384175" cy="382587"/>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65">
              <a:extLst>
                <a:ext uri="{FF2B5EF4-FFF2-40B4-BE49-F238E27FC236}">
                  <a16:creationId xmlns:a16="http://schemas.microsoft.com/office/drawing/2014/main" id="{15B5605A-564F-420F-BEDE-FE26B2034E33}"/>
                </a:ext>
              </a:extLst>
            </p:cNvPr>
            <p:cNvSpPr>
              <a:spLocks noChangeArrowheads="1"/>
            </p:cNvSpPr>
            <p:nvPr/>
          </p:nvSpPr>
          <p:spPr bwMode="auto">
            <a:xfrm>
              <a:off x="867381" y="1182553"/>
              <a:ext cx="1741917"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Recruitment Team</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01603 421137</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recruitment@nsft.nhs.uk</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grpSp>
      <p:pic>
        <p:nvPicPr>
          <p:cNvPr id="43" name="Picture 14" descr="image005">
            <a:extLst>
              <a:ext uri="{FF2B5EF4-FFF2-40B4-BE49-F238E27FC236}">
                <a16:creationId xmlns:a16="http://schemas.microsoft.com/office/drawing/2014/main" id="{C90BC2E2-825E-463C-842B-633AF85535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9287" y="5892153"/>
            <a:ext cx="2364478" cy="67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Freeform: Shape 41">
            <a:extLst>
              <a:ext uri="{FF2B5EF4-FFF2-40B4-BE49-F238E27FC236}">
                <a16:creationId xmlns:a16="http://schemas.microsoft.com/office/drawing/2014/main" id="{F1CAD84F-662F-42EF-B2A1-CC3CED6CF981}"/>
              </a:ext>
            </a:extLst>
          </p:cNvPr>
          <p:cNvSpPr/>
          <p:nvPr/>
        </p:nvSpPr>
        <p:spPr>
          <a:xfrm>
            <a:off x="2214200" y="2980243"/>
            <a:ext cx="1467310" cy="843960"/>
          </a:xfrm>
          <a:custGeom>
            <a:avLst/>
            <a:gdLst>
              <a:gd name="connsiteX0" fmla="*/ 0 w 1419782"/>
              <a:gd name="connsiteY0" fmla="*/ 0 h 617774"/>
              <a:gd name="connsiteX1" fmla="*/ 1419782 w 1419782"/>
              <a:gd name="connsiteY1" fmla="*/ 0 h 617774"/>
              <a:gd name="connsiteX2" fmla="*/ 1419782 w 1419782"/>
              <a:gd name="connsiteY2" fmla="*/ 617774 h 617774"/>
              <a:gd name="connsiteX3" fmla="*/ 0 w 1419782"/>
              <a:gd name="connsiteY3" fmla="*/ 617774 h 617774"/>
              <a:gd name="connsiteX4" fmla="*/ 0 w 1419782"/>
              <a:gd name="connsiteY4" fmla="*/ 0 h 617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782" h="617774">
                <a:moveTo>
                  <a:pt x="0" y="0"/>
                </a:moveTo>
                <a:lnTo>
                  <a:pt x="1419782" y="0"/>
                </a:lnTo>
                <a:lnTo>
                  <a:pt x="1419782" y="617774"/>
                </a:lnTo>
                <a:lnTo>
                  <a:pt x="0" y="617774"/>
                </a:lnTo>
                <a:lnTo>
                  <a:pt x="0" y="0"/>
                </a:lnTo>
                <a:close/>
              </a:path>
            </a:pathLst>
          </a:custGeom>
          <a:solidFill>
            <a:srgbClr val="00CC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marL="0" lvl="0" indent="0" algn="ctr" defTabSz="533400">
              <a:lnSpc>
                <a:spcPct val="90000"/>
              </a:lnSpc>
              <a:spcBef>
                <a:spcPct val="0"/>
              </a:spcBef>
              <a:spcAft>
                <a:spcPct val="35000"/>
              </a:spcAft>
              <a:buNone/>
            </a:pPr>
            <a:r>
              <a:rPr lang="en-GB" sz="1200" kern="1200" dirty="0"/>
              <a:t> </a:t>
            </a:r>
            <a:r>
              <a:rPr lang="en-GB" sz="1400" kern="1200" dirty="0"/>
              <a:t>Appraisal, Revalidation &amp; Job Planning Lead </a:t>
            </a:r>
            <a:endParaRPr lang="en-GB" sz="1200" kern="1200" dirty="0"/>
          </a:p>
        </p:txBody>
      </p:sp>
      <p:sp>
        <p:nvSpPr>
          <p:cNvPr id="61" name="Freeform: Shape 60">
            <a:extLst>
              <a:ext uri="{FF2B5EF4-FFF2-40B4-BE49-F238E27FC236}">
                <a16:creationId xmlns:a16="http://schemas.microsoft.com/office/drawing/2014/main" id="{D4472164-5EA1-4FB8-B171-DFDF9595013E}"/>
              </a:ext>
            </a:extLst>
          </p:cNvPr>
          <p:cNvSpPr/>
          <p:nvPr/>
        </p:nvSpPr>
        <p:spPr>
          <a:xfrm>
            <a:off x="2734039" y="4278637"/>
            <a:ext cx="1333789" cy="992282"/>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B8FA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lnSpc>
                <a:spcPct val="90000"/>
              </a:lnSpc>
              <a:spcBef>
                <a:spcPct val="0"/>
              </a:spcBef>
              <a:spcAft>
                <a:spcPct val="35000"/>
              </a:spcAft>
            </a:pPr>
            <a:r>
              <a:rPr lang="en-GB" sz="1400" dirty="0"/>
              <a:t>Undergraduate Medical Team Administrator</a:t>
            </a:r>
            <a:endParaRPr lang="en-GB" sz="1100" kern="1200" dirty="0"/>
          </a:p>
        </p:txBody>
      </p:sp>
      <p:sp>
        <p:nvSpPr>
          <p:cNvPr id="66" name="Freeform: Shape 65">
            <a:extLst>
              <a:ext uri="{FF2B5EF4-FFF2-40B4-BE49-F238E27FC236}">
                <a16:creationId xmlns:a16="http://schemas.microsoft.com/office/drawing/2014/main" id="{C0F10326-5DFF-4B87-85F9-D6F84147849F}"/>
              </a:ext>
            </a:extLst>
          </p:cNvPr>
          <p:cNvSpPr/>
          <p:nvPr/>
        </p:nvSpPr>
        <p:spPr>
          <a:xfrm>
            <a:off x="4337454" y="4290008"/>
            <a:ext cx="1232438" cy="927465"/>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B8FA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lnSpc>
                <a:spcPct val="90000"/>
              </a:lnSpc>
              <a:spcBef>
                <a:spcPct val="0"/>
              </a:spcBef>
              <a:spcAft>
                <a:spcPct val="35000"/>
              </a:spcAft>
            </a:pPr>
            <a:r>
              <a:rPr lang="en-GB" sz="1400" dirty="0"/>
              <a:t>Postgraduate Medical Education Administrator</a:t>
            </a:r>
            <a:endParaRPr lang="en-GB" sz="1100" kern="1200" dirty="0"/>
          </a:p>
        </p:txBody>
      </p:sp>
      <p:sp>
        <p:nvSpPr>
          <p:cNvPr id="77" name="Freeform: Shape 76">
            <a:extLst>
              <a:ext uri="{FF2B5EF4-FFF2-40B4-BE49-F238E27FC236}">
                <a16:creationId xmlns:a16="http://schemas.microsoft.com/office/drawing/2014/main" id="{8F96C42C-A99A-4996-BA7F-B02A34100231}"/>
              </a:ext>
            </a:extLst>
          </p:cNvPr>
          <p:cNvSpPr/>
          <p:nvPr/>
        </p:nvSpPr>
        <p:spPr>
          <a:xfrm>
            <a:off x="7796296" y="2958518"/>
            <a:ext cx="1467310" cy="843960"/>
          </a:xfrm>
          <a:custGeom>
            <a:avLst/>
            <a:gdLst>
              <a:gd name="connsiteX0" fmla="*/ 0 w 1419782"/>
              <a:gd name="connsiteY0" fmla="*/ 0 h 617774"/>
              <a:gd name="connsiteX1" fmla="*/ 1419782 w 1419782"/>
              <a:gd name="connsiteY1" fmla="*/ 0 h 617774"/>
              <a:gd name="connsiteX2" fmla="*/ 1419782 w 1419782"/>
              <a:gd name="connsiteY2" fmla="*/ 617774 h 617774"/>
              <a:gd name="connsiteX3" fmla="*/ 0 w 1419782"/>
              <a:gd name="connsiteY3" fmla="*/ 617774 h 617774"/>
              <a:gd name="connsiteX4" fmla="*/ 0 w 1419782"/>
              <a:gd name="connsiteY4" fmla="*/ 0 h 617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782" h="617774">
                <a:moveTo>
                  <a:pt x="0" y="0"/>
                </a:moveTo>
                <a:lnTo>
                  <a:pt x="1419782" y="0"/>
                </a:lnTo>
                <a:lnTo>
                  <a:pt x="1419782" y="617774"/>
                </a:lnTo>
                <a:lnTo>
                  <a:pt x="0" y="617774"/>
                </a:lnTo>
                <a:lnTo>
                  <a:pt x="0" y="0"/>
                </a:lnTo>
                <a:close/>
              </a:path>
            </a:pathLst>
          </a:custGeom>
          <a:solidFill>
            <a:srgbClr val="A40C83"/>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marL="0" lvl="0" indent="0" algn="ctr" defTabSz="533400">
              <a:lnSpc>
                <a:spcPct val="90000"/>
              </a:lnSpc>
              <a:spcBef>
                <a:spcPct val="0"/>
              </a:spcBef>
              <a:spcAft>
                <a:spcPct val="35000"/>
              </a:spcAft>
              <a:buNone/>
            </a:pPr>
            <a:r>
              <a:rPr lang="en-GB" sz="1200" kern="1200" dirty="0"/>
              <a:t> </a:t>
            </a:r>
          </a:p>
          <a:p>
            <a:pPr algn="ctr" defTabSz="533400">
              <a:spcBef>
                <a:spcPct val="0"/>
              </a:spcBef>
              <a:spcAft>
                <a:spcPct val="35000"/>
              </a:spcAft>
            </a:pPr>
            <a:r>
              <a:rPr lang="en-GB" sz="1400" kern="1200" dirty="0"/>
              <a:t>Medical HR Administrator</a:t>
            </a:r>
          </a:p>
          <a:p>
            <a:pPr marL="0" lvl="0" indent="0" algn="ctr" defTabSz="533400">
              <a:lnSpc>
                <a:spcPct val="90000"/>
              </a:lnSpc>
              <a:spcBef>
                <a:spcPct val="0"/>
              </a:spcBef>
              <a:spcAft>
                <a:spcPct val="35000"/>
              </a:spcAft>
              <a:buNone/>
            </a:pPr>
            <a:r>
              <a:rPr lang="en-GB" sz="1200" kern="1200" dirty="0"/>
              <a:t> </a:t>
            </a:r>
          </a:p>
        </p:txBody>
      </p:sp>
      <p:sp>
        <p:nvSpPr>
          <p:cNvPr id="79" name="Freeform: Shape 78">
            <a:extLst>
              <a:ext uri="{FF2B5EF4-FFF2-40B4-BE49-F238E27FC236}">
                <a16:creationId xmlns:a16="http://schemas.microsoft.com/office/drawing/2014/main" id="{FCED10B9-0D90-4323-B8D3-CC6055B747B1}"/>
              </a:ext>
            </a:extLst>
          </p:cNvPr>
          <p:cNvSpPr/>
          <p:nvPr/>
        </p:nvSpPr>
        <p:spPr>
          <a:xfrm>
            <a:off x="4004770" y="2969929"/>
            <a:ext cx="1467310" cy="843960"/>
          </a:xfrm>
          <a:custGeom>
            <a:avLst/>
            <a:gdLst>
              <a:gd name="connsiteX0" fmla="*/ 0 w 1419782"/>
              <a:gd name="connsiteY0" fmla="*/ 0 h 617774"/>
              <a:gd name="connsiteX1" fmla="*/ 1419782 w 1419782"/>
              <a:gd name="connsiteY1" fmla="*/ 0 h 617774"/>
              <a:gd name="connsiteX2" fmla="*/ 1419782 w 1419782"/>
              <a:gd name="connsiteY2" fmla="*/ 617774 h 617774"/>
              <a:gd name="connsiteX3" fmla="*/ 0 w 1419782"/>
              <a:gd name="connsiteY3" fmla="*/ 617774 h 617774"/>
              <a:gd name="connsiteX4" fmla="*/ 0 w 1419782"/>
              <a:gd name="connsiteY4" fmla="*/ 0 h 617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782" h="617774">
                <a:moveTo>
                  <a:pt x="0" y="0"/>
                </a:moveTo>
                <a:lnTo>
                  <a:pt x="1419782" y="0"/>
                </a:lnTo>
                <a:lnTo>
                  <a:pt x="1419782" y="617774"/>
                </a:lnTo>
                <a:lnTo>
                  <a:pt x="0" y="617774"/>
                </a:lnTo>
                <a:lnTo>
                  <a:pt x="0" y="0"/>
                </a:lnTo>
                <a:close/>
              </a:path>
            </a:pathLst>
          </a:custGeom>
          <a:solidFill>
            <a:srgbClr val="00CC99"/>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marL="0" lvl="0" indent="0" algn="ctr" defTabSz="533400">
              <a:lnSpc>
                <a:spcPct val="90000"/>
              </a:lnSpc>
              <a:spcBef>
                <a:spcPct val="0"/>
              </a:spcBef>
              <a:spcAft>
                <a:spcPct val="35000"/>
              </a:spcAft>
              <a:buNone/>
            </a:pPr>
            <a:r>
              <a:rPr lang="en-GB" sz="1200" kern="1200" dirty="0"/>
              <a:t> </a:t>
            </a:r>
            <a:r>
              <a:rPr lang="en-GB" sz="1400" kern="1200" dirty="0"/>
              <a:t>Medical Rotations Lead</a:t>
            </a:r>
            <a:endParaRPr lang="en-GB" sz="1200" kern="1200" dirty="0"/>
          </a:p>
        </p:txBody>
      </p:sp>
      <p:cxnSp>
        <p:nvCxnSpPr>
          <p:cNvPr id="86" name="Straight Connector 85">
            <a:extLst>
              <a:ext uri="{FF2B5EF4-FFF2-40B4-BE49-F238E27FC236}">
                <a16:creationId xmlns:a16="http://schemas.microsoft.com/office/drawing/2014/main" id="{FA812EFB-2EE1-45C7-9E76-E1D04631480B}"/>
              </a:ext>
            </a:extLst>
          </p:cNvPr>
          <p:cNvCxnSpPr>
            <a:cxnSpLocks/>
          </p:cNvCxnSpPr>
          <p:nvPr/>
        </p:nvCxnSpPr>
        <p:spPr>
          <a:xfrm>
            <a:off x="2947855" y="2838124"/>
            <a:ext cx="7487005"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7" name="Freeform: Shape 86">
            <a:extLst>
              <a:ext uri="{FF2B5EF4-FFF2-40B4-BE49-F238E27FC236}">
                <a16:creationId xmlns:a16="http://schemas.microsoft.com/office/drawing/2014/main" id="{AE7D17AD-F298-4F3F-A113-E5B87D8FD051}"/>
              </a:ext>
            </a:extLst>
          </p:cNvPr>
          <p:cNvSpPr/>
          <p:nvPr/>
        </p:nvSpPr>
        <p:spPr>
          <a:xfrm>
            <a:off x="9609106" y="2958518"/>
            <a:ext cx="1467310" cy="843960"/>
          </a:xfrm>
          <a:custGeom>
            <a:avLst/>
            <a:gdLst>
              <a:gd name="connsiteX0" fmla="*/ 0 w 1419782"/>
              <a:gd name="connsiteY0" fmla="*/ 0 h 617774"/>
              <a:gd name="connsiteX1" fmla="*/ 1419782 w 1419782"/>
              <a:gd name="connsiteY1" fmla="*/ 0 h 617774"/>
              <a:gd name="connsiteX2" fmla="*/ 1419782 w 1419782"/>
              <a:gd name="connsiteY2" fmla="*/ 617774 h 617774"/>
              <a:gd name="connsiteX3" fmla="*/ 0 w 1419782"/>
              <a:gd name="connsiteY3" fmla="*/ 617774 h 617774"/>
              <a:gd name="connsiteX4" fmla="*/ 0 w 1419782"/>
              <a:gd name="connsiteY4" fmla="*/ 0 h 617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782" h="617774">
                <a:moveTo>
                  <a:pt x="0" y="0"/>
                </a:moveTo>
                <a:lnTo>
                  <a:pt x="1419782" y="0"/>
                </a:lnTo>
                <a:lnTo>
                  <a:pt x="1419782" y="617774"/>
                </a:lnTo>
                <a:lnTo>
                  <a:pt x="0" y="617774"/>
                </a:lnTo>
                <a:lnTo>
                  <a:pt x="0" y="0"/>
                </a:lnTo>
                <a:close/>
              </a:path>
            </a:pathLst>
          </a:custGeom>
          <a:solidFill>
            <a:srgbClr val="0000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marL="0" lvl="0" indent="0" algn="ctr" defTabSz="533400">
              <a:lnSpc>
                <a:spcPct val="90000"/>
              </a:lnSpc>
              <a:spcBef>
                <a:spcPct val="0"/>
              </a:spcBef>
              <a:spcAft>
                <a:spcPct val="35000"/>
              </a:spcAft>
              <a:buNone/>
            </a:pPr>
            <a:r>
              <a:rPr lang="en-GB" sz="1200" kern="1200" dirty="0"/>
              <a:t> </a:t>
            </a:r>
          </a:p>
          <a:p>
            <a:pPr algn="ctr" defTabSz="533400">
              <a:spcBef>
                <a:spcPct val="0"/>
              </a:spcBef>
              <a:spcAft>
                <a:spcPct val="35000"/>
              </a:spcAft>
            </a:pPr>
            <a:r>
              <a:rPr lang="en-GB" sz="1400" kern="1200" dirty="0"/>
              <a:t>Medical HR Recruitment Officer</a:t>
            </a:r>
          </a:p>
          <a:p>
            <a:pPr marL="0" lvl="0" indent="0" algn="ctr" defTabSz="533400">
              <a:lnSpc>
                <a:spcPct val="90000"/>
              </a:lnSpc>
              <a:spcBef>
                <a:spcPct val="0"/>
              </a:spcBef>
              <a:spcAft>
                <a:spcPct val="35000"/>
              </a:spcAft>
              <a:buNone/>
            </a:pPr>
            <a:r>
              <a:rPr lang="en-GB" sz="1200" kern="1200" dirty="0"/>
              <a:t> </a:t>
            </a:r>
          </a:p>
        </p:txBody>
      </p:sp>
      <p:pic>
        <p:nvPicPr>
          <p:cNvPr id="1027" name="Picture 11">
            <a:extLst>
              <a:ext uri="{FF2B5EF4-FFF2-40B4-BE49-F238E27FC236}">
                <a16:creationId xmlns:a16="http://schemas.microsoft.com/office/drawing/2014/main" id="{4B5911CE-3FDC-4183-A4A4-F06970DF4C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78752" y="255320"/>
            <a:ext cx="19335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Freeform: Shape 47">
            <a:extLst>
              <a:ext uri="{FF2B5EF4-FFF2-40B4-BE49-F238E27FC236}">
                <a16:creationId xmlns:a16="http://schemas.microsoft.com/office/drawing/2014/main" id="{EAD1652C-2566-482F-B2B8-53AEA71E6C1D}"/>
              </a:ext>
            </a:extLst>
          </p:cNvPr>
          <p:cNvSpPr/>
          <p:nvPr/>
        </p:nvSpPr>
        <p:spPr>
          <a:xfrm>
            <a:off x="5946256" y="2944135"/>
            <a:ext cx="1281982" cy="978421"/>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F3399"/>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spcBef>
                <a:spcPct val="0"/>
              </a:spcBef>
            </a:pPr>
            <a:r>
              <a:rPr lang="en-GB" sz="1400" dirty="0"/>
              <a:t>Medical Rostering Lead</a:t>
            </a:r>
            <a:endParaRPr lang="en-GB" sz="1000" kern="1200" dirty="0"/>
          </a:p>
        </p:txBody>
      </p:sp>
      <p:sp>
        <p:nvSpPr>
          <p:cNvPr id="45" name="Freeform: Shape 44">
            <a:extLst>
              <a:ext uri="{FF2B5EF4-FFF2-40B4-BE49-F238E27FC236}">
                <a16:creationId xmlns:a16="http://schemas.microsoft.com/office/drawing/2014/main" id="{146CBFF6-3FB8-4B66-961C-A7511F977EF6}"/>
              </a:ext>
            </a:extLst>
          </p:cNvPr>
          <p:cNvSpPr/>
          <p:nvPr/>
        </p:nvSpPr>
        <p:spPr>
          <a:xfrm>
            <a:off x="5748323" y="4278916"/>
            <a:ext cx="1232438" cy="927465"/>
          </a:xfrm>
          <a:custGeom>
            <a:avLst/>
            <a:gdLst>
              <a:gd name="connsiteX0" fmla="*/ 0 w 1365661"/>
              <a:gd name="connsiteY0" fmla="*/ 0 h 707078"/>
              <a:gd name="connsiteX1" fmla="*/ 1365661 w 1365661"/>
              <a:gd name="connsiteY1" fmla="*/ 0 h 707078"/>
              <a:gd name="connsiteX2" fmla="*/ 1365661 w 1365661"/>
              <a:gd name="connsiteY2" fmla="*/ 707078 h 707078"/>
              <a:gd name="connsiteX3" fmla="*/ 0 w 1365661"/>
              <a:gd name="connsiteY3" fmla="*/ 707078 h 707078"/>
              <a:gd name="connsiteX4" fmla="*/ 0 w 1365661"/>
              <a:gd name="connsiteY4" fmla="*/ 0 h 707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61" h="707078">
                <a:moveTo>
                  <a:pt x="0" y="0"/>
                </a:moveTo>
                <a:lnTo>
                  <a:pt x="1365661" y="0"/>
                </a:lnTo>
                <a:lnTo>
                  <a:pt x="1365661" y="707078"/>
                </a:lnTo>
                <a:lnTo>
                  <a:pt x="0" y="707078"/>
                </a:lnTo>
                <a:lnTo>
                  <a:pt x="0" y="0"/>
                </a:lnTo>
                <a:close/>
              </a:path>
            </a:pathLst>
          </a:custGeom>
          <a:solidFill>
            <a:srgbClr val="FB8FA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99777" numCol="1" spcCol="1270" anchor="ctr" anchorCtr="0">
            <a:noAutofit/>
          </a:bodyPr>
          <a:lstStyle/>
          <a:p>
            <a:pPr lvl="0" algn="ctr" defTabSz="533400">
              <a:lnSpc>
                <a:spcPct val="90000"/>
              </a:lnSpc>
              <a:spcBef>
                <a:spcPct val="0"/>
              </a:spcBef>
              <a:spcAft>
                <a:spcPct val="35000"/>
              </a:spcAft>
            </a:pPr>
            <a:r>
              <a:rPr lang="en-GB" sz="1400" dirty="0"/>
              <a:t>Postgraduate Medical Education Administrator</a:t>
            </a:r>
            <a:endParaRPr lang="en-GB" sz="1100" kern="1200" dirty="0"/>
          </a:p>
        </p:txBody>
      </p:sp>
      <p:sp>
        <p:nvSpPr>
          <p:cNvPr id="46" name="Freeform: Shape 45">
            <a:extLst>
              <a:ext uri="{FF2B5EF4-FFF2-40B4-BE49-F238E27FC236}">
                <a16:creationId xmlns:a16="http://schemas.microsoft.com/office/drawing/2014/main" id="{1E4F245A-AF5A-4011-816F-3C23042FE9C4}"/>
              </a:ext>
            </a:extLst>
          </p:cNvPr>
          <p:cNvSpPr/>
          <p:nvPr/>
        </p:nvSpPr>
        <p:spPr>
          <a:xfrm>
            <a:off x="5285592" y="562095"/>
            <a:ext cx="1513452" cy="855784"/>
          </a:xfrm>
          <a:custGeom>
            <a:avLst/>
            <a:gdLst>
              <a:gd name="connsiteX0" fmla="*/ 0 w 1513452"/>
              <a:gd name="connsiteY0" fmla="*/ 0 h 855784"/>
              <a:gd name="connsiteX1" fmla="*/ 1513452 w 1513452"/>
              <a:gd name="connsiteY1" fmla="*/ 0 h 855784"/>
              <a:gd name="connsiteX2" fmla="*/ 1513452 w 1513452"/>
              <a:gd name="connsiteY2" fmla="*/ 855784 h 855784"/>
              <a:gd name="connsiteX3" fmla="*/ 0 w 1513452"/>
              <a:gd name="connsiteY3" fmla="*/ 855784 h 855784"/>
              <a:gd name="connsiteX4" fmla="*/ 0 w 1513452"/>
              <a:gd name="connsiteY4" fmla="*/ 0 h 855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452" h="855784">
                <a:moveTo>
                  <a:pt x="0" y="0"/>
                </a:moveTo>
                <a:lnTo>
                  <a:pt x="1513452" y="0"/>
                </a:lnTo>
                <a:lnTo>
                  <a:pt x="1513452" y="855784"/>
                </a:lnTo>
                <a:lnTo>
                  <a:pt x="0" y="855784"/>
                </a:lnTo>
                <a:lnTo>
                  <a:pt x="0" y="0"/>
                </a:lnTo>
                <a:close/>
              </a:path>
            </a:pathLst>
          </a:custGeom>
          <a:solidFill>
            <a:srgbClr val="FF00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99777" numCol="1" spcCol="1270" anchor="ctr" anchorCtr="0">
            <a:noAutofit/>
          </a:bodyPr>
          <a:lstStyle/>
          <a:p>
            <a:pPr lvl="0" algn="ctr"/>
            <a:r>
              <a:rPr lang="en-GB" sz="1400" dirty="0"/>
              <a:t>Head of Workforce Resourcing</a:t>
            </a:r>
          </a:p>
        </p:txBody>
      </p:sp>
    </p:spTree>
    <p:extLst>
      <p:ext uri="{BB962C8B-B14F-4D97-AF65-F5344CB8AC3E}">
        <p14:creationId xmlns:p14="http://schemas.microsoft.com/office/powerpoint/2010/main" val="67869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1C925417-BBD7-4417-962E-F4B2E2156FD2}"/>
              </a:ext>
            </a:extLst>
          </p:cNvPr>
          <p:cNvCxnSpPr>
            <a:cxnSpLocks/>
          </p:cNvCxnSpPr>
          <p:nvPr/>
        </p:nvCxnSpPr>
        <p:spPr>
          <a:xfrm flipH="1">
            <a:off x="5803345" y="1357077"/>
            <a:ext cx="9909" cy="1356946"/>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937209-0BEE-4911-B375-FB24C9E17628}"/>
              </a:ext>
            </a:extLst>
          </p:cNvPr>
          <p:cNvCxnSpPr>
            <a:cxnSpLocks/>
          </p:cNvCxnSpPr>
          <p:nvPr/>
        </p:nvCxnSpPr>
        <p:spPr>
          <a:xfrm flipH="1">
            <a:off x="7901001" y="2788191"/>
            <a:ext cx="9909" cy="1356946"/>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BB94B71-2825-40FB-A345-223532FD8D8F}"/>
              </a:ext>
            </a:extLst>
          </p:cNvPr>
          <p:cNvCxnSpPr>
            <a:cxnSpLocks/>
          </p:cNvCxnSpPr>
          <p:nvPr/>
        </p:nvCxnSpPr>
        <p:spPr>
          <a:xfrm flipH="1">
            <a:off x="3712818" y="3197643"/>
            <a:ext cx="9909" cy="1356946"/>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6DD8BBB-67E2-4F91-B51A-C9FDD3387BE2}"/>
              </a:ext>
            </a:extLst>
          </p:cNvPr>
          <p:cNvCxnSpPr>
            <a:cxnSpLocks/>
          </p:cNvCxnSpPr>
          <p:nvPr/>
        </p:nvCxnSpPr>
        <p:spPr>
          <a:xfrm>
            <a:off x="2895600" y="4547311"/>
            <a:ext cx="0" cy="22203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68E354-27AB-4AE8-9AB8-7C645CAEDE25}"/>
              </a:ext>
            </a:extLst>
          </p:cNvPr>
          <p:cNvCxnSpPr>
            <a:cxnSpLocks/>
          </p:cNvCxnSpPr>
          <p:nvPr/>
        </p:nvCxnSpPr>
        <p:spPr>
          <a:xfrm>
            <a:off x="4699217" y="4554589"/>
            <a:ext cx="0" cy="214757"/>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D984A7B0-12A0-4B2B-880A-3B2F5EE7A66D}"/>
              </a:ext>
            </a:extLst>
          </p:cNvPr>
          <p:cNvSpPr/>
          <p:nvPr/>
        </p:nvSpPr>
        <p:spPr>
          <a:xfrm>
            <a:off x="4966154" y="1022485"/>
            <a:ext cx="1699811" cy="909932"/>
          </a:xfrm>
          <a:custGeom>
            <a:avLst/>
            <a:gdLst>
              <a:gd name="connsiteX0" fmla="*/ 0 w 1699811"/>
              <a:gd name="connsiteY0" fmla="*/ 0 h 909932"/>
              <a:gd name="connsiteX1" fmla="*/ 1699811 w 1699811"/>
              <a:gd name="connsiteY1" fmla="*/ 0 h 909932"/>
              <a:gd name="connsiteX2" fmla="*/ 1699811 w 1699811"/>
              <a:gd name="connsiteY2" fmla="*/ 909932 h 909932"/>
              <a:gd name="connsiteX3" fmla="*/ 0 w 1699811"/>
              <a:gd name="connsiteY3" fmla="*/ 909932 h 909932"/>
              <a:gd name="connsiteX4" fmla="*/ 0 w 1699811"/>
              <a:gd name="connsiteY4" fmla="*/ 0 h 9099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9811" h="909932">
                <a:moveTo>
                  <a:pt x="0" y="0"/>
                </a:moveTo>
                <a:lnTo>
                  <a:pt x="1699811" y="0"/>
                </a:lnTo>
                <a:lnTo>
                  <a:pt x="1699811" y="909932"/>
                </a:lnTo>
                <a:lnTo>
                  <a:pt x="0" y="909932"/>
                </a:lnTo>
                <a:lnTo>
                  <a:pt x="0" y="0"/>
                </a:lnTo>
                <a:close/>
              </a:path>
            </a:pathLst>
          </a:custGeom>
          <a:solidFill>
            <a:srgbClr val="FF00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11594" numCol="1" spcCol="1270" anchor="ctr" anchorCtr="0">
            <a:noAutofit/>
          </a:bodyPr>
          <a:lstStyle/>
          <a:p>
            <a:pPr marL="0" lvl="0" indent="0" algn="ctr" defTabSz="666750">
              <a:lnSpc>
                <a:spcPct val="90000"/>
              </a:lnSpc>
              <a:spcBef>
                <a:spcPct val="0"/>
              </a:spcBef>
              <a:spcAft>
                <a:spcPct val="35000"/>
              </a:spcAft>
              <a:buNone/>
            </a:pPr>
            <a:r>
              <a:rPr lang="en-GB" sz="1500" kern="1200" dirty="0"/>
              <a:t>Head of Workforce Resourcing</a:t>
            </a:r>
          </a:p>
        </p:txBody>
      </p:sp>
      <p:sp>
        <p:nvSpPr>
          <p:cNvPr id="16" name="Freeform: Shape 15">
            <a:extLst>
              <a:ext uri="{FF2B5EF4-FFF2-40B4-BE49-F238E27FC236}">
                <a16:creationId xmlns:a16="http://schemas.microsoft.com/office/drawing/2014/main" id="{941E3A6D-7061-49D3-B981-8019F3FD1D15}"/>
              </a:ext>
            </a:extLst>
          </p:cNvPr>
          <p:cNvSpPr/>
          <p:nvPr/>
        </p:nvSpPr>
        <p:spPr>
          <a:xfrm>
            <a:off x="7149984" y="2344719"/>
            <a:ext cx="1527412" cy="771179"/>
          </a:xfrm>
          <a:custGeom>
            <a:avLst/>
            <a:gdLst>
              <a:gd name="connsiteX0" fmla="*/ 0 w 1527412"/>
              <a:gd name="connsiteY0" fmla="*/ 0 h 862736"/>
              <a:gd name="connsiteX1" fmla="*/ 1527412 w 1527412"/>
              <a:gd name="connsiteY1" fmla="*/ 0 h 862736"/>
              <a:gd name="connsiteX2" fmla="*/ 1527412 w 1527412"/>
              <a:gd name="connsiteY2" fmla="*/ 862736 h 862736"/>
              <a:gd name="connsiteX3" fmla="*/ 0 w 1527412"/>
              <a:gd name="connsiteY3" fmla="*/ 862736 h 862736"/>
              <a:gd name="connsiteX4" fmla="*/ 0 w 1527412"/>
              <a:gd name="connsiteY4" fmla="*/ 0 h 862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7412" h="862736">
                <a:moveTo>
                  <a:pt x="0" y="0"/>
                </a:moveTo>
                <a:lnTo>
                  <a:pt x="1527412" y="0"/>
                </a:lnTo>
                <a:lnTo>
                  <a:pt x="1527412" y="862736"/>
                </a:lnTo>
                <a:lnTo>
                  <a:pt x="0" y="862736"/>
                </a:lnTo>
                <a:lnTo>
                  <a:pt x="0" y="0"/>
                </a:lnTo>
                <a:close/>
              </a:path>
            </a:pathLst>
          </a:custGeom>
          <a:solidFill>
            <a:srgbClr val="0070C0"/>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11594" numCol="1" spcCol="1270" anchor="ctr" anchorCtr="0">
            <a:noAutofit/>
          </a:bodyPr>
          <a:lstStyle/>
          <a:p>
            <a:pPr marL="0" lvl="0" indent="0" algn="ctr" defTabSz="666750">
              <a:lnSpc>
                <a:spcPct val="90000"/>
              </a:lnSpc>
              <a:spcBef>
                <a:spcPct val="0"/>
              </a:spcBef>
              <a:spcAft>
                <a:spcPct val="35000"/>
              </a:spcAft>
              <a:buNone/>
            </a:pPr>
            <a:r>
              <a:rPr lang="en-GB" sz="1400" kern="1200" dirty="0"/>
              <a:t>Business Intelligence Manager</a:t>
            </a:r>
          </a:p>
        </p:txBody>
      </p:sp>
      <p:sp>
        <p:nvSpPr>
          <p:cNvPr id="18" name="Freeform: Shape 17">
            <a:extLst>
              <a:ext uri="{FF2B5EF4-FFF2-40B4-BE49-F238E27FC236}">
                <a16:creationId xmlns:a16="http://schemas.microsoft.com/office/drawing/2014/main" id="{F07DFAAF-4D5A-4036-8F46-31B943F301F5}"/>
              </a:ext>
            </a:extLst>
          </p:cNvPr>
          <p:cNvSpPr/>
          <p:nvPr/>
        </p:nvSpPr>
        <p:spPr>
          <a:xfrm>
            <a:off x="2959021" y="2344718"/>
            <a:ext cx="1527412" cy="869863"/>
          </a:xfrm>
          <a:custGeom>
            <a:avLst/>
            <a:gdLst>
              <a:gd name="connsiteX0" fmla="*/ 0 w 1527412"/>
              <a:gd name="connsiteY0" fmla="*/ 0 h 790826"/>
              <a:gd name="connsiteX1" fmla="*/ 1527412 w 1527412"/>
              <a:gd name="connsiteY1" fmla="*/ 0 h 790826"/>
              <a:gd name="connsiteX2" fmla="*/ 1527412 w 1527412"/>
              <a:gd name="connsiteY2" fmla="*/ 790826 h 790826"/>
              <a:gd name="connsiteX3" fmla="*/ 0 w 1527412"/>
              <a:gd name="connsiteY3" fmla="*/ 790826 h 790826"/>
              <a:gd name="connsiteX4" fmla="*/ 0 w 1527412"/>
              <a:gd name="connsiteY4" fmla="*/ 0 h 790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7412" h="790826">
                <a:moveTo>
                  <a:pt x="0" y="0"/>
                </a:moveTo>
                <a:lnTo>
                  <a:pt x="1527412" y="0"/>
                </a:lnTo>
                <a:lnTo>
                  <a:pt x="1527412" y="790826"/>
                </a:lnTo>
                <a:lnTo>
                  <a:pt x="0" y="790826"/>
                </a:lnTo>
                <a:lnTo>
                  <a:pt x="0" y="0"/>
                </a:lnTo>
                <a:close/>
              </a:path>
            </a:pathLst>
          </a:custGeom>
          <a:solidFill>
            <a:srgbClr val="0070C0"/>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11594" numCol="1" spcCol="1270" anchor="ctr" anchorCtr="0">
            <a:noAutofit/>
          </a:bodyPr>
          <a:lstStyle/>
          <a:p>
            <a:pPr marL="0" lvl="0" indent="0" algn="ctr" defTabSz="666750">
              <a:lnSpc>
                <a:spcPct val="90000"/>
              </a:lnSpc>
              <a:spcBef>
                <a:spcPct val="0"/>
              </a:spcBef>
              <a:spcAft>
                <a:spcPct val="35000"/>
              </a:spcAft>
              <a:buNone/>
            </a:pPr>
            <a:r>
              <a:rPr lang="en-GB" sz="1400" kern="1200" dirty="0"/>
              <a:t>HR Systems Manager</a:t>
            </a:r>
          </a:p>
        </p:txBody>
      </p:sp>
      <p:sp>
        <p:nvSpPr>
          <p:cNvPr id="20" name="Freeform: Shape 19">
            <a:extLst>
              <a:ext uri="{FF2B5EF4-FFF2-40B4-BE49-F238E27FC236}">
                <a16:creationId xmlns:a16="http://schemas.microsoft.com/office/drawing/2014/main" id="{F4E55E22-8484-44E8-BC3C-51E27594B0F5}"/>
              </a:ext>
            </a:extLst>
          </p:cNvPr>
          <p:cNvSpPr/>
          <p:nvPr/>
        </p:nvSpPr>
        <p:spPr>
          <a:xfrm>
            <a:off x="2391071" y="4758979"/>
            <a:ext cx="1135900" cy="790826"/>
          </a:xfrm>
          <a:custGeom>
            <a:avLst/>
            <a:gdLst>
              <a:gd name="connsiteX0" fmla="*/ 0 w 1527412"/>
              <a:gd name="connsiteY0" fmla="*/ 0 h 790826"/>
              <a:gd name="connsiteX1" fmla="*/ 1527412 w 1527412"/>
              <a:gd name="connsiteY1" fmla="*/ 0 h 790826"/>
              <a:gd name="connsiteX2" fmla="*/ 1527412 w 1527412"/>
              <a:gd name="connsiteY2" fmla="*/ 790826 h 790826"/>
              <a:gd name="connsiteX3" fmla="*/ 0 w 1527412"/>
              <a:gd name="connsiteY3" fmla="*/ 790826 h 790826"/>
              <a:gd name="connsiteX4" fmla="*/ 0 w 1527412"/>
              <a:gd name="connsiteY4" fmla="*/ 0 h 790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7412" h="790826">
                <a:moveTo>
                  <a:pt x="0" y="0"/>
                </a:moveTo>
                <a:lnTo>
                  <a:pt x="1527412" y="0"/>
                </a:lnTo>
                <a:lnTo>
                  <a:pt x="1527412" y="790826"/>
                </a:lnTo>
                <a:lnTo>
                  <a:pt x="0" y="790826"/>
                </a:lnTo>
                <a:lnTo>
                  <a:pt x="0" y="0"/>
                </a:lnTo>
                <a:close/>
              </a:path>
            </a:pathLst>
          </a:custGeom>
          <a:solidFill>
            <a:srgbClr val="92D050"/>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11594" numCol="1" spcCol="1270" anchor="ctr" anchorCtr="0">
            <a:noAutofit/>
          </a:bodyPr>
          <a:lstStyle/>
          <a:p>
            <a:pPr marL="0" lvl="0" indent="0" algn="ctr" defTabSz="666750">
              <a:lnSpc>
                <a:spcPct val="90000"/>
              </a:lnSpc>
              <a:spcBef>
                <a:spcPct val="0"/>
              </a:spcBef>
              <a:spcAft>
                <a:spcPct val="35000"/>
              </a:spcAft>
              <a:buNone/>
            </a:pPr>
            <a:r>
              <a:rPr lang="en-GB" sz="1400" kern="1200" dirty="0"/>
              <a:t>HR Systems Officer</a:t>
            </a:r>
          </a:p>
        </p:txBody>
      </p:sp>
      <p:sp>
        <p:nvSpPr>
          <p:cNvPr id="22" name="Freeform: Shape 21">
            <a:extLst>
              <a:ext uri="{FF2B5EF4-FFF2-40B4-BE49-F238E27FC236}">
                <a16:creationId xmlns:a16="http://schemas.microsoft.com/office/drawing/2014/main" id="{A0BDF781-C947-4B6C-8D7A-60DBD2F043B3}"/>
              </a:ext>
            </a:extLst>
          </p:cNvPr>
          <p:cNvSpPr/>
          <p:nvPr/>
        </p:nvSpPr>
        <p:spPr>
          <a:xfrm>
            <a:off x="4131266" y="4776624"/>
            <a:ext cx="1135901" cy="790826"/>
          </a:xfrm>
          <a:custGeom>
            <a:avLst/>
            <a:gdLst>
              <a:gd name="connsiteX0" fmla="*/ 0 w 1527412"/>
              <a:gd name="connsiteY0" fmla="*/ 0 h 790826"/>
              <a:gd name="connsiteX1" fmla="*/ 1527412 w 1527412"/>
              <a:gd name="connsiteY1" fmla="*/ 0 h 790826"/>
              <a:gd name="connsiteX2" fmla="*/ 1527412 w 1527412"/>
              <a:gd name="connsiteY2" fmla="*/ 790826 h 790826"/>
              <a:gd name="connsiteX3" fmla="*/ 0 w 1527412"/>
              <a:gd name="connsiteY3" fmla="*/ 790826 h 790826"/>
              <a:gd name="connsiteX4" fmla="*/ 0 w 1527412"/>
              <a:gd name="connsiteY4" fmla="*/ 0 h 790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7412" h="790826">
                <a:moveTo>
                  <a:pt x="0" y="0"/>
                </a:moveTo>
                <a:lnTo>
                  <a:pt x="1527412" y="0"/>
                </a:lnTo>
                <a:lnTo>
                  <a:pt x="1527412" y="790826"/>
                </a:lnTo>
                <a:lnTo>
                  <a:pt x="0" y="790826"/>
                </a:lnTo>
                <a:lnTo>
                  <a:pt x="0" y="0"/>
                </a:lnTo>
                <a:close/>
              </a:path>
            </a:pathLst>
          </a:custGeom>
          <a:solidFill>
            <a:srgbClr val="92D050"/>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11594" numCol="1" spcCol="1270" anchor="ctr" anchorCtr="0">
            <a:noAutofit/>
          </a:bodyPr>
          <a:lstStyle/>
          <a:p>
            <a:pPr marL="0" lvl="0" indent="0" algn="ctr" defTabSz="666750">
              <a:lnSpc>
                <a:spcPct val="90000"/>
              </a:lnSpc>
              <a:spcBef>
                <a:spcPct val="0"/>
              </a:spcBef>
              <a:spcAft>
                <a:spcPct val="35000"/>
              </a:spcAft>
              <a:buNone/>
            </a:pPr>
            <a:r>
              <a:rPr lang="en-GB" sz="1400" kern="1200" dirty="0"/>
              <a:t>HR Systems Officer</a:t>
            </a:r>
          </a:p>
        </p:txBody>
      </p:sp>
      <p:sp>
        <p:nvSpPr>
          <p:cNvPr id="5" name="Title 2">
            <a:extLst>
              <a:ext uri="{FF2B5EF4-FFF2-40B4-BE49-F238E27FC236}">
                <a16:creationId xmlns:a16="http://schemas.microsoft.com/office/drawing/2014/main" id="{45D47704-C4AD-4BDC-A5E4-24DF22126D2A}"/>
              </a:ext>
            </a:extLst>
          </p:cNvPr>
          <p:cNvSpPr txBox="1">
            <a:spLocks/>
          </p:cNvSpPr>
          <p:nvPr/>
        </p:nvSpPr>
        <p:spPr>
          <a:xfrm>
            <a:off x="577312" y="694502"/>
            <a:ext cx="3307468" cy="544812"/>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12800" dirty="0"/>
          </a:p>
          <a:p>
            <a:pPr algn="l"/>
            <a:r>
              <a:rPr lang="en-US" sz="12800" dirty="0" err="1"/>
              <a:t>ESR</a:t>
            </a:r>
            <a:r>
              <a:rPr lang="en-US" sz="12800" dirty="0"/>
              <a:t> &amp; Workforce Information Team</a:t>
            </a:r>
            <a:br>
              <a:rPr lang="en-US" dirty="0"/>
            </a:br>
            <a:endParaRPr lang="en-US" dirty="0"/>
          </a:p>
        </p:txBody>
      </p:sp>
      <p:pic>
        <p:nvPicPr>
          <p:cNvPr id="6" name="Picture 5">
            <a:extLst>
              <a:ext uri="{FF2B5EF4-FFF2-40B4-BE49-F238E27FC236}">
                <a16:creationId xmlns:a16="http://schemas.microsoft.com/office/drawing/2014/main" id="{F5483DD0-E4B0-4AA6-8EB8-F03727263298}"/>
              </a:ext>
            </a:extLst>
          </p:cNvPr>
          <p:cNvPicPr>
            <a:picLocks noChangeAspect="1"/>
          </p:cNvPicPr>
          <p:nvPr/>
        </p:nvPicPr>
        <p:blipFill>
          <a:blip r:embed="rId2"/>
          <a:stretch>
            <a:fillRect/>
          </a:stretch>
        </p:blipFill>
        <p:spPr>
          <a:xfrm>
            <a:off x="8519634" y="157283"/>
            <a:ext cx="3524250" cy="809625"/>
          </a:xfrm>
          <a:prstGeom prst="rect">
            <a:avLst/>
          </a:prstGeom>
        </p:spPr>
      </p:pic>
      <p:grpSp>
        <p:nvGrpSpPr>
          <p:cNvPr id="8" name="Group 7">
            <a:extLst>
              <a:ext uri="{FF2B5EF4-FFF2-40B4-BE49-F238E27FC236}">
                <a16:creationId xmlns:a16="http://schemas.microsoft.com/office/drawing/2014/main" id="{A83C6A42-D8D0-40D6-9AB2-308C4E5574F2}"/>
              </a:ext>
            </a:extLst>
          </p:cNvPr>
          <p:cNvGrpSpPr/>
          <p:nvPr/>
        </p:nvGrpSpPr>
        <p:grpSpPr>
          <a:xfrm>
            <a:off x="9537916" y="4738333"/>
            <a:ext cx="3127760" cy="769441"/>
            <a:chOff x="7755329" y="3959416"/>
            <a:chExt cx="3127760" cy="769441"/>
          </a:xfrm>
        </p:grpSpPr>
        <p:pic>
          <p:nvPicPr>
            <p:cNvPr id="9" name="Picture 8">
              <a:extLst>
                <a:ext uri="{FF2B5EF4-FFF2-40B4-BE49-F238E27FC236}">
                  <a16:creationId xmlns:a16="http://schemas.microsoft.com/office/drawing/2014/main" id="{EFFEB447-CA27-4688-AD8E-EA6F33579476}"/>
                </a:ext>
              </a:extLst>
            </p:cNvPr>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755329" y="4026177"/>
              <a:ext cx="410210" cy="410210"/>
            </a:xfrm>
            <a:prstGeom prst="rect">
              <a:avLst/>
            </a:prstGeom>
          </p:spPr>
        </p:pic>
        <p:sp>
          <p:nvSpPr>
            <p:cNvPr id="10" name="Rectangle 71">
              <a:extLst>
                <a:ext uri="{FF2B5EF4-FFF2-40B4-BE49-F238E27FC236}">
                  <a16:creationId xmlns:a16="http://schemas.microsoft.com/office/drawing/2014/main" id="{C1F7D185-9F5D-4F56-B3F4-03156C2AB065}"/>
                </a:ext>
              </a:extLst>
            </p:cNvPr>
            <p:cNvSpPr>
              <a:spLocks noChangeArrowheads="1"/>
            </p:cNvSpPr>
            <p:nvPr/>
          </p:nvSpPr>
          <p:spPr bwMode="auto">
            <a:xfrm>
              <a:off x="8165539" y="3959416"/>
              <a:ext cx="271755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ESR Team </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01473 266300</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4"/>
                </a:rPr>
                <a:t>esrteam@nsft.nhs.uk</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Guides available on the intranet</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grpSp>
      <p:pic>
        <p:nvPicPr>
          <p:cNvPr id="29" name="Picture 14" descr="image005">
            <a:extLst>
              <a:ext uri="{FF2B5EF4-FFF2-40B4-BE49-F238E27FC236}">
                <a16:creationId xmlns:a16="http://schemas.microsoft.com/office/drawing/2014/main" id="{C8615692-B4F0-46EC-8F27-38118045FE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51971" y="6035424"/>
            <a:ext cx="2364478" cy="67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Freeform: Shape 23">
            <a:extLst>
              <a:ext uri="{FF2B5EF4-FFF2-40B4-BE49-F238E27FC236}">
                <a16:creationId xmlns:a16="http://schemas.microsoft.com/office/drawing/2014/main" id="{1AD7A850-7C23-4A93-902B-5D3EF1F229F8}"/>
              </a:ext>
            </a:extLst>
          </p:cNvPr>
          <p:cNvSpPr/>
          <p:nvPr/>
        </p:nvSpPr>
        <p:spPr>
          <a:xfrm>
            <a:off x="7172518" y="3570894"/>
            <a:ext cx="1482344" cy="844777"/>
          </a:xfrm>
          <a:custGeom>
            <a:avLst/>
            <a:gdLst>
              <a:gd name="connsiteX0" fmla="*/ 0 w 1527412"/>
              <a:gd name="connsiteY0" fmla="*/ 0 h 790826"/>
              <a:gd name="connsiteX1" fmla="*/ 1527412 w 1527412"/>
              <a:gd name="connsiteY1" fmla="*/ 0 h 790826"/>
              <a:gd name="connsiteX2" fmla="*/ 1527412 w 1527412"/>
              <a:gd name="connsiteY2" fmla="*/ 790826 h 790826"/>
              <a:gd name="connsiteX3" fmla="*/ 0 w 1527412"/>
              <a:gd name="connsiteY3" fmla="*/ 790826 h 790826"/>
              <a:gd name="connsiteX4" fmla="*/ 0 w 1527412"/>
              <a:gd name="connsiteY4" fmla="*/ 0 h 790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7412" h="790826">
                <a:moveTo>
                  <a:pt x="0" y="0"/>
                </a:moveTo>
                <a:lnTo>
                  <a:pt x="1527412" y="0"/>
                </a:lnTo>
                <a:lnTo>
                  <a:pt x="1527412" y="790826"/>
                </a:lnTo>
                <a:lnTo>
                  <a:pt x="0" y="790826"/>
                </a:lnTo>
                <a:lnTo>
                  <a:pt x="0" y="0"/>
                </a:lnTo>
                <a:close/>
              </a:path>
            </a:pathLst>
          </a:custGeom>
          <a:solidFill>
            <a:srgbClr val="F44A6E"/>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11594" numCol="1" spcCol="1270" anchor="ctr" anchorCtr="0">
            <a:noAutofit/>
          </a:bodyPr>
          <a:lstStyle/>
          <a:p>
            <a:pPr marL="0" lvl="0" indent="0" algn="ctr" defTabSz="666750">
              <a:lnSpc>
                <a:spcPct val="90000"/>
              </a:lnSpc>
              <a:spcBef>
                <a:spcPct val="0"/>
              </a:spcBef>
              <a:spcAft>
                <a:spcPct val="35000"/>
              </a:spcAft>
              <a:buNone/>
            </a:pPr>
            <a:r>
              <a:rPr lang="en-GB" sz="1400" kern="1200" dirty="0" err="1"/>
              <a:t>ESR</a:t>
            </a:r>
            <a:r>
              <a:rPr lang="en-GB" sz="1400" kern="1200" dirty="0"/>
              <a:t> &amp; Workforce Systems Specialist</a:t>
            </a:r>
          </a:p>
        </p:txBody>
      </p:sp>
      <p:sp>
        <p:nvSpPr>
          <p:cNvPr id="34" name="Freeform: Shape 33">
            <a:extLst>
              <a:ext uri="{FF2B5EF4-FFF2-40B4-BE49-F238E27FC236}">
                <a16:creationId xmlns:a16="http://schemas.microsoft.com/office/drawing/2014/main" id="{3F590985-2B3C-4898-9994-40E1BA6D48C4}"/>
              </a:ext>
            </a:extLst>
          </p:cNvPr>
          <p:cNvSpPr/>
          <p:nvPr/>
        </p:nvSpPr>
        <p:spPr>
          <a:xfrm>
            <a:off x="3100398" y="3557889"/>
            <a:ext cx="1244658" cy="790826"/>
          </a:xfrm>
          <a:custGeom>
            <a:avLst/>
            <a:gdLst>
              <a:gd name="connsiteX0" fmla="*/ 0 w 1527412"/>
              <a:gd name="connsiteY0" fmla="*/ 0 h 790826"/>
              <a:gd name="connsiteX1" fmla="*/ 1527412 w 1527412"/>
              <a:gd name="connsiteY1" fmla="*/ 0 h 790826"/>
              <a:gd name="connsiteX2" fmla="*/ 1527412 w 1527412"/>
              <a:gd name="connsiteY2" fmla="*/ 790826 h 790826"/>
              <a:gd name="connsiteX3" fmla="*/ 0 w 1527412"/>
              <a:gd name="connsiteY3" fmla="*/ 790826 h 790826"/>
              <a:gd name="connsiteX4" fmla="*/ 0 w 1527412"/>
              <a:gd name="connsiteY4" fmla="*/ 0 h 790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7412" h="790826">
                <a:moveTo>
                  <a:pt x="0" y="0"/>
                </a:moveTo>
                <a:lnTo>
                  <a:pt x="1527412" y="0"/>
                </a:lnTo>
                <a:lnTo>
                  <a:pt x="1527412" y="790826"/>
                </a:lnTo>
                <a:lnTo>
                  <a:pt x="0" y="790826"/>
                </a:lnTo>
                <a:lnTo>
                  <a:pt x="0" y="0"/>
                </a:lnTo>
                <a:close/>
              </a:path>
            </a:pathLst>
          </a:custGeom>
          <a:solidFill>
            <a:srgbClr val="FFC000"/>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11594" numCol="1" spcCol="1270" anchor="ctr" anchorCtr="0">
            <a:noAutofit/>
          </a:bodyPr>
          <a:lstStyle/>
          <a:p>
            <a:pPr marL="0" lvl="0" indent="0" algn="ctr" defTabSz="666750">
              <a:lnSpc>
                <a:spcPct val="90000"/>
              </a:lnSpc>
              <a:spcBef>
                <a:spcPct val="0"/>
              </a:spcBef>
              <a:spcAft>
                <a:spcPct val="35000"/>
              </a:spcAft>
              <a:buNone/>
            </a:pPr>
            <a:r>
              <a:rPr lang="en-GB" sz="1400" kern="1200" dirty="0"/>
              <a:t>MSS Lead</a:t>
            </a:r>
          </a:p>
        </p:txBody>
      </p:sp>
      <p:cxnSp>
        <p:nvCxnSpPr>
          <p:cNvPr id="40" name="Straight Connector 39">
            <a:extLst>
              <a:ext uri="{FF2B5EF4-FFF2-40B4-BE49-F238E27FC236}">
                <a16:creationId xmlns:a16="http://schemas.microsoft.com/office/drawing/2014/main" id="{BC4D55D1-7AA4-4F95-B5D2-F0FF0739C928}"/>
              </a:ext>
            </a:extLst>
          </p:cNvPr>
          <p:cNvCxnSpPr>
            <a:cxnSpLocks/>
          </p:cNvCxnSpPr>
          <p:nvPr/>
        </p:nvCxnSpPr>
        <p:spPr>
          <a:xfrm flipV="1">
            <a:off x="2895600" y="4547311"/>
            <a:ext cx="1803616" cy="727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35C2F03-B306-4572-BC24-0635CF2B3BF1}"/>
              </a:ext>
            </a:extLst>
          </p:cNvPr>
          <p:cNvCxnSpPr>
            <a:cxnSpLocks/>
          </p:cNvCxnSpPr>
          <p:nvPr/>
        </p:nvCxnSpPr>
        <p:spPr>
          <a:xfrm>
            <a:off x="4486433" y="2714023"/>
            <a:ext cx="2686085"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478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Straight Connector 62">
            <a:extLst>
              <a:ext uri="{FF2B5EF4-FFF2-40B4-BE49-F238E27FC236}">
                <a16:creationId xmlns:a16="http://schemas.microsoft.com/office/drawing/2014/main" id="{EF0E3661-9B4E-4172-9772-FA76AAD3787D}"/>
              </a:ext>
            </a:extLst>
          </p:cNvPr>
          <p:cNvCxnSpPr>
            <a:cxnSpLocks/>
          </p:cNvCxnSpPr>
          <p:nvPr/>
        </p:nvCxnSpPr>
        <p:spPr>
          <a:xfrm flipV="1">
            <a:off x="1591064" y="3630369"/>
            <a:ext cx="6234740" cy="652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0825A66-7D6C-414E-AEEA-B62AC6CEB2DD}"/>
              </a:ext>
            </a:extLst>
          </p:cNvPr>
          <p:cNvCxnSpPr>
            <a:cxnSpLocks/>
          </p:cNvCxnSpPr>
          <p:nvPr/>
        </p:nvCxnSpPr>
        <p:spPr>
          <a:xfrm>
            <a:off x="4591103" y="1919361"/>
            <a:ext cx="0" cy="171100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C120E7F-09BD-4A48-8267-C54FFBBB0E9F}"/>
              </a:ext>
            </a:extLst>
          </p:cNvPr>
          <p:cNvCxnSpPr>
            <a:cxnSpLocks/>
          </p:cNvCxnSpPr>
          <p:nvPr/>
        </p:nvCxnSpPr>
        <p:spPr>
          <a:xfrm>
            <a:off x="5407024" y="3640161"/>
            <a:ext cx="0" cy="1556254"/>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FDC30BB-C9E2-4CE4-9356-765004F6D9EE}"/>
              </a:ext>
            </a:extLst>
          </p:cNvPr>
          <p:cNvCxnSpPr>
            <a:cxnSpLocks/>
          </p:cNvCxnSpPr>
          <p:nvPr/>
        </p:nvCxnSpPr>
        <p:spPr>
          <a:xfrm>
            <a:off x="7831202" y="3633633"/>
            <a:ext cx="0" cy="156278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063EE059-0F95-4856-B4AE-D11EBE7E648E}"/>
              </a:ext>
            </a:extLst>
          </p:cNvPr>
          <p:cNvCxnSpPr>
            <a:cxnSpLocks/>
          </p:cNvCxnSpPr>
          <p:nvPr/>
        </p:nvCxnSpPr>
        <p:spPr>
          <a:xfrm>
            <a:off x="3554101" y="3633633"/>
            <a:ext cx="0" cy="34986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4AACBD8-E167-4FEA-ADEA-98E66BAD4293}"/>
              </a:ext>
            </a:extLst>
          </p:cNvPr>
          <p:cNvCxnSpPr>
            <a:cxnSpLocks/>
          </p:cNvCxnSpPr>
          <p:nvPr/>
        </p:nvCxnSpPr>
        <p:spPr>
          <a:xfrm>
            <a:off x="1591064" y="3636897"/>
            <a:ext cx="0" cy="577913"/>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Freeform: Shape 35">
            <a:extLst>
              <a:ext uri="{FF2B5EF4-FFF2-40B4-BE49-F238E27FC236}">
                <a16:creationId xmlns:a16="http://schemas.microsoft.com/office/drawing/2014/main" id="{46AC7F77-990A-4F4A-91F4-0E98549D7667}"/>
              </a:ext>
            </a:extLst>
          </p:cNvPr>
          <p:cNvSpPr/>
          <p:nvPr/>
        </p:nvSpPr>
        <p:spPr>
          <a:xfrm>
            <a:off x="2843043" y="3989403"/>
            <a:ext cx="1406563" cy="807599"/>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FF0066"/>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Staff Wellbeing </a:t>
            </a:r>
          </a:p>
          <a:p>
            <a:pPr marL="0" lvl="0" indent="0" algn="ctr" defTabSz="622300">
              <a:lnSpc>
                <a:spcPct val="90000"/>
              </a:lnSpc>
              <a:spcBef>
                <a:spcPct val="0"/>
              </a:spcBef>
              <a:spcAft>
                <a:spcPct val="35000"/>
              </a:spcAft>
              <a:buNone/>
            </a:pPr>
            <a:r>
              <a:rPr lang="en-GB" sz="1400" kern="1200" dirty="0"/>
              <a:t>Co-Ordinator</a:t>
            </a:r>
            <a:endParaRPr lang="en-GB" sz="1100" kern="1200" dirty="0"/>
          </a:p>
        </p:txBody>
      </p:sp>
      <p:sp>
        <p:nvSpPr>
          <p:cNvPr id="38" name="Freeform: Shape 37">
            <a:extLst>
              <a:ext uri="{FF2B5EF4-FFF2-40B4-BE49-F238E27FC236}">
                <a16:creationId xmlns:a16="http://schemas.microsoft.com/office/drawing/2014/main" id="{A170DC1B-574F-4DEA-A309-BDC459D0C9F6}"/>
              </a:ext>
            </a:extLst>
          </p:cNvPr>
          <p:cNvSpPr/>
          <p:nvPr/>
        </p:nvSpPr>
        <p:spPr>
          <a:xfrm>
            <a:off x="4750358" y="3989403"/>
            <a:ext cx="1406563" cy="799156"/>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09854D"/>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Equality, Diversion &amp; Inclusion Lead</a:t>
            </a:r>
          </a:p>
        </p:txBody>
      </p:sp>
      <p:sp>
        <p:nvSpPr>
          <p:cNvPr id="40" name="Freeform: Shape 39">
            <a:extLst>
              <a:ext uri="{FF2B5EF4-FFF2-40B4-BE49-F238E27FC236}">
                <a16:creationId xmlns:a16="http://schemas.microsoft.com/office/drawing/2014/main" id="{3737671D-6EB7-4A44-876B-FB35F84B9F4D}"/>
              </a:ext>
            </a:extLst>
          </p:cNvPr>
          <p:cNvSpPr/>
          <p:nvPr/>
        </p:nvSpPr>
        <p:spPr>
          <a:xfrm>
            <a:off x="4782667" y="5181700"/>
            <a:ext cx="1406563" cy="786049"/>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A60A4D"/>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endParaRPr lang="en-GB" sz="1400" kern="1200" dirty="0"/>
          </a:p>
          <a:p>
            <a:pPr marL="0" lvl="0" indent="0" algn="ctr" defTabSz="622300">
              <a:lnSpc>
                <a:spcPct val="90000"/>
              </a:lnSpc>
              <a:spcBef>
                <a:spcPct val="0"/>
              </a:spcBef>
              <a:spcAft>
                <a:spcPct val="35000"/>
              </a:spcAft>
              <a:buNone/>
            </a:pPr>
            <a:r>
              <a:rPr lang="en-GB" sz="1400" kern="1200" dirty="0"/>
              <a:t>Ethnic Minority Staff Support Officer</a:t>
            </a:r>
            <a:endParaRPr lang="en-GB" sz="1050" dirty="0"/>
          </a:p>
          <a:p>
            <a:pPr marL="0" lvl="0" indent="0" algn="ctr" defTabSz="622300">
              <a:lnSpc>
                <a:spcPct val="90000"/>
              </a:lnSpc>
              <a:spcBef>
                <a:spcPct val="0"/>
              </a:spcBef>
              <a:spcAft>
                <a:spcPct val="35000"/>
              </a:spcAft>
              <a:buNone/>
            </a:pPr>
            <a:endParaRPr lang="en-GB" sz="1400" kern="1200" dirty="0"/>
          </a:p>
        </p:txBody>
      </p:sp>
      <p:sp>
        <p:nvSpPr>
          <p:cNvPr id="5" name="Title 2">
            <a:extLst>
              <a:ext uri="{FF2B5EF4-FFF2-40B4-BE49-F238E27FC236}">
                <a16:creationId xmlns:a16="http://schemas.microsoft.com/office/drawing/2014/main" id="{45D47704-C4AD-4BDC-A5E4-24DF22126D2A}"/>
              </a:ext>
            </a:extLst>
          </p:cNvPr>
          <p:cNvSpPr txBox="1">
            <a:spLocks/>
          </p:cNvSpPr>
          <p:nvPr/>
        </p:nvSpPr>
        <p:spPr>
          <a:xfrm>
            <a:off x="392539" y="476234"/>
            <a:ext cx="5945181" cy="544812"/>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2800" dirty="0"/>
              <a:t>Employee Experience Team</a:t>
            </a:r>
            <a:br>
              <a:rPr lang="en-US" dirty="0"/>
            </a:br>
            <a:endParaRPr lang="en-US" dirty="0"/>
          </a:p>
        </p:txBody>
      </p:sp>
      <p:sp>
        <p:nvSpPr>
          <p:cNvPr id="34" name="Freeform: Shape 33">
            <a:extLst>
              <a:ext uri="{FF2B5EF4-FFF2-40B4-BE49-F238E27FC236}">
                <a16:creationId xmlns:a16="http://schemas.microsoft.com/office/drawing/2014/main" id="{0471A974-358D-4348-87F3-580E2E48756C}"/>
              </a:ext>
            </a:extLst>
          </p:cNvPr>
          <p:cNvSpPr/>
          <p:nvPr/>
        </p:nvSpPr>
        <p:spPr>
          <a:xfrm>
            <a:off x="858204" y="4000180"/>
            <a:ext cx="1406563" cy="815756"/>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00CC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Organisational Development Practitioner</a:t>
            </a:r>
            <a:endParaRPr lang="en-GB" sz="1100" dirty="0"/>
          </a:p>
        </p:txBody>
      </p:sp>
      <p:sp>
        <p:nvSpPr>
          <p:cNvPr id="30" name="Freeform: Shape 29">
            <a:extLst>
              <a:ext uri="{FF2B5EF4-FFF2-40B4-BE49-F238E27FC236}">
                <a16:creationId xmlns:a16="http://schemas.microsoft.com/office/drawing/2014/main" id="{6EFD3716-242E-4108-94F3-382DE4AF7A02}"/>
              </a:ext>
            </a:extLst>
          </p:cNvPr>
          <p:cNvSpPr/>
          <p:nvPr/>
        </p:nvSpPr>
        <p:spPr>
          <a:xfrm>
            <a:off x="7184359" y="4000180"/>
            <a:ext cx="1406563" cy="808324"/>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CC66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Leadership Development Lead</a:t>
            </a:r>
            <a:endParaRPr lang="en-GB" sz="1100" kern="1200" dirty="0"/>
          </a:p>
        </p:txBody>
      </p:sp>
      <p:pic>
        <p:nvPicPr>
          <p:cNvPr id="61" name="Picture 14" descr="image005">
            <a:extLst>
              <a:ext uri="{FF2B5EF4-FFF2-40B4-BE49-F238E27FC236}">
                <a16:creationId xmlns:a16="http://schemas.microsoft.com/office/drawing/2014/main" id="{63A0CDC7-F538-4276-8FE8-2A59598B43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1547" y="5962163"/>
            <a:ext cx="2364478" cy="67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 name="Picture 11">
            <a:extLst>
              <a:ext uri="{FF2B5EF4-FFF2-40B4-BE49-F238E27FC236}">
                <a16:creationId xmlns:a16="http://schemas.microsoft.com/office/drawing/2014/main" id="{6D1F572B-BD83-4013-BBA3-A8278D132C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04591" y="140554"/>
            <a:ext cx="19335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Freeform: Shape 61">
            <a:extLst>
              <a:ext uri="{FF2B5EF4-FFF2-40B4-BE49-F238E27FC236}">
                <a16:creationId xmlns:a16="http://schemas.microsoft.com/office/drawing/2014/main" id="{5BA68865-8E42-4CB8-B12B-805E3DE74C20}"/>
              </a:ext>
            </a:extLst>
          </p:cNvPr>
          <p:cNvSpPr/>
          <p:nvPr/>
        </p:nvSpPr>
        <p:spPr>
          <a:xfrm>
            <a:off x="7191652" y="5181700"/>
            <a:ext cx="1406563" cy="774634"/>
          </a:xfrm>
          <a:custGeom>
            <a:avLst/>
            <a:gdLst>
              <a:gd name="connsiteX0" fmla="*/ 0 w 1406563"/>
              <a:gd name="connsiteY0" fmla="*/ 0 h 728256"/>
              <a:gd name="connsiteX1" fmla="*/ 1406563 w 1406563"/>
              <a:gd name="connsiteY1" fmla="*/ 0 h 728256"/>
              <a:gd name="connsiteX2" fmla="*/ 1406563 w 1406563"/>
              <a:gd name="connsiteY2" fmla="*/ 728256 h 728256"/>
              <a:gd name="connsiteX3" fmla="*/ 0 w 1406563"/>
              <a:gd name="connsiteY3" fmla="*/ 728256 h 728256"/>
              <a:gd name="connsiteX4" fmla="*/ 0 w 1406563"/>
              <a:gd name="connsiteY4" fmla="*/ 0 h 728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563" h="728256">
                <a:moveTo>
                  <a:pt x="0" y="0"/>
                </a:moveTo>
                <a:lnTo>
                  <a:pt x="1406563" y="0"/>
                </a:lnTo>
                <a:lnTo>
                  <a:pt x="1406563" y="728256"/>
                </a:lnTo>
                <a:lnTo>
                  <a:pt x="0" y="728256"/>
                </a:lnTo>
                <a:lnTo>
                  <a:pt x="0" y="0"/>
                </a:lnTo>
                <a:close/>
              </a:path>
            </a:pathLst>
          </a:custGeom>
          <a:solidFill>
            <a:srgbClr val="DF890B"/>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890" tIns="8890" rIns="8890" bIns="102765" numCol="1" spcCol="1270" anchor="ctr" anchorCtr="0">
            <a:noAutofit/>
          </a:bodyPr>
          <a:lstStyle/>
          <a:p>
            <a:pPr marL="0" lvl="0" indent="0" algn="ctr" defTabSz="622300">
              <a:lnSpc>
                <a:spcPct val="90000"/>
              </a:lnSpc>
              <a:spcBef>
                <a:spcPct val="0"/>
              </a:spcBef>
              <a:spcAft>
                <a:spcPct val="35000"/>
              </a:spcAft>
              <a:buNone/>
            </a:pPr>
            <a:r>
              <a:rPr lang="en-GB" sz="1400" kern="1200" dirty="0"/>
              <a:t>OD Co-Ordinator</a:t>
            </a:r>
          </a:p>
        </p:txBody>
      </p:sp>
      <p:sp>
        <p:nvSpPr>
          <p:cNvPr id="33" name="Freeform: Shape 32">
            <a:extLst>
              <a:ext uri="{FF2B5EF4-FFF2-40B4-BE49-F238E27FC236}">
                <a16:creationId xmlns:a16="http://schemas.microsoft.com/office/drawing/2014/main" id="{D56DD4CF-418A-4AB4-BF87-9029AFC3B8DB}"/>
              </a:ext>
            </a:extLst>
          </p:cNvPr>
          <p:cNvSpPr/>
          <p:nvPr/>
        </p:nvSpPr>
        <p:spPr>
          <a:xfrm>
            <a:off x="3743302" y="2228755"/>
            <a:ext cx="1845921" cy="1031031"/>
          </a:xfrm>
          <a:custGeom>
            <a:avLst/>
            <a:gdLst>
              <a:gd name="connsiteX0" fmla="*/ 0 w 1459259"/>
              <a:gd name="connsiteY0" fmla="*/ 0 h 755539"/>
              <a:gd name="connsiteX1" fmla="*/ 1459259 w 1459259"/>
              <a:gd name="connsiteY1" fmla="*/ 0 h 755539"/>
              <a:gd name="connsiteX2" fmla="*/ 1459259 w 1459259"/>
              <a:gd name="connsiteY2" fmla="*/ 755539 h 755539"/>
              <a:gd name="connsiteX3" fmla="*/ 0 w 1459259"/>
              <a:gd name="connsiteY3" fmla="*/ 755539 h 755539"/>
              <a:gd name="connsiteX4" fmla="*/ 0 w 1459259"/>
              <a:gd name="connsiteY4" fmla="*/ 0 h 7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259" h="755539">
                <a:moveTo>
                  <a:pt x="0" y="0"/>
                </a:moveTo>
                <a:lnTo>
                  <a:pt x="1459259" y="0"/>
                </a:lnTo>
                <a:lnTo>
                  <a:pt x="1459259" y="755539"/>
                </a:lnTo>
                <a:lnTo>
                  <a:pt x="0" y="755539"/>
                </a:lnTo>
                <a:lnTo>
                  <a:pt x="0" y="0"/>
                </a:lnTo>
                <a:close/>
              </a:path>
            </a:pathLst>
          </a:custGeom>
          <a:solidFill>
            <a:srgbClr val="95D7A5"/>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06615" numCol="1" spcCol="1270" anchor="ctr" anchorCtr="0">
            <a:noAutofit/>
          </a:bodyPr>
          <a:lstStyle/>
          <a:p>
            <a:pPr marL="0" lvl="0" indent="0" algn="ctr" defTabSz="666750">
              <a:lnSpc>
                <a:spcPct val="90000"/>
              </a:lnSpc>
              <a:spcBef>
                <a:spcPct val="0"/>
              </a:spcBef>
              <a:spcAft>
                <a:spcPct val="35000"/>
              </a:spcAft>
              <a:buNone/>
            </a:pPr>
            <a:r>
              <a:rPr lang="en-GB" sz="1600" kern="1200" dirty="0"/>
              <a:t>Head of Employee Experience &amp; Organisational Development</a:t>
            </a:r>
          </a:p>
        </p:txBody>
      </p:sp>
      <p:grpSp>
        <p:nvGrpSpPr>
          <p:cNvPr id="43" name="Group 42">
            <a:extLst>
              <a:ext uri="{FF2B5EF4-FFF2-40B4-BE49-F238E27FC236}">
                <a16:creationId xmlns:a16="http://schemas.microsoft.com/office/drawing/2014/main" id="{8DF0A1AD-52B2-4A5A-925D-4D456588DF5B}"/>
              </a:ext>
            </a:extLst>
          </p:cNvPr>
          <p:cNvGrpSpPr/>
          <p:nvPr/>
        </p:nvGrpSpPr>
        <p:grpSpPr>
          <a:xfrm>
            <a:off x="3743302" y="888330"/>
            <a:ext cx="2345172" cy="1162652"/>
            <a:chOff x="6514926" y="4493743"/>
            <a:chExt cx="2345172" cy="1162652"/>
          </a:xfrm>
        </p:grpSpPr>
        <p:sp>
          <p:nvSpPr>
            <p:cNvPr id="44" name="Freeform: Shape 43">
              <a:extLst>
                <a:ext uri="{FF2B5EF4-FFF2-40B4-BE49-F238E27FC236}">
                  <a16:creationId xmlns:a16="http://schemas.microsoft.com/office/drawing/2014/main" id="{B163AF46-4438-4338-BBA3-C8539EC8BBBC}"/>
                </a:ext>
              </a:extLst>
            </p:cNvPr>
            <p:cNvSpPr/>
            <p:nvPr/>
          </p:nvSpPr>
          <p:spPr>
            <a:xfrm>
              <a:off x="6514926" y="4493743"/>
              <a:ext cx="1845921" cy="1031031"/>
            </a:xfrm>
            <a:custGeom>
              <a:avLst/>
              <a:gdLst>
                <a:gd name="connsiteX0" fmla="*/ 0 w 1459259"/>
                <a:gd name="connsiteY0" fmla="*/ 0 h 755539"/>
                <a:gd name="connsiteX1" fmla="*/ 1459259 w 1459259"/>
                <a:gd name="connsiteY1" fmla="*/ 0 h 755539"/>
                <a:gd name="connsiteX2" fmla="*/ 1459259 w 1459259"/>
                <a:gd name="connsiteY2" fmla="*/ 755539 h 755539"/>
                <a:gd name="connsiteX3" fmla="*/ 0 w 1459259"/>
                <a:gd name="connsiteY3" fmla="*/ 755539 h 755539"/>
                <a:gd name="connsiteX4" fmla="*/ 0 w 1459259"/>
                <a:gd name="connsiteY4" fmla="*/ 0 h 7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259" h="755539">
                  <a:moveTo>
                    <a:pt x="0" y="0"/>
                  </a:moveTo>
                  <a:lnTo>
                    <a:pt x="1459259" y="0"/>
                  </a:lnTo>
                  <a:lnTo>
                    <a:pt x="1459259" y="755539"/>
                  </a:lnTo>
                  <a:lnTo>
                    <a:pt x="0" y="755539"/>
                  </a:lnTo>
                  <a:lnTo>
                    <a:pt x="0" y="0"/>
                  </a:lnTo>
                  <a:close/>
                </a:path>
              </a:pathLst>
            </a:custGeom>
            <a:solidFill>
              <a:srgbClr val="0000FF"/>
            </a:solidFill>
            <a:ln>
              <a:solidFill>
                <a:schemeClr val="accent3">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106615" numCol="1" spcCol="1270" anchor="ctr" anchorCtr="0">
              <a:noAutofit/>
            </a:bodyPr>
            <a:lstStyle/>
            <a:p>
              <a:pPr marL="0" lvl="0" indent="0" algn="ctr" defTabSz="666750">
                <a:lnSpc>
                  <a:spcPct val="90000"/>
                </a:lnSpc>
                <a:spcBef>
                  <a:spcPct val="0"/>
                </a:spcBef>
                <a:spcAft>
                  <a:spcPct val="35000"/>
                </a:spcAft>
                <a:buNone/>
              </a:pPr>
              <a:r>
                <a:rPr lang="en-GB" sz="1600" kern="1200" dirty="0"/>
                <a:t>Director of Culture</a:t>
              </a:r>
            </a:p>
          </p:txBody>
        </p:sp>
        <p:sp>
          <p:nvSpPr>
            <p:cNvPr id="45" name="Freeform: Shape 44">
              <a:extLst>
                <a:ext uri="{FF2B5EF4-FFF2-40B4-BE49-F238E27FC236}">
                  <a16:creationId xmlns:a16="http://schemas.microsoft.com/office/drawing/2014/main" id="{1E81F5A8-EDFB-4E16-BBDF-DCEB3BE1450B}"/>
                </a:ext>
              </a:extLst>
            </p:cNvPr>
            <p:cNvSpPr/>
            <p:nvPr/>
          </p:nvSpPr>
          <p:spPr>
            <a:xfrm>
              <a:off x="7546765" y="5404549"/>
              <a:ext cx="1313333" cy="251846"/>
            </a:xfrm>
            <a:custGeom>
              <a:avLst/>
              <a:gdLst>
                <a:gd name="connsiteX0" fmla="*/ 0 w 1313333"/>
                <a:gd name="connsiteY0" fmla="*/ 0 h 251846"/>
                <a:gd name="connsiteX1" fmla="*/ 1313333 w 1313333"/>
                <a:gd name="connsiteY1" fmla="*/ 0 h 251846"/>
                <a:gd name="connsiteX2" fmla="*/ 1313333 w 1313333"/>
                <a:gd name="connsiteY2" fmla="*/ 251846 h 251846"/>
                <a:gd name="connsiteX3" fmla="*/ 0 w 1313333"/>
                <a:gd name="connsiteY3" fmla="*/ 251846 h 251846"/>
                <a:gd name="connsiteX4" fmla="*/ 0 w 1313333"/>
                <a:gd name="connsiteY4" fmla="*/ 0 h 251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3333" h="251846">
                  <a:moveTo>
                    <a:pt x="0" y="0"/>
                  </a:moveTo>
                  <a:lnTo>
                    <a:pt x="1313333" y="0"/>
                  </a:lnTo>
                  <a:lnTo>
                    <a:pt x="1313333" y="251846"/>
                  </a:lnTo>
                  <a:lnTo>
                    <a:pt x="0" y="251846"/>
                  </a:lnTo>
                  <a:lnTo>
                    <a:pt x="0" y="0"/>
                  </a:lnTo>
                  <a:close/>
                </a:path>
              </a:pathLst>
            </a:custGeom>
            <a:solidFill>
              <a:schemeClr val="lt1">
                <a:hueOff val="0"/>
                <a:satOff val="0"/>
                <a:lumOff val="0"/>
              </a:schemeClr>
            </a:solidFill>
            <a:ln>
              <a:solidFill>
                <a:schemeClr val="accent3">
                  <a:lumMod val="75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0640" tIns="10160" rIns="40640" bIns="10160" numCol="1" spcCol="1270" anchor="ctr" anchorCtr="0">
              <a:noAutofit/>
            </a:bodyPr>
            <a:lstStyle/>
            <a:p>
              <a:pPr marL="0" lvl="0" indent="0" algn="ctr" defTabSz="711200">
                <a:lnSpc>
                  <a:spcPct val="90000"/>
                </a:lnSpc>
                <a:spcBef>
                  <a:spcPct val="0"/>
                </a:spcBef>
                <a:spcAft>
                  <a:spcPct val="35000"/>
                </a:spcAft>
                <a:buNone/>
              </a:pPr>
              <a:r>
                <a:rPr lang="en-GB" sz="1400" kern="1200" dirty="0"/>
                <a:t>Vacant</a:t>
              </a:r>
            </a:p>
          </p:txBody>
        </p:sp>
      </p:grpSp>
    </p:spTree>
    <p:extLst>
      <p:ext uri="{BB962C8B-B14F-4D97-AF65-F5344CB8AC3E}">
        <p14:creationId xmlns:p14="http://schemas.microsoft.com/office/powerpoint/2010/main" val="1553472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2659</TotalTime>
  <Words>651</Words>
  <Application>Microsoft Office PowerPoint</Application>
  <PresentationFormat>Widescreen</PresentationFormat>
  <Paragraphs>151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Myson Elliott (NSFT)</dc:creator>
  <cp:lastModifiedBy>London, Louisa</cp:lastModifiedBy>
  <cp:revision>223</cp:revision>
  <dcterms:created xsi:type="dcterms:W3CDTF">2020-06-17T08:21:57Z</dcterms:created>
  <dcterms:modified xsi:type="dcterms:W3CDTF">2022-09-29T15:40:00Z</dcterms:modified>
</cp:coreProperties>
</file>