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A59DC-B89D-4E36-A5CD-19C566D99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34A9B-D71D-4D6C-894A-28DA4A964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BBD21-6D36-4E12-947E-4CA88856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CD991-31E1-4F8D-972B-8CE71A65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653C-DF64-4E2A-B40A-C7E26D86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9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61072-3FF2-4185-A4B2-5832F3B3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73BEF-DF24-4A89-94EC-65068EF42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BA50C-3A27-4170-B52E-3B41C596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9BDF-52F7-41A2-8ED0-E6E944C3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3A838-FE3F-48AE-9CEB-C92BF17A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8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D0E788-1AD2-40D3-8DA9-8F37D8ACB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872AB-4436-42A5-808B-A1B18E27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AE6DD-44AF-4C44-ADF2-D57C6D9A2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8983F-5D73-4635-9E36-25092C98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978E2-8561-4632-AC57-1232C8D0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2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ABAA-5299-465E-8BC1-E730FDC3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DF7AD-B9F2-45F2-9E63-342D94786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E0656-4848-4EBB-A1CB-08F81A70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6C497-FEC9-4E0E-A8ED-8B8F3773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3074C-47AA-4412-BF74-8920E422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3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76C6-2887-4D5C-B7E0-D8FCDA326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60B09-773A-442F-9B21-0B920836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4470D-4007-4B67-AB28-DE23B91D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A7D4E-0685-46EE-A65F-15A9B0DB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D93EF-4471-44E7-A4D3-F4FE7B19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97C4-C366-4560-A663-894DF6EF6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0A044-86EF-47D9-81C1-4DDC4BC17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5C4A1-0D0F-494E-B16A-8B9D0869C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73E96-745E-43A3-9D75-B8957B05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3068D-75FB-4F3D-957E-2BBD5D8E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561CB-F9E2-4F43-AB54-70CB466C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7E49-A451-4204-8082-F94A9B70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17DA0-40A0-42D2-AB24-FD21EEA54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ACA0D-9A6E-4621-85FE-99A652EA2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8445FE-31C9-4E2E-B909-2EFAA2C93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75205-670D-4177-9FF6-248BEA662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5CADF-D7A4-4C6B-8B01-D42D4883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72976-6FB5-4430-933D-7B314C49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BD9B5-2751-4839-9539-1DDE3237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9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EF85-A6D6-40F6-8CD6-814D011F4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D06F5-4280-4A86-90E3-CBC0816C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3D16A-5DFC-4B1E-A0BF-76843CF4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54D25-34D7-4A77-AD55-0FE55878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08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E5E61-71A8-402A-83BB-905CD1A3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102B7-E1CD-43FB-8063-11CA62CA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5C439-2116-4575-B4EB-F13087D5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0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4E9B-68E8-44C9-9277-537287E72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68989-3569-4589-882C-264ACA8FE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DCD86-8049-4206-BF36-4BDB070C3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1D293-451D-43C2-8108-3A8E8F20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60287-485F-45E1-8969-25A246C5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180A8-9E68-4C4B-924C-C2A17714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7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9C12-6E2C-4AA2-834A-79BBB2C6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41ED6-DF13-4397-909C-B33A9A27A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32DCA-7B2E-4CC5-9BC7-5B56879AA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1067B-86B7-49AA-8A18-59575409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023B6-5212-40E5-A6E0-79C505ACC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0032B-5C9B-416E-BA68-E4681DB2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42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64BE4-7DFF-4C8E-88AC-6C57D126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DB873-8AEC-43A0-B46D-C877C89A5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96884-009F-4E88-ADB8-AF11BB0A4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25A9-A7A5-4F22-A283-2746E90BA73A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4A0E6-9D4C-4404-B761-3F3B11B04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DF77-D5F9-4675-9CE8-0CB282B5F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E56A-33AD-4320-A30E-E0CD8C680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78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837FC9A6-AA81-4473-8D80-7178265CEF3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1515168" y="2821781"/>
            <a:ext cx="4932359" cy="628650"/>
          </a:xfrm>
          <a:prstGeom prst="roundRect">
            <a:avLst>
              <a:gd name="adj" fmla="val 16667"/>
            </a:avLst>
          </a:prstGeom>
          <a:solidFill>
            <a:srgbClr val="0E64E2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people to live their hopes, dreams and aspirations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772A67E0-2D28-4485-84B6-DCB26D93AC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288270" y="2838767"/>
            <a:ext cx="4898386" cy="628650"/>
          </a:xfrm>
          <a:prstGeom prst="roundRect">
            <a:avLst>
              <a:gd name="adj" fmla="val 16667"/>
            </a:avLst>
          </a:prstGeom>
          <a:solidFill>
            <a:srgbClr val="6E96CF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in the top quarter for Quality and Safety by 2023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4E3F0384-A317-44E9-AB35-8F74E3D3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848" y="1020657"/>
            <a:ext cx="1657350" cy="847725"/>
          </a:xfrm>
          <a:prstGeom prst="roundRect">
            <a:avLst>
              <a:gd name="adj" fmla="val 16667"/>
            </a:avLst>
          </a:prstGeom>
          <a:solidFill>
            <a:srgbClr val="B4C6E7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and inspire our staff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8829F7AD-E68F-48C0-BC4C-35D15A678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848" y="4754562"/>
            <a:ext cx="1657350" cy="847725"/>
          </a:xfrm>
          <a:prstGeom prst="roundRect">
            <a:avLst>
              <a:gd name="adj" fmla="val 16667"/>
            </a:avLst>
          </a:prstGeom>
          <a:solidFill>
            <a:srgbClr val="B4C6E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improvement skills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9B92646B-C60C-4E54-9B7B-ECE1C1306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3597275"/>
            <a:ext cx="1657350" cy="847725"/>
          </a:xfrm>
          <a:prstGeom prst="roundRect">
            <a:avLst>
              <a:gd name="adj" fmla="val 16667"/>
            </a:avLst>
          </a:prstGeom>
          <a:solidFill>
            <a:srgbClr val="B4C6E7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 our governance and systems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id="{76F01A7B-5BEC-402C-A98B-C1351D43A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848" y="2323872"/>
            <a:ext cx="1657350" cy="847725"/>
          </a:xfrm>
          <a:prstGeom prst="roundRect">
            <a:avLst>
              <a:gd name="adj" fmla="val 16667"/>
            </a:avLst>
          </a:prstGeom>
          <a:solidFill>
            <a:srgbClr val="B4C6E7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Co-production and partnerships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: Rounded Corners 8">
            <a:extLst>
              <a:ext uri="{FF2B5EF4-FFF2-40B4-BE49-F238E27FC236}">
                <a16:creationId xmlns:a16="http://schemas.microsoft.com/office/drawing/2014/main" id="{86AC0000-6D1C-4304-9A75-CB33064B3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9265" y="703898"/>
            <a:ext cx="2781300" cy="4808434"/>
          </a:xfrm>
          <a:prstGeom prst="roundRect">
            <a:avLst>
              <a:gd name="adj" fmla="val 16667"/>
            </a:avLst>
          </a:prstGeom>
          <a:solidFill>
            <a:srgbClr val="2BA2E6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ctr"/>
            <a:r>
              <a:rPr lang="en-GB" sz="1400" dirty="0">
                <a:solidFill>
                  <a:schemeClr val="bg1"/>
                </a:solidFill>
              </a:rPr>
              <a:t>1.       Develop a psychologically safe and positive culture that embraces diversity and inclusion</a:t>
            </a:r>
          </a:p>
          <a:p>
            <a:pPr fontAlgn="ctr"/>
            <a:endParaRPr lang="en-GB" sz="1400" dirty="0">
              <a:solidFill>
                <a:schemeClr val="bg1"/>
              </a:solidFill>
            </a:endParaRPr>
          </a:p>
          <a:p>
            <a:pPr fontAlgn="ctr"/>
            <a:r>
              <a:rPr lang="en-GB" sz="1400" dirty="0">
                <a:solidFill>
                  <a:schemeClr val="bg1"/>
                </a:solidFill>
              </a:rPr>
              <a:t>2.       Improve recruitment and retention and other core staffing metrics</a:t>
            </a:r>
          </a:p>
          <a:p>
            <a:pPr fontAlgn="ctr"/>
            <a:endParaRPr lang="en-GB" sz="1400" dirty="0">
              <a:solidFill>
                <a:schemeClr val="bg1"/>
              </a:solidFill>
            </a:endParaRPr>
          </a:p>
          <a:p>
            <a:pPr fontAlgn="ctr"/>
            <a:r>
              <a:rPr lang="en-GB" sz="1400" dirty="0">
                <a:solidFill>
                  <a:schemeClr val="bg1"/>
                </a:solidFill>
              </a:rPr>
              <a:t>3.       Deliver our leadership development plan</a:t>
            </a:r>
          </a:p>
          <a:p>
            <a:pPr fontAlgn="ctr"/>
            <a:endParaRPr lang="en-GB" sz="1400" dirty="0">
              <a:solidFill>
                <a:schemeClr val="bg1"/>
              </a:solidFill>
            </a:endParaRPr>
          </a:p>
          <a:p>
            <a:pPr fontAlgn="ctr"/>
            <a:r>
              <a:rPr lang="en-GB" sz="1400" dirty="0">
                <a:solidFill>
                  <a:schemeClr val="bg1"/>
                </a:solidFill>
              </a:rPr>
              <a:t>4.       Improve staff experience, including mental wellbeing and flexible working</a:t>
            </a:r>
          </a:p>
          <a:p>
            <a:pPr fontAlgn="ctr"/>
            <a:endParaRPr lang="en-GB" sz="1400" dirty="0">
              <a:solidFill>
                <a:schemeClr val="bg1"/>
              </a:solidFill>
            </a:endParaRPr>
          </a:p>
          <a:p>
            <a:pPr fontAlgn="ctr"/>
            <a:r>
              <a:rPr lang="en-GB" sz="1400" dirty="0">
                <a:solidFill>
                  <a:schemeClr val="bg1"/>
                </a:solidFill>
              </a:rPr>
              <a:t>5.       Improved focus on our people policies and procedures (‘putting people before process’)</a:t>
            </a:r>
          </a:p>
          <a:p>
            <a:pPr fontAlgn="ctr"/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51F9-0E40-4F73-82FD-90A5FD96B223}"/>
              </a:ext>
            </a:extLst>
          </p:cNvPr>
          <p:cNvCxnSpPr>
            <a:cxnSpLocks/>
          </p:cNvCxnSpPr>
          <p:nvPr/>
        </p:nvCxnSpPr>
        <p:spPr>
          <a:xfrm>
            <a:off x="1524001" y="1146175"/>
            <a:ext cx="17788" cy="443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966A05-1146-4CCB-BCBF-22077325D4E7}"/>
              </a:ext>
            </a:extLst>
          </p:cNvPr>
          <p:cNvCxnSpPr>
            <a:cxnSpLocks/>
          </p:cNvCxnSpPr>
          <p:nvPr/>
        </p:nvCxnSpPr>
        <p:spPr>
          <a:xfrm>
            <a:off x="2695576" y="1134110"/>
            <a:ext cx="7651" cy="44431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BEB08B-37AE-475A-87C7-5A70942E4A58}"/>
              </a:ext>
            </a:extLst>
          </p:cNvPr>
          <p:cNvCxnSpPr>
            <a:cxnSpLocks/>
          </p:cNvCxnSpPr>
          <p:nvPr/>
        </p:nvCxnSpPr>
        <p:spPr>
          <a:xfrm>
            <a:off x="4752353" y="784779"/>
            <a:ext cx="10498" cy="47925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521406-054A-4B5C-B9D2-FDFF130A2258}"/>
              </a:ext>
            </a:extLst>
          </p:cNvPr>
          <p:cNvCxnSpPr>
            <a:cxnSpLocks/>
          </p:cNvCxnSpPr>
          <p:nvPr/>
        </p:nvCxnSpPr>
        <p:spPr>
          <a:xfrm flipH="1">
            <a:off x="11784758" y="777875"/>
            <a:ext cx="25276" cy="47994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5">
            <a:extLst>
              <a:ext uri="{FF2B5EF4-FFF2-40B4-BE49-F238E27FC236}">
                <a16:creationId xmlns:a16="http://schemas.microsoft.com/office/drawing/2014/main" id="{14DD0356-46C5-4D7D-9596-501500B63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39" y="5686688"/>
            <a:ext cx="10754725" cy="371475"/>
          </a:xfrm>
          <a:prstGeom prst="roundRect">
            <a:avLst>
              <a:gd name="adj" fmla="val 16667"/>
            </a:avLst>
          </a:prstGeom>
          <a:solidFill>
            <a:srgbClr val="0E64E2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Values		Positively			Respectfully				Together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: Rounded Corners 16">
            <a:extLst>
              <a:ext uri="{FF2B5EF4-FFF2-40B4-BE49-F238E27FC236}">
                <a16:creationId xmlns:a16="http://schemas.microsoft.com/office/drawing/2014/main" id="{53A416B5-BEA8-4995-B5FA-EAB816F30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723" y="6248400"/>
            <a:ext cx="10794842" cy="494739"/>
          </a:xfrm>
          <a:prstGeom prst="roundRect">
            <a:avLst>
              <a:gd name="adj" fmla="val 16667"/>
            </a:avLst>
          </a:prstGeom>
          <a:solidFill>
            <a:srgbClr val="335DA6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 Principles 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It Simple		 </a:t>
            </a:r>
            <a:r>
              <a:rPr lang="en-US" altLang="en-US" sz="1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before process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Support the Front-Line	                              Live our Values		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: Rounded Corners 30">
            <a:extLst>
              <a:ext uri="{FF2B5EF4-FFF2-40B4-BE49-F238E27FC236}">
                <a16:creationId xmlns:a16="http://schemas.microsoft.com/office/drawing/2014/main" id="{969ED4A7-A19F-441F-AFDA-101C83E44AC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775757" y="2838766"/>
            <a:ext cx="4898385" cy="628650"/>
          </a:xfrm>
          <a:prstGeom prst="roundRect">
            <a:avLst>
              <a:gd name="adj" fmla="val 16667"/>
            </a:avLst>
          </a:prstGeom>
          <a:solidFill>
            <a:srgbClr val="48A4F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in the top quarter for staff engagement and experience by 2023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35CCFD-2810-4EA9-9EC0-A1DFFECC56DB}"/>
              </a:ext>
            </a:extLst>
          </p:cNvPr>
          <p:cNvCxnSpPr>
            <a:cxnSpLocks/>
          </p:cNvCxnSpPr>
          <p:nvPr/>
        </p:nvCxnSpPr>
        <p:spPr>
          <a:xfrm flipH="1">
            <a:off x="5708831" y="812019"/>
            <a:ext cx="40018" cy="4790265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dash"/>
            <a:miter lim="800000"/>
          </a:ln>
          <a:effectLst/>
        </p:spPr>
      </p:cxnSp>
      <p:sp>
        <p:nvSpPr>
          <p:cNvPr id="19" name="Rectangle: Rounded Corners 39">
            <a:extLst>
              <a:ext uri="{FF2B5EF4-FFF2-40B4-BE49-F238E27FC236}">
                <a16:creationId xmlns:a16="http://schemas.microsoft.com/office/drawing/2014/main" id="{03101844-5743-44E3-A270-B39C05A1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456" y="1227890"/>
            <a:ext cx="1657350" cy="847725"/>
          </a:xfrm>
          <a:prstGeom prst="roundRect">
            <a:avLst>
              <a:gd name="adj" fmla="val 16667"/>
            </a:avLst>
          </a:prstGeom>
          <a:solidFill>
            <a:srgbClr val="2F5496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Engaged Workforce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: Rounded Corners 40">
            <a:extLst>
              <a:ext uri="{FF2B5EF4-FFF2-40B4-BE49-F238E27FC236}">
                <a16:creationId xmlns:a16="http://schemas.microsoft.com/office/drawing/2014/main" id="{44265111-5778-4C6B-899C-AF3CAF67B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352" y="2479408"/>
            <a:ext cx="1657350" cy="847725"/>
          </a:xfrm>
          <a:prstGeom prst="roundRect">
            <a:avLst>
              <a:gd name="adj" fmla="val 16667"/>
            </a:avLst>
          </a:prstGeom>
          <a:solidFill>
            <a:srgbClr val="2F5496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Skilled Workforce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: Rounded Corners 41">
            <a:extLst>
              <a:ext uri="{FF2B5EF4-FFF2-40B4-BE49-F238E27FC236}">
                <a16:creationId xmlns:a16="http://schemas.microsoft.com/office/drawing/2014/main" id="{8779027D-8DFB-4F2D-B060-96049F61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774" y="3597275"/>
            <a:ext cx="1657350" cy="847725"/>
          </a:xfrm>
          <a:prstGeom prst="roundRect">
            <a:avLst>
              <a:gd name="adj" fmla="val 16667"/>
            </a:avLst>
          </a:prstGeom>
          <a:solidFill>
            <a:srgbClr val="2F5496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Responsive Workforce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17F88E-BCBF-4433-B503-06F73B9247D8}"/>
              </a:ext>
            </a:extLst>
          </p:cNvPr>
          <p:cNvCxnSpPr>
            <a:cxnSpLocks/>
          </p:cNvCxnSpPr>
          <p:nvPr/>
        </p:nvCxnSpPr>
        <p:spPr>
          <a:xfrm flipH="1">
            <a:off x="7972841" y="829023"/>
            <a:ext cx="53114" cy="474827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dash"/>
            <a:miter lim="800000"/>
          </a:ln>
          <a:effectLst/>
        </p:spPr>
      </p:cxnSp>
      <p:sp>
        <p:nvSpPr>
          <p:cNvPr id="23" name="Rectangle 20">
            <a:extLst>
              <a:ext uri="{FF2B5EF4-FFF2-40B4-BE49-F238E27FC236}">
                <a16:creationId xmlns:a16="http://schemas.microsoft.com/office/drawing/2014/main" id="{5F8F70D5-8FB9-45BE-A233-B3D8AFD0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274" y="57835"/>
            <a:ext cx="2676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NSFT PEOPLE STRATEGY 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B4A39C49-7519-4CBA-A8FE-06129774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4907"/>
            <a:ext cx="11264622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Trust Vision       Trust Mission            Trust Priorities          Workforce Mission        Workforce &amp; </a:t>
            </a:r>
            <a:r>
              <a:rPr kumimoji="0" lang="en-GB" alt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Strategy                                           Workforce </a:t>
            </a:r>
            <a:r>
              <a:rPr kumimoji="0" lang="en-GB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Priorities	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35">
            <a:extLst>
              <a:ext uri="{FF2B5EF4-FFF2-40B4-BE49-F238E27FC236}">
                <a16:creationId xmlns:a16="http://schemas.microsoft.com/office/drawing/2014/main" id="{F6F391A5-2036-42D8-B074-D94A2B8D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1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1C1F914-48F1-49F6-82C4-240B53A97634}"/>
              </a:ext>
            </a:extLst>
          </p:cNvPr>
          <p:cNvCxnSpPr/>
          <p:nvPr/>
        </p:nvCxnSpPr>
        <p:spPr>
          <a:xfrm flipH="1">
            <a:off x="5232243" y="508111"/>
            <a:ext cx="9525" cy="563880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dash"/>
            <a:miter lim="800000"/>
          </a:ln>
          <a:effectLst/>
        </p:spPr>
      </p:cxnSp>
      <p:sp>
        <p:nvSpPr>
          <p:cNvPr id="9" name="Rectangle: Rounded Corners 21">
            <a:extLst>
              <a:ext uri="{FF2B5EF4-FFF2-40B4-BE49-F238E27FC236}">
                <a16:creationId xmlns:a16="http://schemas.microsoft.com/office/drawing/2014/main" id="{09724F23-3096-4B8D-9378-7AA72CBD1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62" y="5847814"/>
            <a:ext cx="11654323" cy="371475"/>
          </a:xfrm>
          <a:prstGeom prst="roundRect">
            <a:avLst>
              <a:gd name="adj" fmla="val 16667"/>
            </a:avLst>
          </a:prstGeom>
          <a:solidFill>
            <a:srgbClr val="0E64E2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Values		Positively				Respectfully				Together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: Rounded Corners 38">
            <a:extLst>
              <a:ext uri="{FF2B5EF4-FFF2-40B4-BE49-F238E27FC236}">
                <a16:creationId xmlns:a16="http://schemas.microsoft.com/office/drawing/2014/main" id="{A99CBA74-FB55-427B-8BA9-DA97881C5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02" y="6320889"/>
            <a:ext cx="11654322" cy="371475"/>
          </a:xfrm>
          <a:prstGeom prst="roundRect">
            <a:avLst>
              <a:gd name="adj" fmla="val 16667"/>
            </a:avLst>
          </a:prstGeom>
          <a:solidFill>
            <a:srgbClr val="2F5496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 Principles	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It Simple		</a:t>
            </a:r>
            <a:r>
              <a:rPr lang="en-US" altLang="en-US" sz="1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Before Process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altLang="en-US" sz="1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the front line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1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 our values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58BE35-BDA1-42B2-B4D9-29611E081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7957"/>
            <a:ext cx="12187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actions						</a:t>
            </a:r>
            <a:r>
              <a:rPr lang="en-GB" alt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Measures				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B262AF-F32F-49A7-A6B6-A3B6EEBA1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F5F8DC1D-08FE-444A-8666-14761B58A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7F7408-8A46-4596-ACB6-7A9CAE492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533" y="609600"/>
            <a:ext cx="60965" cy="4755292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EF0DF84-5FFA-4561-AF82-C57C123F2BAD}"/>
              </a:ext>
            </a:extLst>
          </p:cNvPr>
          <p:cNvSpPr/>
          <p:nvPr/>
        </p:nvSpPr>
        <p:spPr>
          <a:xfrm>
            <a:off x="7835574" y="458495"/>
            <a:ext cx="4030111" cy="5316937"/>
          </a:xfrm>
          <a:prstGeom prst="roundRect">
            <a:avLst>
              <a:gd name="adj" fmla="val 7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/>
              <a:t>1.1   Relative likelihood of white staff being appointed compared to BME staff</a:t>
            </a:r>
          </a:p>
          <a:p>
            <a:r>
              <a:rPr lang="en-GB" sz="1000" dirty="0"/>
              <a:t>1.2   Relative likelihood of BME staff being subject to a formal disciplinary process compared to white staff</a:t>
            </a:r>
          </a:p>
          <a:p>
            <a:r>
              <a:rPr lang="en-GB" sz="1000" dirty="0"/>
              <a:t>1.3   In the last 12 months response to ‘I have experienced harassment, bullying or abuse at work’ reducing</a:t>
            </a:r>
          </a:p>
          <a:p>
            <a:r>
              <a:rPr lang="en-GB" sz="1000" dirty="0"/>
              <a:t>2.1   Increase in engagement scores (Staff Survey)</a:t>
            </a:r>
          </a:p>
          <a:p>
            <a:r>
              <a:rPr lang="en-GB" sz="1000" dirty="0"/>
              <a:t>2.2   I am able to work flexibly</a:t>
            </a:r>
          </a:p>
          <a:p>
            <a:r>
              <a:rPr lang="en-GB" sz="1000" dirty="0"/>
              <a:t>2.3   Retention (% of staff leaving with less than 24 months service)</a:t>
            </a:r>
          </a:p>
          <a:p>
            <a:r>
              <a:rPr lang="en-GB" sz="1000" dirty="0"/>
              <a:t>2.4   Sickness Days lost per employee</a:t>
            </a:r>
          </a:p>
          <a:p>
            <a:r>
              <a:rPr lang="en-GB" sz="1000" dirty="0"/>
              <a:t>2.5   Application to hire conversion</a:t>
            </a:r>
          </a:p>
          <a:p>
            <a:r>
              <a:rPr lang="en-GB" sz="1000" dirty="0"/>
              <a:t>2.6   There are enough staff within my organisation for me to do my job properly</a:t>
            </a:r>
          </a:p>
          <a:p>
            <a:r>
              <a:rPr lang="en-GB" sz="1000" dirty="0"/>
              <a:t>2.7   % of completed job plans</a:t>
            </a:r>
          </a:p>
          <a:p>
            <a:r>
              <a:rPr lang="en-GB" sz="1000" dirty="0"/>
              <a:t>2.8  % registered staff against plan (safer staffing)</a:t>
            </a:r>
          </a:p>
          <a:p>
            <a:r>
              <a:rPr lang="en-GB" sz="1000" dirty="0"/>
              <a:t>2.9   % vacancies (clinical vacancies in particular)</a:t>
            </a:r>
          </a:p>
          <a:p>
            <a:r>
              <a:rPr lang="en-GB" sz="1000" dirty="0"/>
              <a:t>2.10   I have had an appraisal in the last 12 months</a:t>
            </a:r>
          </a:p>
          <a:p>
            <a:r>
              <a:rPr lang="en-GB" sz="1000" dirty="0"/>
              <a:t>2.11   I have monthly management supervision</a:t>
            </a:r>
          </a:p>
          <a:p>
            <a:r>
              <a:rPr lang="en-GB" sz="1000" dirty="0"/>
              <a:t>3.1   Programmes run and numbers engaged</a:t>
            </a:r>
          </a:p>
          <a:p>
            <a:r>
              <a:rPr lang="en-GB" sz="1000" dirty="0"/>
              <a:t>3.2   Positive feedback received</a:t>
            </a:r>
          </a:p>
          <a:p>
            <a:r>
              <a:rPr lang="en-GB" sz="1000" dirty="0"/>
              <a:t>4.1. I would recommend my organisation as a place to work</a:t>
            </a:r>
          </a:p>
          <a:p>
            <a:r>
              <a:rPr lang="en-GB" sz="1000" dirty="0"/>
              <a:t>4.2   I would recommend my organisation as a place to receive treatment</a:t>
            </a:r>
          </a:p>
          <a:p>
            <a:r>
              <a:rPr lang="en-GB" sz="1000" dirty="0"/>
              <a:t>4.3.  I am able to make suggestions to improve the work of my team</a:t>
            </a:r>
          </a:p>
          <a:p>
            <a:r>
              <a:rPr lang="en-GB" sz="1000" dirty="0"/>
              <a:t>4.4.   Communication between senior management and staff is effective</a:t>
            </a:r>
          </a:p>
          <a:p>
            <a:r>
              <a:rPr lang="en-GB" sz="1000" dirty="0"/>
              <a:t>4.5  My immediate manager asks for my opinion before making decisions that affect my work</a:t>
            </a:r>
          </a:p>
          <a:p>
            <a:r>
              <a:rPr lang="en-GB" sz="1000" dirty="0"/>
              <a:t>4.6  I have a regular opportunity to talk to my director or other directors or the CEO</a:t>
            </a:r>
          </a:p>
          <a:p>
            <a:r>
              <a:rPr lang="en-GB" sz="1000" dirty="0"/>
              <a:t>5.1  Average time (in weeks) to close formal disciplinary process          employee relations cases during the period.</a:t>
            </a:r>
          </a:p>
          <a:p>
            <a:r>
              <a:rPr lang="en-GB" sz="1000"/>
              <a:t>5.2   </a:t>
            </a:r>
            <a:r>
              <a:rPr lang="en-GB" sz="1000" dirty="0"/>
              <a:t>No. of formal cases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3781FE3-28AA-4040-8C38-59619064FE71}"/>
              </a:ext>
            </a:extLst>
          </p:cNvPr>
          <p:cNvSpPr/>
          <p:nvPr/>
        </p:nvSpPr>
        <p:spPr>
          <a:xfrm>
            <a:off x="211362" y="328475"/>
            <a:ext cx="7422620" cy="5446957"/>
          </a:xfrm>
          <a:prstGeom prst="roundRect">
            <a:avLst>
              <a:gd name="adj" fmla="val 6251"/>
            </a:avLst>
          </a:prstGeom>
          <a:solidFill>
            <a:srgbClr val="00B0F0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100" dirty="0"/>
              <a:t>1.	</a:t>
            </a:r>
          </a:p>
          <a:p>
            <a:pPr defTabSz="447675"/>
            <a:r>
              <a:rPr lang="en-GB" sz="1100" dirty="0"/>
              <a:t>1.	</a:t>
            </a:r>
          </a:p>
          <a:p>
            <a:pPr defTabSz="447675"/>
            <a:endParaRPr lang="en-GB" sz="1100" b="1" dirty="0"/>
          </a:p>
          <a:p>
            <a:pPr defTabSz="447675"/>
            <a:r>
              <a:rPr lang="en-GB" sz="1100" b="1" dirty="0"/>
              <a:t>1. 	Develop a psychologically safe and positive culture that embraces diversity and inclusion	</a:t>
            </a:r>
          </a:p>
          <a:p>
            <a:pPr defTabSz="447675"/>
            <a:r>
              <a:rPr lang="en-GB" sz="1100" dirty="0"/>
              <a:t>	i.  Implement strategy for psychological safety</a:t>
            </a:r>
          </a:p>
          <a:p>
            <a:pPr defTabSz="447675"/>
            <a:r>
              <a:rPr lang="en-GB" sz="1100" dirty="0"/>
              <a:t>	ii. Involvement in national WRES programme.  Agree and implement priority areas.</a:t>
            </a:r>
          </a:p>
          <a:p>
            <a:pPr defTabSz="447675"/>
            <a:r>
              <a:rPr lang="en-GB" sz="1100" dirty="0"/>
              <a:t>	iii. Deliver EDI strategy, including reinvigoration of employee support networks.</a:t>
            </a:r>
          </a:p>
          <a:p>
            <a:pPr defTabSz="447675"/>
            <a:r>
              <a:rPr lang="en-GB" sz="1100" dirty="0"/>
              <a:t>	iv. Continue focus on Expect Respect.</a:t>
            </a:r>
          </a:p>
          <a:p>
            <a:pPr defTabSz="447675"/>
            <a:r>
              <a:rPr lang="en-GB" sz="1100" dirty="0"/>
              <a:t>2.	</a:t>
            </a:r>
            <a:r>
              <a:rPr lang="en-GB" sz="1100" b="1" dirty="0"/>
              <a:t>Improve recruitment and retention and other core staffing metrics	</a:t>
            </a:r>
          </a:p>
          <a:p>
            <a:pPr defTabSz="447675"/>
            <a:r>
              <a:rPr lang="en-GB" sz="1100" dirty="0"/>
              <a:t>	i. Develop and implement plans to improve on:  appraisal rates, supervision rates, vacancy levels, turnover, sickness, 	job planning.</a:t>
            </a:r>
          </a:p>
          <a:p>
            <a:pPr defTabSz="447675"/>
            <a:r>
              <a:rPr lang="en-GB" sz="1100" dirty="0"/>
              <a:t>	ii. Actively plan recruitment strategies to focus on hard to fill vacancies.</a:t>
            </a:r>
          </a:p>
          <a:p>
            <a:pPr defTabSz="447675"/>
            <a:r>
              <a:rPr lang="en-GB" sz="1100" dirty="0"/>
              <a:t>	iii. Focus on improving retention, particularly within first two years of employment, including review of exit 	interview process. 	</a:t>
            </a:r>
          </a:p>
          <a:p>
            <a:pPr defTabSz="447675"/>
            <a:r>
              <a:rPr lang="en-GB" sz="1100" dirty="0"/>
              <a:t>	v. Extend job planning to all senior/autonomous clinicians.</a:t>
            </a:r>
          </a:p>
          <a:p>
            <a:pPr defTabSz="447675"/>
            <a:r>
              <a:rPr lang="en-GB" sz="1100" dirty="0"/>
              <a:t>	vi. Implement E-rostering </a:t>
            </a:r>
            <a:r>
              <a:rPr lang="en-GB" sz="1100" dirty="0" err="1"/>
              <a:t>Safecare</a:t>
            </a:r>
            <a:r>
              <a:rPr lang="en-GB" sz="1100" dirty="0"/>
              <a:t> and extend e-rostering roll out in line with NHSI Levels of Attainment.</a:t>
            </a:r>
          </a:p>
          <a:p>
            <a:pPr defTabSz="447675"/>
            <a:r>
              <a:rPr lang="en-GB" sz="1100" dirty="0"/>
              <a:t>3.	</a:t>
            </a:r>
            <a:r>
              <a:rPr lang="en-GB" sz="1100" b="1" dirty="0"/>
              <a:t>Deliver new leadership development plan	</a:t>
            </a:r>
          </a:p>
          <a:p>
            <a:pPr defTabSz="447675"/>
            <a:r>
              <a:rPr lang="en-GB" sz="1100" dirty="0"/>
              <a:t>	i. Implement new leadership development programmes.</a:t>
            </a:r>
          </a:p>
          <a:p>
            <a:pPr defTabSz="447675"/>
            <a:r>
              <a:rPr lang="en-GB" sz="1100" dirty="0"/>
              <a:t>	ii. Develop and embed leadership behaviour standards/competencies.</a:t>
            </a:r>
          </a:p>
          <a:p>
            <a:pPr defTabSz="447675"/>
            <a:r>
              <a:rPr lang="en-GB" sz="1100" dirty="0"/>
              <a:t>	iii. Develop and implement senior clinical leadership programme.</a:t>
            </a:r>
          </a:p>
          <a:p>
            <a:pPr defTabSz="447675"/>
            <a:r>
              <a:rPr lang="en-GB" sz="1100" dirty="0"/>
              <a:t>	iv. Develop talent / succession planning approach (</a:t>
            </a:r>
            <a:r>
              <a:rPr lang="en-GB" sz="1100" dirty="0" err="1"/>
              <a:t>qtr</a:t>
            </a:r>
            <a:r>
              <a:rPr lang="en-GB" sz="1100" dirty="0"/>
              <a:t> 4 2021/22).</a:t>
            </a:r>
          </a:p>
          <a:p>
            <a:pPr defTabSz="447675"/>
            <a:r>
              <a:rPr lang="en-GB" sz="1100" dirty="0"/>
              <a:t>4.	</a:t>
            </a:r>
            <a:r>
              <a:rPr lang="en-GB" sz="1100" b="1" dirty="0"/>
              <a:t>Improve staff experience, including staff wellbeing and flexible working</a:t>
            </a:r>
            <a:r>
              <a:rPr lang="en-GB" sz="1100" dirty="0"/>
              <a:t>	</a:t>
            </a:r>
          </a:p>
          <a:p>
            <a:pPr defTabSz="447675"/>
            <a:r>
              <a:rPr lang="en-GB" sz="1100" dirty="0"/>
              <a:t>	i. Deliver culture change roadshows.</a:t>
            </a:r>
          </a:p>
          <a:p>
            <a:pPr defTabSz="447675"/>
            <a:r>
              <a:rPr lang="en-GB" sz="1100" dirty="0"/>
              <a:t>	ii. Embed signature behaviours.</a:t>
            </a:r>
          </a:p>
          <a:p>
            <a:pPr defTabSz="447675"/>
            <a:r>
              <a:rPr lang="en-GB" sz="1100" dirty="0"/>
              <a:t>	</a:t>
            </a:r>
            <a:r>
              <a:rPr lang="en-GB" sz="1100" dirty="0" err="1"/>
              <a:t>iv.Reduce</a:t>
            </a:r>
            <a:r>
              <a:rPr lang="en-GB" sz="1100" dirty="0"/>
              <a:t> bureaucracy (Corporate Action Group work).</a:t>
            </a:r>
          </a:p>
          <a:p>
            <a:pPr defTabSz="447675"/>
            <a:r>
              <a:rPr lang="en-GB" sz="1100" dirty="0"/>
              <a:t>	v. Implementation of new Staff Support service.</a:t>
            </a:r>
          </a:p>
          <a:p>
            <a:pPr defTabSz="447675"/>
            <a:r>
              <a:rPr lang="en-GB" sz="1100" dirty="0"/>
              <a:t>	vi. Introduce wellbeing conversations.</a:t>
            </a:r>
          </a:p>
          <a:p>
            <a:pPr defTabSz="447675"/>
            <a:r>
              <a:rPr lang="en-GB" sz="1100" dirty="0"/>
              <a:t>	vii. Engage independent review of harassment and bullying and use results to inform improvements.</a:t>
            </a:r>
          </a:p>
          <a:p>
            <a:pPr defTabSz="447675"/>
            <a:r>
              <a:rPr lang="en-GB" sz="1100" dirty="0"/>
              <a:t>	vii. Embed ESR manager self-service and measures to improve pay accuracy.</a:t>
            </a:r>
          </a:p>
          <a:p>
            <a:pPr defTabSz="447675"/>
            <a:r>
              <a:rPr lang="en-GB" sz="1100" dirty="0"/>
              <a:t>	viii. Develop Trust approach to new ways of working and review flexible working approach.</a:t>
            </a:r>
          </a:p>
          <a:p>
            <a:pPr defTabSz="447675"/>
            <a:r>
              <a:rPr lang="en-GB" sz="1100" dirty="0"/>
              <a:t>	viii. Support improved team working.</a:t>
            </a:r>
          </a:p>
          <a:p>
            <a:pPr defTabSz="447675"/>
            <a:r>
              <a:rPr lang="en-GB" sz="1100" dirty="0"/>
              <a:t>5.	</a:t>
            </a:r>
            <a:r>
              <a:rPr lang="en-GB" sz="1100" b="1" dirty="0"/>
              <a:t>Improved focus on our people policies and procedures	</a:t>
            </a:r>
          </a:p>
          <a:p>
            <a:pPr defTabSz="447675"/>
            <a:r>
              <a:rPr lang="en-GB" sz="1100" dirty="0"/>
              <a:t>	i. Review and develop key policies / processes aligned to the culture we want to create and a ‘just and 	learning 	culture’ and revise toolkits and training.  Priorities are the disciplinary, grievance and harassment and bullying 	policies.</a:t>
            </a:r>
          </a:p>
          <a:p>
            <a:pPr defTabSz="447675"/>
            <a:r>
              <a:rPr lang="en-GB" sz="1100" dirty="0"/>
              <a:t>	ii. Embed Investigating Officer role and improve quality and timeliness of employee relations investigations.</a:t>
            </a:r>
          </a:p>
          <a:p>
            <a:pPr defTabSz="447675"/>
            <a:r>
              <a:rPr lang="en-GB" sz="1100" dirty="0"/>
              <a:t>	</a:t>
            </a:r>
            <a:endParaRPr lang="en-GB" sz="1100" dirty="0">
              <a:highlight>
                <a:srgbClr val="FFFF00"/>
              </a:highlight>
            </a:endParaRPr>
          </a:p>
          <a:p>
            <a:endParaRPr lang="en-GB" sz="1100" dirty="0">
              <a:highlight>
                <a:srgbClr val="FFFF00"/>
              </a:highlight>
            </a:endParaRP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44347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6590</TotalTime>
  <Words>922</Words>
  <Application>Microsoft Office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 Bernadette (NSFT)</dc:creator>
  <cp:lastModifiedBy>Dove Helen (NSFT)</cp:lastModifiedBy>
  <cp:revision>39</cp:revision>
  <dcterms:created xsi:type="dcterms:W3CDTF">2019-06-26T14:43:56Z</dcterms:created>
  <dcterms:modified xsi:type="dcterms:W3CDTF">2022-09-22T08:45:01Z</dcterms:modified>
</cp:coreProperties>
</file>